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58"/>
  </p:notesMasterIdLst>
  <p:handoutMasterIdLst>
    <p:handoutMasterId r:id="rId59"/>
  </p:handoutMasterIdLst>
  <p:sldIdLst>
    <p:sldId id="448" r:id="rId2"/>
    <p:sldId id="262" r:id="rId3"/>
    <p:sldId id="268" r:id="rId4"/>
    <p:sldId id="271" r:id="rId5"/>
    <p:sldId id="274" r:id="rId6"/>
    <p:sldId id="277" r:id="rId7"/>
    <p:sldId id="280" r:id="rId8"/>
    <p:sldId id="283" r:id="rId9"/>
    <p:sldId id="427"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316" r:id="rId30"/>
    <p:sldId id="322" r:id="rId31"/>
    <p:sldId id="325" r:id="rId32"/>
    <p:sldId id="328" r:id="rId33"/>
    <p:sldId id="331" r:id="rId34"/>
    <p:sldId id="319" r:id="rId35"/>
    <p:sldId id="334" r:id="rId36"/>
    <p:sldId id="337" r:id="rId37"/>
    <p:sldId id="340" r:id="rId38"/>
    <p:sldId id="343" r:id="rId39"/>
    <p:sldId id="346" r:id="rId40"/>
    <p:sldId id="349" r:id="rId41"/>
    <p:sldId id="358" r:id="rId42"/>
    <p:sldId id="361" r:id="rId43"/>
    <p:sldId id="364" r:id="rId44"/>
    <p:sldId id="367" r:id="rId45"/>
    <p:sldId id="370" r:id="rId46"/>
    <p:sldId id="373" r:id="rId47"/>
    <p:sldId id="376" r:id="rId48"/>
    <p:sldId id="379" r:id="rId49"/>
    <p:sldId id="382" r:id="rId50"/>
    <p:sldId id="385" r:id="rId51"/>
    <p:sldId id="391" r:id="rId52"/>
    <p:sldId id="400" r:id="rId53"/>
    <p:sldId id="403" r:id="rId54"/>
    <p:sldId id="406" r:id="rId55"/>
    <p:sldId id="409" r:id="rId56"/>
    <p:sldId id="447" r:id="rId57"/>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hemeClr val="bg1"/>
      </a:tcTxStyle>
      <a:tcStyle>
        <a:tcBdr/>
        <a:fillRef idx="1">
          <a:schemeClr val="accent1"/>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111" d="100"/>
          <a:sy n="111" d="100"/>
        </p:scale>
        <p:origin x="456" y="84"/>
      </p:cViewPr>
      <p:guideLst/>
    </p:cSldViewPr>
  </p:slideViewPr>
  <p:notesTextViewPr>
    <p:cViewPr>
      <p:scale>
        <a:sx n="1" d="1"/>
        <a:sy n="1" d="1"/>
      </p:scale>
      <p:origin x="0" y="0"/>
    </p:cViewPr>
  </p:notesTextViewPr>
  <p:sorterViewPr>
    <p:cViewPr>
      <p:scale>
        <a:sx n="100" d="100"/>
        <a:sy n="100" d="100"/>
      </p:scale>
      <p:origin x="0" y="-33366"/>
    </p:cViewPr>
  </p:sorterViewPr>
  <p:notesViewPr>
    <p:cSldViewPr>
      <p:cViewPr>
        <p:scale>
          <a:sx n="66" d="100"/>
          <a:sy n="66" d="100"/>
        </p:scale>
        <p:origin x="4290" y="10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84A988-C8E4-4DA1-BC61-E5800BF2DFFF}" type="datetimeFigureOut">
              <a:rPr lang="en-GB" smtClean="0"/>
              <a:t>23/06/2023</a:t>
            </a:fld>
            <a:endParaRPr lang="en-GB"/>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660C27-C5F1-48E7-8C98-D3A70CF89996}" type="slidenum">
              <a:rPr lang="en-GB" smtClean="0"/>
              <a:t>‹N°›</a:t>
            </a:fld>
            <a:endParaRPr lang="en-GB"/>
          </a:p>
        </p:txBody>
      </p:sp>
    </p:spTree>
    <p:extLst>
      <p:ext uri="{BB962C8B-B14F-4D97-AF65-F5344CB8AC3E}">
        <p14:creationId xmlns:p14="http://schemas.microsoft.com/office/powerpoint/2010/main" val="400430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31A7F-5253-47C2-937B-4A63FA27947B}" type="datetimeFigureOut">
              <a:rPr lang="en-GB" smtClean="0"/>
              <a:t>23/06/2023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2F479-DB7B-4AEA-B99F-3C77B4585BB3}" type="slidenum">
              <a:rPr lang="en-GB" smtClean="0"/>
              <a:t>‹N°›</a:t>
            </a:fld>
            <a:endParaRPr lang="en-GB"/>
          </a:p>
        </p:txBody>
      </p:sp>
    </p:spTree>
    <p:extLst>
      <p:ext uri="{BB962C8B-B14F-4D97-AF65-F5344CB8AC3E}">
        <p14:creationId xmlns:p14="http://schemas.microsoft.com/office/powerpoint/2010/main" val="1411105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ftp\Partage%20PAO\01%20Dossiers%20en%20cours\2109-45%20Biomedecine\-%20LOGOS_DU%20DON%20A%20LA%20VIE-_DECLINAISONS\ABM_SS%20BASE%20LINE\ABM_DU%20DON%20A%20LA%20VIE_BLANC.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p:txBody>
          <a:bodyPr/>
          <a:lstStyle>
            <a:lvl1pPr>
              <a:defRPr/>
            </a:lvl1pPr>
          </a:lstStyle>
          <a:p>
            <a:pPr>
              <a:defRPr/>
            </a:pPr>
            <a:fld id="{3984FA31-B217-4D46-9951-7E94B1382E07}"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5228254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p:txBody>
          <a:bodyPr/>
          <a:lstStyle>
            <a:lvl1pPr>
              <a:defRPr/>
            </a:lvl1pPr>
          </a:lstStyle>
          <a:p>
            <a:pPr>
              <a:defRPr/>
            </a:pPr>
            <a:fld id="{9B08C16F-FCEE-4EE8-B74D-0960FD3C34FC}"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0100319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2578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257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p:txBody>
          <a:bodyPr/>
          <a:lstStyle>
            <a:lvl1pPr>
              <a:defRPr/>
            </a:lvl1pPr>
          </a:lstStyle>
          <a:p>
            <a:pPr>
              <a:defRPr/>
            </a:pPr>
            <a:fld id="{4E11D6BD-82EF-487C-AE0E-E19B530A7E36}"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3350201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5800" y="1828800"/>
            <a:ext cx="3810000" cy="4038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48200" y="1828800"/>
            <a:ext cx="3810000" cy="4038600"/>
          </a:xfrm>
        </p:spPr>
        <p:txBody>
          <a:bodyPr/>
          <a:lstStyle/>
          <a:p>
            <a:pPr lvl="0"/>
            <a:endParaRPr lang="fr-FR" noProof="0" smtClean="0"/>
          </a:p>
        </p:txBody>
      </p:sp>
      <p:sp>
        <p:nvSpPr>
          <p:cNvPr id="5"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FAA7626C-FC54-4154-9AF0-D31920E2BE6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0489942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5800" y="1828800"/>
            <a:ext cx="7772400" cy="19431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85800" y="3924300"/>
            <a:ext cx="7772400" cy="19431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73D041E9-5D4D-4EAD-812E-CB15475265F3}"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5355247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5800" y="1828800"/>
            <a:ext cx="3810000" cy="4038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8800"/>
            <a:ext cx="3810000" cy="4038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AB56995-3627-42D1-A13C-F51872D262D0}"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637174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bg>
      <p:bgPr>
        <a:solidFill>
          <a:srgbClr val="00A0D1"/>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FDA37C34-2CAD-8C43-A82D-590E453B6EE5}"/>
              </a:ext>
            </a:extLst>
          </p:cNvPr>
          <p:cNvSpPr>
            <a:spLocks noGrp="1"/>
          </p:cNvSpPr>
          <p:nvPr>
            <p:ph type="body" sz="quarter" idx="10" hasCustomPrompt="1"/>
          </p:nvPr>
        </p:nvSpPr>
        <p:spPr>
          <a:xfrm>
            <a:off x="1" y="2995018"/>
            <a:ext cx="12192000" cy="679821"/>
          </a:xfrm>
          <a:prstGeom prst="rect">
            <a:avLst/>
          </a:prstGeom>
        </p:spPr>
        <p:txBody>
          <a:bodyPr/>
          <a:lstStyle>
            <a:lvl1pPr marL="0" indent="0" algn="ctr">
              <a:buNone/>
              <a:defRPr sz="3629" b="1">
                <a:solidFill>
                  <a:schemeClr val="bg1"/>
                </a:solidFill>
                <a:latin typeface="Arial" panose="020B0604020202020204" pitchFamily="34" charset="0"/>
                <a:cs typeface="Arial" panose="020B0604020202020204" pitchFamily="34" charset="0"/>
              </a:defRPr>
            </a:lvl1pPr>
          </a:lstStyle>
          <a:p>
            <a:r>
              <a:rPr lang="fr-FR" dirty="0"/>
              <a:t>TITRE</a:t>
            </a:r>
          </a:p>
        </p:txBody>
      </p:sp>
      <p:sp>
        <p:nvSpPr>
          <p:cNvPr id="10" name="Espace réservé du texte 9">
            <a:extLst>
              <a:ext uri="{FF2B5EF4-FFF2-40B4-BE49-F238E27FC236}">
                <a16:creationId xmlns:a16="http://schemas.microsoft.com/office/drawing/2014/main" id="{37BEC538-AF78-CF45-9427-64DF7A0AAD11}"/>
              </a:ext>
            </a:extLst>
          </p:cNvPr>
          <p:cNvSpPr>
            <a:spLocks noGrp="1"/>
          </p:cNvSpPr>
          <p:nvPr>
            <p:ph type="body" sz="quarter" idx="11" hasCustomPrompt="1"/>
          </p:nvPr>
        </p:nvSpPr>
        <p:spPr>
          <a:xfrm>
            <a:off x="1" y="5386396"/>
            <a:ext cx="12192000" cy="883835"/>
          </a:xfrm>
          <a:prstGeom prst="rect">
            <a:avLst/>
          </a:prstGeom>
        </p:spPr>
        <p:txBody>
          <a:bodyPr/>
          <a:lstStyle>
            <a:lvl1pPr marL="0" indent="0" algn="ctr">
              <a:buNone/>
              <a:defRPr sz="1633" cap="all" baseline="0">
                <a:solidFill>
                  <a:schemeClr val="bg1"/>
                </a:solidFill>
                <a:latin typeface="Arial" panose="020B0604020202020204" pitchFamily="34" charset="0"/>
                <a:cs typeface="Arial" panose="020B0604020202020204" pitchFamily="34" charset="0"/>
              </a:defRPr>
            </a:lvl1pPr>
          </a:lstStyle>
          <a:p>
            <a:r>
              <a:rPr lang="fr-FR" dirty="0"/>
              <a:t>TEXTE</a:t>
            </a:r>
          </a:p>
        </p:txBody>
      </p:sp>
      <p:sp>
        <p:nvSpPr>
          <p:cNvPr id="11" name="ZoneTexte 10">
            <a:extLst>
              <a:ext uri="{FF2B5EF4-FFF2-40B4-BE49-F238E27FC236}">
                <a16:creationId xmlns:a16="http://schemas.microsoft.com/office/drawing/2014/main" id="{50AAE6A7-3248-4A4C-8E1C-697045C847EA}"/>
              </a:ext>
            </a:extLst>
          </p:cNvPr>
          <p:cNvSpPr txBox="1"/>
          <p:nvPr userDrawn="1"/>
        </p:nvSpPr>
        <p:spPr>
          <a:xfrm>
            <a:off x="4843268" y="6356873"/>
            <a:ext cx="2744582" cy="259943"/>
          </a:xfrm>
          <a:prstGeom prst="rect">
            <a:avLst/>
          </a:prstGeom>
          <a:noFill/>
        </p:spPr>
        <p:txBody>
          <a:bodyPr wrap="square" rtlCol="0">
            <a:spAutoFit/>
          </a:bodyPr>
          <a:lstStyle/>
          <a:p>
            <a:r>
              <a:rPr lang="fr-FR" sz="1089" b="1" dirty="0" err="1">
                <a:solidFill>
                  <a:srgbClr val="1E2865"/>
                </a:solidFill>
                <a:latin typeface="Arial" panose="020B0604020202020204" pitchFamily="34" charset="0"/>
                <a:cs typeface="Arial" panose="020B0604020202020204" pitchFamily="34" charset="0"/>
              </a:rPr>
              <a:t>www.agence-biomedecine.fr</a:t>
            </a:r>
            <a:endParaRPr lang="fr-FR" sz="1089" b="1" dirty="0">
              <a:solidFill>
                <a:srgbClr val="1E2865"/>
              </a:solidFill>
              <a:latin typeface="Arial" panose="020B0604020202020204" pitchFamily="34" charset="0"/>
              <a:cs typeface="Arial" panose="020B0604020202020204" pitchFamily="34" charset="0"/>
            </a:endParaRPr>
          </a:p>
        </p:txBody>
      </p:sp>
      <p:pic>
        <p:nvPicPr>
          <p:cNvPr id="2" name="Image 1"/>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3475677" y="114167"/>
            <a:ext cx="5065459" cy="2286092"/>
          </a:xfrm>
          <a:prstGeom prst="rect">
            <a:avLst/>
          </a:prstGeom>
        </p:spPr>
      </p:pic>
    </p:spTree>
    <p:extLst>
      <p:ext uri="{BB962C8B-B14F-4D97-AF65-F5344CB8AC3E}">
        <p14:creationId xmlns:p14="http://schemas.microsoft.com/office/powerpoint/2010/main" val="325038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p:txBody>
          <a:bodyPr/>
          <a:lstStyle>
            <a:lvl1pPr>
              <a:defRPr/>
            </a:lvl1pPr>
          </a:lstStyle>
          <a:p>
            <a:pPr>
              <a:defRPr/>
            </a:pPr>
            <a:fld id="{41CE0906-F3CF-4EC1-B0CB-CCA20FB1FBF9}"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1605689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p:txBody>
          <a:bodyPr/>
          <a:lstStyle>
            <a:lvl1pPr>
              <a:defRPr/>
            </a:lvl1pPr>
          </a:lstStyle>
          <a:p>
            <a:pPr>
              <a:defRPr/>
            </a:pPr>
            <a:fld id="{1E889F32-2ABB-4AB9-9AC3-BF8AFFAFD35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02312777"/>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8288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88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89DD4E0D-1C12-43F7-B912-B63C2B5EDCD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4364058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8" name="Rectangle 6"/>
          <p:cNvSpPr>
            <a:spLocks noGrp="1" noChangeArrowheads="1"/>
          </p:cNvSpPr>
          <p:nvPr>
            <p:ph type="sldNum" sz="quarter" idx="11"/>
          </p:nvPr>
        </p:nvSpPr>
        <p:spPr/>
        <p:txBody>
          <a:bodyPr/>
          <a:lstStyle>
            <a:lvl1pPr>
              <a:defRPr/>
            </a:lvl1pPr>
          </a:lstStyle>
          <a:p>
            <a:pPr>
              <a:defRPr/>
            </a:pPr>
            <a:fld id="{8199E5EE-3500-4755-9E7E-92AAD6B1254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107028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4" name="Rectangle 6"/>
          <p:cNvSpPr>
            <a:spLocks noGrp="1" noChangeArrowheads="1"/>
          </p:cNvSpPr>
          <p:nvPr>
            <p:ph type="sldNum" sz="quarter" idx="11"/>
          </p:nvPr>
        </p:nvSpPr>
        <p:spPr/>
        <p:txBody>
          <a:bodyPr/>
          <a:lstStyle>
            <a:lvl1pPr>
              <a:defRPr/>
            </a:lvl1pPr>
          </a:lstStyle>
          <a:p>
            <a:pPr>
              <a:defRPr/>
            </a:pPr>
            <a:fld id="{3C62F312-659A-4CE3-BB8F-92A634440F3A}"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937249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90799A75-A6CD-4165-9B96-6465D61961AD}" type="slidenum">
              <a:rPr lang="fr-FR" altLang="fr-FR">
                <a:solidFill>
                  <a:srgbClr val="000000"/>
                </a:solidFill>
              </a:rPr>
              <a:pPr>
                <a:defRPr/>
              </a:pPr>
              <a:t>‹N°›</a:t>
            </a:fld>
            <a:endParaRPr lang="fr-FR" altLang="fr-FR">
              <a:solidFill>
                <a:srgbClr val="000000"/>
              </a:solidFill>
            </a:endParaRP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7744" y="6068069"/>
            <a:ext cx="669857" cy="764704"/>
          </a:xfrm>
          <a:prstGeom prst="rect">
            <a:avLst/>
          </a:prstGeom>
        </p:spPr>
      </p:pic>
    </p:spTree>
    <p:extLst>
      <p:ext uri="{BB962C8B-B14F-4D97-AF65-F5344CB8AC3E}">
        <p14:creationId xmlns:p14="http://schemas.microsoft.com/office/powerpoint/2010/main" val="10225528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0D663B5D-2283-4ECE-BAD4-C4F83C08B19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308291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5ADE3869-1891-4126-A777-E4414416DB91}"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0960400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685800" y="1828800"/>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marL="0" algn="ctr" defTabSz="914400" rtl="0" eaLnBrk="1" fontAlgn="base" latinLnBrk="0" hangingPunct="1">
              <a:spcBef>
                <a:spcPct val="0"/>
              </a:spcBef>
              <a:spcAft>
                <a:spcPct val="0"/>
              </a:spcAft>
              <a:defRPr sz="1400" kern="1200">
                <a:solidFill>
                  <a:schemeClr val="tx1"/>
                </a:solidFill>
                <a:latin typeface="+mn-lt"/>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pPr>
              <a:defRPr/>
            </a:pPr>
            <a:endParaRPr lang="fr-FR" altLang="fr-FR">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marL="0" algn="r" defTabSz="914400" rtl="0" eaLnBrk="1" fontAlgn="base" latinLnBrk="0" hangingPunct="1">
              <a:spcBef>
                <a:spcPct val="0"/>
              </a:spcBef>
              <a:spcAft>
                <a:spcPct val="0"/>
              </a:spcAft>
              <a:defRPr sz="1400" kern="1200">
                <a:solidFill>
                  <a:schemeClr val="tx1"/>
                </a:solidFill>
                <a:latin typeface="+mn-lt"/>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pPr>
              <a:defRPr/>
            </a:pPr>
            <a:fld id="{13B4E478-2C06-4691-AFE7-C08441349FAA}" type="slidenum">
              <a:rPr lang="fr-FR" altLang="fr-FR">
                <a:solidFill>
                  <a:srgbClr val="000000"/>
                </a:solidFill>
              </a:rPr>
              <a:pPr>
                <a:defRPr/>
              </a:pPr>
              <a:t>‹N°›</a:t>
            </a:fld>
            <a:endParaRPr lang="fr-FR" altLang="fr-FR">
              <a:solidFill>
                <a:srgbClr val="000000"/>
              </a:solidFill>
            </a:endParaRPr>
          </a:p>
        </p:txBody>
      </p:sp>
      <p:sp>
        <p:nvSpPr>
          <p:cNvPr id="2" name="Line 7"/>
          <p:cNvSpPr>
            <a:spLocks noChangeShapeType="1"/>
          </p:cNvSpPr>
          <p:nvPr/>
        </p:nvSpPr>
        <p:spPr bwMode="auto">
          <a:xfrm>
            <a:off x="609600" y="6019800"/>
            <a:ext cx="7924800" cy="0"/>
          </a:xfrm>
          <a:prstGeom prst="line">
            <a:avLst/>
          </a:prstGeom>
          <a:noFill/>
          <a:ln w="1270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fontAlgn="base" latinLnBrk="0" hangingPunct="1">
              <a:spcBef>
                <a:spcPct val="0"/>
              </a:spcBef>
              <a:spcAft>
                <a:spcPct val="0"/>
              </a:spcAft>
              <a:defRPr sz="1800" kern="1200">
                <a:solidFill>
                  <a:schemeClr val="tx1"/>
                </a:solidFill>
                <a:latin typeface="Arial"/>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endParaRPr lang="fr-FR" sz="3200" smtClean="0">
              <a:solidFill>
                <a:srgbClr val="000000"/>
              </a:solidFill>
              <a:latin typeface="Times New Roman" pitchFamily="18" charset="0"/>
            </a:endParaRPr>
          </a:p>
        </p:txBody>
      </p:sp>
      <p:pic>
        <p:nvPicPr>
          <p:cNvPr id="8" name="Imag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39552" y="5997164"/>
            <a:ext cx="1656184" cy="959671"/>
          </a:xfrm>
          <a:prstGeom prst="rect">
            <a:avLst/>
          </a:prstGeom>
        </p:spPr>
      </p:pic>
    </p:spTree>
    <p:extLst>
      <p:ext uri="{BB962C8B-B14F-4D97-AF65-F5344CB8AC3E}">
        <p14:creationId xmlns:p14="http://schemas.microsoft.com/office/powerpoint/2010/main" val="291047694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1" r:id="rId15"/>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a:defRPr>
      </a:lvl2pPr>
      <a:lvl3pPr algn="ctr" rtl="0" eaLnBrk="0" fontAlgn="base" hangingPunct="0">
        <a:spcBef>
          <a:spcPct val="0"/>
        </a:spcBef>
        <a:spcAft>
          <a:spcPct val="0"/>
        </a:spcAft>
        <a:defRPr sz="3600" b="1">
          <a:solidFill>
            <a:schemeClr val="accent2"/>
          </a:solidFill>
          <a:latin typeface="Arial"/>
        </a:defRPr>
      </a:lvl3pPr>
      <a:lvl4pPr algn="ctr" rtl="0" eaLnBrk="0" fontAlgn="base" hangingPunct="0">
        <a:spcBef>
          <a:spcPct val="0"/>
        </a:spcBef>
        <a:spcAft>
          <a:spcPct val="0"/>
        </a:spcAft>
        <a:defRPr sz="3600" b="1">
          <a:solidFill>
            <a:schemeClr val="accent2"/>
          </a:solidFill>
          <a:latin typeface="Arial"/>
        </a:defRPr>
      </a:lvl4pPr>
      <a:lvl5pPr algn="ctr" rtl="0" eaLnBrk="0" fontAlgn="base" hangingPunct="0">
        <a:spcBef>
          <a:spcPct val="0"/>
        </a:spcBef>
        <a:spcAft>
          <a:spcPct val="0"/>
        </a:spcAft>
        <a:defRPr sz="3600" b="1">
          <a:solidFill>
            <a:schemeClr val="accent2"/>
          </a:solidFill>
          <a:latin typeface="Arial"/>
        </a:defRPr>
      </a:lvl5pPr>
      <a:lvl6pPr marL="457200" algn="ctr" rtl="0" fontAlgn="base">
        <a:spcBef>
          <a:spcPct val="0"/>
        </a:spcBef>
        <a:spcAft>
          <a:spcPct val="0"/>
        </a:spcAft>
        <a:defRPr sz="3600" b="1">
          <a:solidFill>
            <a:schemeClr val="accent2"/>
          </a:solidFill>
          <a:latin typeface="Arial"/>
        </a:defRPr>
      </a:lvl6pPr>
      <a:lvl7pPr marL="914400" algn="ctr" rtl="0" fontAlgn="base">
        <a:spcBef>
          <a:spcPct val="0"/>
        </a:spcBef>
        <a:spcAft>
          <a:spcPct val="0"/>
        </a:spcAft>
        <a:defRPr sz="3600" b="1">
          <a:solidFill>
            <a:schemeClr val="accent2"/>
          </a:solidFill>
          <a:latin typeface="Arial"/>
        </a:defRPr>
      </a:lvl7pPr>
      <a:lvl8pPr marL="1371600" algn="ctr" rtl="0" fontAlgn="base">
        <a:spcBef>
          <a:spcPct val="0"/>
        </a:spcBef>
        <a:spcAft>
          <a:spcPct val="0"/>
        </a:spcAft>
        <a:defRPr sz="3600" b="1">
          <a:solidFill>
            <a:schemeClr val="accent2"/>
          </a:solidFill>
          <a:latin typeface="Arial"/>
        </a:defRPr>
      </a:lvl8pPr>
      <a:lvl9pPr marL="1828800" algn="ctr" rtl="0" fontAlgn="base">
        <a:spcBef>
          <a:spcPct val="0"/>
        </a:spcBef>
        <a:spcAft>
          <a:spcPct val="0"/>
        </a:spcAft>
        <a:defRPr sz="3600" b="1">
          <a:solidFill>
            <a:schemeClr val="accent2"/>
          </a:solidFill>
          <a:latin typeface="Arial"/>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rgbClr val="FF3300"/>
          </a:solidFill>
          <a:latin typeface="+mn-lt"/>
        </a:defRPr>
      </a:lvl2pPr>
      <a:lvl3pPr marL="1143000" indent="-228600" algn="l" rtl="0" eaLnBrk="0" fontAlgn="base" hangingPunct="0">
        <a:spcBef>
          <a:spcPct val="20000"/>
        </a:spcBef>
        <a:spcAft>
          <a:spcPct val="0"/>
        </a:spcAft>
        <a:buChar char="•"/>
        <a:defRPr sz="2000">
          <a:solidFill>
            <a:srgbClr val="0099FF"/>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54.png"/><Relationship Id="rId4"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5.png"/><Relationship Id="rId4"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texte 18">
            <a:extLst>
              <a:ext uri="{FF2B5EF4-FFF2-40B4-BE49-F238E27FC236}">
                <a16:creationId xmlns:a16="http://schemas.microsoft.com/office/drawing/2014/main" id="{9E47FA6F-4EC5-0A43-B638-103211424259}"/>
              </a:ext>
            </a:extLst>
          </p:cNvPr>
          <p:cNvSpPr>
            <a:spLocks noGrp="1"/>
          </p:cNvSpPr>
          <p:nvPr>
            <p:ph type="body" sz="quarter" idx="10"/>
          </p:nvPr>
        </p:nvSpPr>
        <p:spPr>
          <a:xfrm>
            <a:off x="1246291" y="2995018"/>
            <a:ext cx="9699419" cy="1259836"/>
          </a:xfrm>
        </p:spPr>
        <p:txBody>
          <a:bodyPr/>
          <a:lstStyle/>
          <a:p>
            <a:pPr>
              <a:defRPr/>
            </a:pPr>
            <a:r>
              <a:rPr lang="fr-FR" dirty="0"/>
              <a:t>Rapport annuel REIN 2021</a:t>
            </a:r>
            <a:endParaRPr lang="fr-FR" dirty="0"/>
          </a:p>
        </p:txBody>
      </p:sp>
      <p:sp>
        <p:nvSpPr>
          <p:cNvPr id="20" name="Espace réservé du texte 19">
            <a:extLst>
              <a:ext uri="{FF2B5EF4-FFF2-40B4-BE49-F238E27FC236}">
                <a16:creationId xmlns:a16="http://schemas.microsoft.com/office/drawing/2014/main" id="{2B5BC09E-6E36-D44A-9BA0-3D692A7AAB29}"/>
              </a:ext>
            </a:extLst>
          </p:cNvPr>
          <p:cNvSpPr>
            <a:spLocks noGrp="1"/>
          </p:cNvSpPr>
          <p:nvPr>
            <p:ph type="body" sz="quarter" idx="11"/>
          </p:nvPr>
        </p:nvSpPr>
        <p:spPr>
          <a:xfrm>
            <a:off x="1246291" y="5425897"/>
            <a:ext cx="9699419" cy="736304"/>
          </a:xfrm>
          <a:prstGeom prst="rect">
            <a:avLst/>
          </a:prstGeom>
        </p:spPr>
        <p:txBody>
          <a:bodyPr>
            <a:normAutofit/>
          </a:bodyPr>
          <a:lstStyle/>
          <a:p>
            <a:pPr>
              <a:spcBef>
                <a:spcPts val="91"/>
              </a:spcBef>
            </a:pPr>
            <a:r>
              <a:rPr lang="fr-FR" sz="2177" b="1" dirty="0">
                <a:latin typeface="Arial"/>
                <a:cs typeface="Arial"/>
              </a:rPr>
              <a:t>— </a:t>
            </a:r>
            <a:r>
              <a:rPr lang="fr-FR" sz="2177" b="1" spc="16" dirty="0">
                <a:latin typeface="Arial"/>
                <a:cs typeface="Arial"/>
              </a:rPr>
              <a:t>Cécile </a:t>
            </a:r>
            <a:r>
              <a:rPr lang="fr-FR" sz="2177" b="1" spc="16" dirty="0" err="1">
                <a:latin typeface="Arial"/>
                <a:cs typeface="Arial"/>
              </a:rPr>
              <a:t>couchoud</a:t>
            </a:r>
            <a:r>
              <a:rPr lang="fr-FR" sz="2177" b="1" spc="16" dirty="0">
                <a:latin typeface="Arial"/>
                <a:cs typeface="Arial"/>
              </a:rPr>
              <a:t> – </a:t>
            </a:r>
            <a:r>
              <a:rPr lang="fr-FR" sz="2177" b="1" spc="16" dirty="0" err="1">
                <a:latin typeface="Arial"/>
                <a:cs typeface="Arial"/>
              </a:rPr>
              <a:t>mathilde</a:t>
            </a:r>
            <a:r>
              <a:rPr lang="fr-FR" sz="2177" b="1" spc="16" dirty="0">
                <a:latin typeface="Arial"/>
                <a:cs typeface="Arial"/>
              </a:rPr>
              <a:t> </a:t>
            </a:r>
            <a:r>
              <a:rPr lang="fr-FR" sz="2177" b="1" spc="16" dirty="0" err="1">
                <a:latin typeface="Arial"/>
                <a:cs typeface="Arial"/>
              </a:rPr>
              <a:t>lassalle</a:t>
            </a:r>
            <a:r>
              <a:rPr lang="fr-FR" sz="2177" dirty="0">
                <a:latin typeface="Arial"/>
                <a:cs typeface="Arial"/>
              </a:rPr>
              <a:t> </a:t>
            </a:r>
            <a:r>
              <a:rPr lang="fr-FR" sz="2177" b="1" dirty="0">
                <a:latin typeface="Arial"/>
                <a:cs typeface="Arial"/>
              </a:rPr>
              <a:t>—</a:t>
            </a:r>
            <a:endParaRPr lang="fr-FR" sz="2177" b="1" dirty="0">
              <a:latin typeface="Arial"/>
              <a:cs typeface="Arial"/>
            </a:endParaRPr>
          </a:p>
          <a:p>
            <a:pPr>
              <a:spcBef>
                <a:spcPts val="91"/>
              </a:spcBef>
            </a:pPr>
            <a:r>
              <a:rPr lang="fr-FR" sz="1814" dirty="0">
                <a:latin typeface="Arial"/>
                <a:cs typeface="Arial"/>
              </a:rPr>
              <a:t>— </a:t>
            </a:r>
            <a:r>
              <a:rPr lang="fr-FR" sz="1814" spc="23" dirty="0">
                <a:latin typeface="Arial"/>
                <a:cs typeface="Arial"/>
              </a:rPr>
              <a:t>Synthèse</a:t>
            </a:r>
            <a:r>
              <a:rPr lang="fr-FR" sz="1814" dirty="0">
                <a:latin typeface="Arial"/>
                <a:cs typeface="Arial"/>
              </a:rPr>
              <a:t>• </a:t>
            </a:r>
            <a:r>
              <a:rPr lang="fr-FR" sz="1814" spc="23" dirty="0">
                <a:latin typeface="Arial"/>
                <a:cs typeface="Arial"/>
              </a:rPr>
              <a:t>juin 2023 </a:t>
            </a:r>
            <a:r>
              <a:rPr lang="fr-FR" sz="1814" dirty="0">
                <a:latin typeface="Arial"/>
                <a:cs typeface="Arial"/>
              </a:rPr>
              <a:t>—</a:t>
            </a:r>
          </a:p>
          <a:p>
            <a:pPr>
              <a:spcBef>
                <a:spcPts val="91"/>
              </a:spcBef>
            </a:pPr>
            <a:endParaRPr lang="fr-FR" dirty="0">
              <a:latin typeface="Arial"/>
              <a:cs typeface="Arial"/>
            </a:endParaRPr>
          </a:p>
        </p:txBody>
      </p:sp>
      <p:pic>
        <p:nvPicPr>
          <p:cNvPr id="3" name="Image 2">
            <a:extLst>
              <a:ext uri="{FF2B5EF4-FFF2-40B4-BE49-F238E27FC236}">
                <a16:creationId xmlns:a16="http://schemas.microsoft.com/office/drawing/2014/main" id="{5D85A6D3-B3BD-204A-BB56-27DF1BE961D9}"/>
              </a:ext>
            </a:extLst>
          </p:cNvPr>
          <p:cNvPicPr>
            <a:picLocks noChangeAspect="1"/>
          </p:cNvPicPr>
          <p:nvPr/>
        </p:nvPicPr>
        <p:blipFill>
          <a:blip r:embed="rId2"/>
          <a:stretch>
            <a:fillRect/>
          </a:stretch>
        </p:blipFill>
        <p:spPr>
          <a:xfrm>
            <a:off x="4859150" y="2101403"/>
            <a:ext cx="792174" cy="792174"/>
          </a:xfrm>
          <a:prstGeom prst="rect">
            <a:avLst/>
          </a:prstGeom>
        </p:spPr>
      </p:pic>
      <p:pic>
        <p:nvPicPr>
          <p:cNvPr id="5" name="Image 4">
            <a:extLst>
              <a:ext uri="{FF2B5EF4-FFF2-40B4-BE49-F238E27FC236}">
                <a16:creationId xmlns:a16="http://schemas.microsoft.com/office/drawing/2014/main" id="{776C010E-7F85-C44E-A200-90D47DD64235}"/>
              </a:ext>
            </a:extLst>
          </p:cNvPr>
          <p:cNvPicPr>
            <a:picLocks noChangeAspect="1"/>
          </p:cNvPicPr>
          <p:nvPr/>
        </p:nvPicPr>
        <p:blipFill>
          <a:blip r:embed="rId3"/>
          <a:stretch>
            <a:fillRect/>
          </a:stretch>
        </p:blipFill>
        <p:spPr>
          <a:xfrm>
            <a:off x="6887468" y="2156430"/>
            <a:ext cx="493062" cy="651982"/>
          </a:xfrm>
          <a:prstGeom prst="rect">
            <a:avLst/>
          </a:prstGeom>
        </p:spPr>
      </p:pic>
      <p:pic>
        <p:nvPicPr>
          <p:cNvPr id="7" name="Image 6">
            <a:extLst>
              <a:ext uri="{FF2B5EF4-FFF2-40B4-BE49-F238E27FC236}">
                <a16:creationId xmlns:a16="http://schemas.microsoft.com/office/drawing/2014/main" id="{AA27E8C9-FCAC-6E4A-A3E3-3DB91C0AEE7E}"/>
              </a:ext>
            </a:extLst>
          </p:cNvPr>
          <p:cNvPicPr>
            <a:picLocks noChangeAspect="1"/>
          </p:cNvPicPr>
          <p:nvPr/>
        </p:nvPicPr>
        <p:blipFill>
          <a:blip r:embed="rId4"/>
          <a:stretch>
            <a:fillRect/>
          </a:stretch>
        </p:blipFill>
        <p:spPr>
          <a:xfrm>
            <a:off x="3607886" y="4383202"/>
            <a:ext cx="768497" cy="758707"/>
          </a:xfrm>
          <a:prstGeom prst="rect">
            <a:avLst/>
          </a:prstGeom>
        </p:spPr>
      </p:pic>
      <p:pic>
        <p:nvPicPr>
          <p:cNvPr id="9" name="Image 8">
            <a:extLst>
              <a:ext uri="{FF2B5EF4-FFF2-40B4-BE49-F238E27FC236}">
                <a16:creationId xmlns:a16="http://schemas.microsoft.com/office/drawing/2014/main" id="{553A56FC-63F1-1447-A126-9D9102C0242D}"/>
              </a:ext>
            </a:extLst>
          </p:cNvPr>
          <p:cNvPicPr>
            <a:picLocks noChangeAspect="1"/>
          </p:cNvPicPr>
          <p:nvPr/>
        </p:nvPicPr>
        <p:blipFill>
          <a:blip r:embed="rId5"/>
          <a:stretch>
            <a:fillRect/>
          </a:stretch>
        </p:blipFill>
        <p:spPr>
          <a:xfrm>
            <a:off x="5566934" y="4326935"/>
            <a:ext cx="814973" cy="814973"/>
          </a:xfrm>
          <a:prstGeom prst="rect">
            <a:avLst/>
          </a:prstGeom>
        </p:spPr>
      </p:pic>
      <p:pic>
        <p:nvPicPr>
          <p:cNvPr id="12" name="Image 11">
            <a:extLst>
              <a:ext uri="{FF2B5EF4-FFF2-40B4-BE49-F238E27FC236}">
                <a16:creationId xmlns:a16="http://schemas.microsoft.com/office/drawing/2014/main" id="{ADAAD54B-CBE7-4C4A-B6EC-0713080EB6BA}"/>
              </a:ext>
            </a:extLst>
          </p:cNvPr>
          <p:cNvPicPr>
            <a:picLocks noChangeAspect="1"/>
          </p:cNvPicPr>
          <p:nvPr/>
        </p:nvPicPr>
        <p:blipFill>
          <a:blip r:embed="rId6"/>
          <a:stretch>
            <a:fillRect/>
          </a:stretch>
        </p:blipFill>
        <p:spPr>
          <a:xfrm>
            <a:off x="7821230" y="4352423"/>
            <a:ext cx="802972" cy="793119"/>
          </a:xfrm>
          <a:prstGeom prst="rect">
            <a:avLst/>
          </a:prstGeom>
        </p:spPr>
      </p:pic>
      <p:pic>
        <p:nvPicPr>
          <p:cNvPr id="4" name="Image 3">
            <a:extLst>
              <a:ext uri="{FF2B5EF4-FFF2-40B4-BE49-F238E27FC236}">
                <a16:creationId xmlns:a16="http://schemas.microsoft.com/office/drawing/2014/main" id="{9509DA43-FBC2-5949-B041-30475EB73FF4}"/>
              </a:ext>
            </a:extLst>
          </p:cNvPr>
          <p:cNvPicPr>
            <a:picLocks noChangeAspect="1"/>
          </p:cNvPicPr>
          <p:nvPr/>
        </p:nvPicPr>
        <p:blipFill>
          <a:blip r:embed="rId7"/>
          <a:stretch>
            <a:fillRect/>
          </a:stretch>
        </p:blipFill>
        <p:spPr>
          <a:xfrm>
            <a:off x="3986214" y="2101403"/>
            <a:ext cx="591646" cy="800761"/>
          </a:xfrm>
          <a:prstGeom prst="rect">
            <a:avLst/>
          </a:prstGeom>
        </p:spPr>
      </p:pic>
      <p:pic>
        <p:nvPicPr>
          <p:cNvPr id="8" name="Image 7">
            <a:extLst>
              <a:ext uri="{FF2B5EF4-FFF2-40B4-BE49-F238E27FC236}">
                <a16:creationId xmlns:a16="http://schemas.microsoft.com/office/drawing/2014/main" id="{57CE9777-278A-E048-B454-5B142EF8402E}"/>
              </a:ext>
            </a:extLst>
          </p:cNvPr>
          <p:cNvPicPr>
            <a:picLocks noChangeAspect="1"/>
          </p:cNvPicPr>
          <p:nvPr/>
        </p:nvPicPr>
        <p:blipFill>
          <a:blip r:embed="rId8"/>
          <a:stretch>
            <a:fillRect/>
          </a:stretch>
        </p:blipFill>
        <p:spPr>
          <a:xfrm>
            <a:off x="5829523" y="2142209"/>
            <a:ext cx="765114" cy="780728"/>
          </a:xfrm>
          <a:prstGeom prst="rect">
            <a:avLst/>
          </a:prstGeom>
        </p:spPr>
      </p:pic>
      <p:pic>
        <p:nvPicPr>
          <p:cNvPr id="11" name="Image 10">
            <a:extLst>
              <a:ext uri="{FF2B5EF4-FFF2-40B4-BE49-F238E27FC236}">
                <a16:creationId xmlns:a16="http://schemas.microsoft.com/office/drawing/2014/main" id="{FEAA43D1-FDD2-3D46-960E-73555F25C971}"/>
              </a:ext>
            </a:extLst>
          </p:cNvPr>
          <p:cNvPicPr>
            <a:picLocks noChangeAspect="1"/>
          </p:cNvPicPr>
          <p:nvPr/>
        </p:nvPicPr>
        <p:blipFill>
          <a:blip r:embed="rId9"/>
          <a:stretch>
            <a:fillRect/>
          </a:stretch>
        </p:blipFill>
        <p:spPr>
          <a:xfrm>
            <a:off x="7673361" y="2156430"/>
            <a:ext cx="609272" cy="716791"/>
          </a:xfrm>
          <a:prstGeom prst="rect">
            <a:avLst/>
          </a:prstGeom>
        </p:spPr>
      </p:pic>
      <p:pic>
        <p:nvPicPr>
          <p:cNvPr id="14" name="Image 13">
            <a:extLst>
              <a:ext uri="{FF2B5EF4-FFF2-40B4-BE49-F238E27FC236}">
                <a16:creationId xmlns:a16="http://schemas.microsoft.com/office/drawing/2014/main" id="{BBFFCB9A-37CB-344D-BCA5-E755C33BD612}"/>
              </a:ext>
            </a:extLst>
          </p:cNvPr>
          <p:cNvPicPr>
            <a:picLocks noChangeAspect="1"/>
          </p:cNvPicPr>
          <p:nvPr/>
        </p:nvPicPr>
        <p:blipFill>
          <a:blip r:embed="rId10"/>
          <a:stretch>
            <a:fillRect/>
          </a:stretch>
        </p:blipFill>
        <p:spPr>
          <a:xfrm>
            <a:off x="6677238" y="4441460"/>
            <a:ext cx="940512" cy="774539"/>
          </a:xfrm>
          <a:prstGeom prst="rect">
            <a:avLst/>
          </a:prstGeom>
        </p:spPr>
      </p:pic>
      <p:pic>
        <p:nvPicPr>
          <p:cNvPr id="16" name="Image 15">
            <a:extLst>
              <a:ext uri="{FF2B5EF4-FFF2-40B4-BE49-F238E27FC236}">
                <a16:creationId xmlns:a16="http://schemas.microsoft.com/office/drawing/2014/main" id="{5645A90E-FE61-F54E-A6E4-238D3E540621}"/>
              </a:ext>
            </a:extLst>
          </p:cNvPr>
          <p:cNvPicPr>
            <a:picLocks noChangeAspect="1"/>
          </p:cNvPicPr>
          <p:nvPr/>
        </p:nvPicPr>
        <p:blipFill>
          <a:blip r:embed="rId11"/>
          <a:stretch>
            <a:fillRect/>
          </a:stretch>
        </p:blipFill>
        <p:spPr>
          <a:xfrm>
            <a:off x="4700993" y="4326935"/>
            <a:ext cx="657072" cy="814973"/>
          </a:xfrm>
          <a:prstGeom prst="rect">
            <a:avLst/>
          </a:prstGeom>
        </p:spPr>
      </p:pic>
      <p:pic>
        <p:nvPicPr>
          <p:cNvPr id="15" name="Image 14"/>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8548" y="3647639"/>
            <a:ext cx="390981" cy="446341"/>
          </a:xfrm>
          <a:prstGeom prst="rect">
            <a:avLst/>
          </a:prstGeom>
        </p:spPr>
      </p:pic>
      <p:sp>
        <p:nvSpPr>
          <p:cNvPr id="2" name="Rectangle 1"/>
          <p:cNvSpPr/>
          <p:nvPr/>
        </p:nvSpPr>
        <p:spPr>
          <a:xfrm>
            <a:off x="4988819" y="3588797"/>
            <a:ext cx="4847549" cy="594906"/>
          </a:xfrm>
          <a:prstGeom prst="rect">
            <a:avLst/>
          </a:prstGeom>
        </p:spPr>
        <p:txBody>
          <a:bodyPr>
            <a:spAutoFit/>
          </a:bodyPr>
          <a:lstStyle/>
          <a:p>
            <a:r>
              <a:rPr lang="fr-FR" sz="1633" dirty="0">
                <a:solidFill>
                  <a:schemeClr val="bg1"/>
                </a:solidFill>
              </a:rPr>
              <a:t>Réseau Epidémiologie et </a:t>
            </a:r>
          </a:p>
          <a:p>
            <a:r>
              <a:rPr lang="fr-FR" sz="1633" dirty="0">
                <a:solidFill>
                  <a:schemeClr val="bg1"/>
                </a:solidFill>
              </a:rPr>
              <a:t>Information en Néphrologie</a:t>
            </a:r>
            <a:endParaRPr lang="fr-FR" sz="1633" dirty="0">
              <a:solidFill>
                <a:schemeClr val="bg1"/>
              </a:solidFill>
            </a:endParaRPr>
          </a:p>
        </p:txBody>
      </p:sp>
    </p:spTree>
    <p:extLst>
      <p:ext uri="{BB962C8B-B14F-4D97-AF65-F5344CB8AC3E}">
        <p14:creationId xmlns:p14="http://schemas.microsoft.com/office/powerpoint/2010/main" val="2362673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3059832" y="6165304"/>
            <a:ext cx="4464496" cy="457200"/>
          </a:xfrm>
        </p:spPr>
        <p:txBody>
          <a:bodyPr/>
          <a:lstStyle/>
          <a:p>
            <a:pPr>
              <a:defRPr/>
            </a:pPr>
            <a:r>
              <a:rPr lang="fr-FR" altLang="fr-FR">
                <a:solidFill>
                  <a:srgbClr val="3333CC"/>
                </a:solidFill>
              </a:rPr>
              <a:t>Chapitre </a:t>
            </a:r>
            <a:r>
              <a:rPr lang="fr-FR" altLang="fr-FR" smtClean="0">
                <a:solidFill>
                  <a:srgbClr val="3333CC"/>
                </a:solidFill>
              </a:rPr>
              <a:t>PREVALENCE 2021</a:t>
            </a:r>
            <a:endParaRPr lang="fr-FR" altLang="fr-FR">
              <a:solidFill>
                <a:srgbClr val="3333CC"/>
              </a:solidFill>
            </a:endParaRPr>
          </a:p>
          <a:p>
            <a:pPr>
              <a:defRPr/>
            </a:pPr>
            <a:r>
              <a:rPr lang="fr-FR" altLang="fr-FR" smtClean="0">
                <a:solidFill>
                  <a:srgbClr val="3333CC"/>
                </a:solidFill>
              </a:rPr>
              <a:t>Indice comparatif de prévalence de l’IRCT par département</a:t>
            </a:r>
            <a:endParaRPr lang="fr-FR" altLang="fr-FR">
              <a:solidFill>
                <a:srgbClr val="3333CC"/>
              </a:solidFill>
            </a:endParaRPr>
          </a:p>
        </p:txBody>
      </p:sp>
      <p:sp>
        <p:nvSpPr>
          <p:cNvPr id="5" name="ZoneTexte 4"/>
          <p:cNvSpPr txBox="1"/>
          <p:nvPr/>
        </p:nvSpPr>
        <p:spPr>
          <a:xfrm>
            <a:off x="335360" y="836712"/>
            <a:ext cx="3276364" cy="2031325"/>
          </a:xfrm>
          <a:prstGeom prst="rect">
            <a:avLst/>
          </a:prstGeom>
          <a:noFill/>
        </p:spPr>
        <p:txBody>
          <a:bodyPr vert="horz" wrap="square" rtlCol="0">
            <a:spAutoFit/>
          </a:bodyPr>
          <a:lstStyle>
            <a:defPPr>
              <a:defRPr lang="fr-FR"/>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just"/>
            <a:r>
              <a:rPr lang="fr-FR" dirty="0" smtClean="0">
                <a:solidFill>
                  <a:srgbClr val="3333CC"/>
                </a:solidFill>
              </a:rPr>
              <a:t>Au </a:t>
            </a:r>
            <a:r>
              <a:rPr lang="fr-FR" dirty="0">
                <a:solidFill>
                  <a:srgbClr val="3333CC"/>
                </a:solidFill>
              </a:rPr>
              <a:t>31 décembre </a:t>
            </a:r>
            <a:r>
              <a:rPr lang="fr-FR" dirty="0" smtClean="0">
                <a:solidFill>
                  <a:srgbClr val="3333CC"/>
                </a:solidFill>
              </a:rPr>
              <a:t>2021, 92 535 patients sont traités </a:t>
            </a:r>
            <a:r>
              <a:rPr lang="fr-FR" dirty="0">
                <a:solidFill>
                  <a:srgbClr val="3333CC"/>
                </a:solidFill>
              </a:rPr>
              <a:t>par dialyse ou greffe </a:t>
            </a:r>
            <a:r>
              <a:rPr lang="fr-FR" dirty="0" smtClean="0">
                <a:solidFill>
                  <a:srgbClr val="3333CC"/>
                </a:solidFill>
              </a:rPr>
              <a:t>rénale. </a:t>
            </a:r>
          </a:p>
          <a:p>
            <a:pPr algn="just"/>
            <a:endParaRPr lang="fr-FR" dirty="0">
              <a:solidFill>
                <a:srgbClr val="3333CC"/>
              </a:solidFill>
            </a:endParaRPr>
          </a:p>
          <a:p>
            <a:pPr algn="just"/>
            <a:r>
              <a:rPr lang="fr-FR" dirty="0" smtClean="0">
                <a:solidFill>
                  <a:srgbClr val="3333CC"/>
                </a:solidFill>
              </a:rPr>
              <a:t>La </a:t>
            </a:r>
            <a:r>
              <a:rPr lang="fr-FR" dirty="0">
                <a:solidFill>
                  <a:srgbClr val="3333CC"/>
                </a:solidFill>
              </a:rPr>
              <a:t>prévalence nationale brute de </a:t>
            </a:r>
            <a:r>
              <a:rPr lang="fr-FR" dirty="0" smtClean="0">
                <a:solidFill>
                  <a:srgbClr val="3333CC"/>
                </a:solidFill>
              </a:rPr>
              <a:t>la MRC stade V traitée = 1362 </a:t>
            </a:r>
            <a:r>
              <a:rPr lang="fr-FR" dirty="0">
                <a:solidFill>
                  <a:srgbClr val="3333CC"/>
                </a:solidFill>
              </a:rPr>
              <a:t>par million </a:t>
            </a:r>
            <a:r>
              <a:rPr lang="fr-FR" dirty="0" smtClean="0">
                <a:solidFill>
                  <a:srgbClr val="3333CC"/>
                </a:solidFill>
              </a:rPr>
              <a:t>d’habitants.</a:t>
            </a:r>
            <a:r>
              <a:rPr lang="fr-FR" dirty="0"/>
              <a:t> </a:t>
            </a:r>
            <a:endParaRPr lang="fr-FR" dirty="0">
              <a:solidFill>
                <a:srgbClr val="3333CC"/>
              </a:solidFill>
            </a:endParaRPr>
          </a:p>
        </p:txBody>
      </p:sp>
      <p:sp>
        <p:nvSpPr>
          <p:cNvPr id="7" name="Espace réservé du numéro de diapositive 1"/>
          <p:cNvSpPr>
            <a:spLocks noGrp="1"/>
          </p:cNvSpPr>
          <p:nvPr>
            <p:ph type="sldNum" sz="quarter" idx="11"/>
          </p:nvPr>
        </p:nvSpPr>
        <p:spPr>
          <a:xfrm>
            <a:off x="6553200" y="6248400"/>
            <a:ext cx="1905000" cy="457200"/>
          </a:xfrm>
        </p:spPr>
        <p:txBody>
          <a:bodyPr/>
          <a:lstStyle/>
          <a:p>
            <a:pPr>
              <a:defRPr/>
            </a:pPr>
            <a:fld id="{90799A75-A6CD-4165-9B96-6465D61961AD}" type="slidenum">
              <a:rPr lang="fr-FR" altLang="fr-FR" smtClean="0">
                <a:solidFill>
                  <a:srgbClr val="000000"/>
                </a:solidFill>
              </a:rPr>
              <a:pPr>
                <a:defRPr/>
              </a:pPr>
              <a:t>10</a:t>
            </a:fld>
            <a:endParaRPr lang="fr-FR" altLang="fr-FR">
              <a:solidFill>
                <a:srgbClr val="000000"/>
              </a:solidFill>
            </a:endParaRPr>
          </a:p>
        </p:txBody>
      </p:sp>
      <p:pic>
        <p:nvPicPr>
          <p:cNvPr id="9" name="Image 8" descr="\\ad.0efg\Partages\INTERDIRECTIONS\Transversal\CARTOGRAPHIE\Production\SGT REIN\famille choro\5_images\2021\Indice comparatif de PREVALENCE DIA ET GRF  par département.jpg"/>
          <p:cNvPicPr/>
          <p:nvPr/>
        </p:nvPicPr>
        <p:blipFill>
          <a:blip r:embed="rId2">
            <a:extLst>
              <a:ext uri="{28A0092B-C50C-407E-A947-70E740481C1C}">
                <a14:useLocalDpi xmlns:a14="http://schemas.microsoft.com/office/drawing/2010/main" val="0"/>
              </a:ext>
            </a:extLst>
          </a:blip>
          <a:stretch>
            <a:fillRect/>
          </a:stretch>
        </p:blipFill>
        <p:spPr bwMode="auto">
          <a:xfrm>
            <a:off x="4139953" y="0"/>
            <a:ext cx="4975876" cy="5301208"/>
          </a:xfrm>
          <a:prstGeom prst="rect">
            <a:avLst/>
          </a:prstGeom>
          <a:noFill/>
          <a:ln>
            <a:noFill/>
          </a:ln>
        </p:spPr>
      </p:pic>
    </p:spTree>
    <p:extLst>
      <p:ext uri="{BB962C8B-B14F-4D97-AF65-F5344CB8AC3E}">
        <p14:creationId xmlns:p14="http://schemas.microsoft.com/office/powerpoint/2010/main" val="34584014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11</a:t>
            </a:fld>
            <a:endParaRPr lang="fr-FR" altLang="fr-FR">
              <a:solidFill>
                <a:srgbClr val="000000"/>
              </a:solidFill>
            </a:endParaRPr>
          </a:p>
        </p:txBody>
      </p:sp>
      <p:sp>
        <p:nvSpPr>
          <p:cNvPr id="5" name="Rectangle 4"/>
          <p:cNvSpPr/>
          <p:nvPr/>
        </p:nvSpPr>
        <p:spPr>
          <a:xfrm>
            <a:off x="323529" y="188640"/>
            <a:ext cx="7572671" cy="646331"/>
          </a:xfrm>
          <a:prstGeom prst="rect">
            <a:avLst/>
          </a:prstGeom>
          <a:noFill/>
        </p:spPr>
        <p:txBody>
          <a:bodyPr vert="horz" wrap="square" rtlCol="0">
            <a:spAutoFit/>
          </a:bodyPr>
          <a:lstStyle>
            <a:defPPr>
              <a:defRPr lang="fr-FR"/>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just"/>
            <a:r>
              <a:rPr lang="fr-FR" dirty="0">
                <a:solidFill>
                  <a:srgbClr val="3333CC"/>
                </a:solidFill>
              </a:rPr>
              <a:t>La prévalence nationale brute de la dialyse </a:t>
            </a:r>
            <a:r>
              <a:rPr lang="fr-FR" dirty="0" smtClean="0">
                <a:solidFill>
                  <a:srgbClr val="3333CC"/>
                </a:solidFill>
              </a:rPr>
              <a:t>= 755 par </a:t>
            </a:r>
            <a:r>
              <a:rPr lang="fr-FR" dirty="0">
                <a:solidFill>
                  <a:srgbClr val="3333CC"/>
                </a:solidFill>
              </a:rPr>
              <a:t>million </a:t>
            </a:r>
            <a:r>
              <a:rPr lang="fr-FR" dirty="0" smtClean="0">
                <a:solidFill>
                  <a:srgbClr val="3333CC"/>
                </a:solidFill>
              </a:rPr>
              <a:t>d’habitants, la </a:t>
            </a:r>
            <a:r>
              <a:rPr lang="fr-FR" dirty="0">
                <a:solidFill>
                  <a:srgbClr val="3333CC"/>
                </a:solidFill>
              </a:rPr>
              <a:t>prévalence </a:t>
            </a:r>
            <a:r>
              <a:rPr lang="fr-FR" dirty="0" smtClean="0">
                <a:solidFill>
                  <a:srgbClr val="3333CC"/>
                </a:solidFill>
              </a:rPr>
              <a:t>de la greffe = 771 </a:t>
            </a:r>
            <a:r>
              <a:rPr lang="fr-FR" dirty="0" err="1" smtClean="0">
                <a:solidFill>
                  <a:srgbClr val="3333CC"/>
                </a:solidFill>
              </a:rPr>
              <a:t>pmh</a:t>
            </a:r>
            <a:r>
              <a:rPr lang="fr-FR" dirty="0" smtClean="0">
                <a:solidFill>
                  <a:srgbClr val="3333CC"/>
                </a:solidFill>
              </a:rPr>
              <a:t>. </a:t>
            </a:r>
            <a:endParaRPr lang="fr-FR" dirty="0">
              <a:solidFill>
                <a:srgbClr val="3333CC"/>
              </a:solidFill>
            </a:endParaRPr>
          </a:p>
        </p:txBody>
      </p:sp>
      <p:sp>
        <p:nvSpPr>
          <p:cNvPr id="6" name="Espace réservé du pied de page 4"/>
          <p:cNvSpPr>
            <a:spLocks noGrp="1"/>
          </p:cNvSpPr>
          <p:nvPr>
            <p:ph type="ftr" sz="quarter" idx="10"/>
          </p:nvPr>
        </p:nvSpPr>
        <p:spPr>
          <a:xfrm>
            <a:off x="3059832" y="6237312"/>
            <a:ext cx="5040560" cy="457200"/>
          </a:xfrm>
        </p:spPr>
        <p:txBody>
          <a:bodyPr/>
          <a:lstStyle/>
          <a:p>
            <a:pPr>
              <a:defRPr/>
            </a:pPr>
            <a:r>
              <a:rPr lang="fr-FR" altLang="fr-FR" smtClean="0">
                <a:solidFill>
                  <a:srgbClr val="3333CC"/>
                </a:solidFill>
              </a:rPr>
              <a:t>Chapitre PREVALENCE 2021</a:t>
            </a:r>
          </a:p>
          <a:p>
            <a:pPr>
              <a:defRPr/>
            </a:pPr>
            <a:r>
              <a:rPr lang="fr-FR" altLang="fr-FR" smtClean="0">
                <a:solidFill>
                  <a:srgbClr val="3333CC"/>
                </a:solidFill>
              </a:rPr>
              <a:t> Indice comparatif de prévalence de la greffe et de la dialyse</a:t>
            </a:r>
            <a:endParaRPr lang="fr-FR" altLang="fr-FR">
              <a:solidFill>
                <a:srgbClr val="3333CC"/>
              </a:solidFill>
            </a:endParaRPr>
          </a:p>
        </p:txBody>
      </p:sp>
      <p:pic>
        <p:nvPicPr>
          <p:cNvPr id="7" name="Image 6" descr="\\ad.0efg\Partages\INTERDIRECTIONS\Transversal\CARTOGRAPHIE\Production\SGT REIN\famille choro\5_images\2021\Indice comparatif de PREVALENCE DIA  par département.jpg"/>
          <p:cNvPicPr/>
          <p:nvPr/>
        </p:nvPicPr>
        <p:blipFill>
          <a:blip r:embed="rId2">
            <a:extLst>
              <a:ext uri="{28A0092B-C50C-407E-A947-70E740481C1C}">
                <a14:useLocalDpi xmlns:a14="http://schemas.microsoft.com/office/drawing/2010/main" val="0"/>
              </a:ext>
            </a:extLst>
          </a:blip>
          <a:stretch>
            <a:fillRect/>
          </a:stretch>
        </p:blipFill>
        <p:spPr bwMode="auto">
          <a:xfrm>
            <a:off x="695400" y="1196752"/>
            <a:ext cx="4104456" cy="4512441"/>
          </a:xfrm>
          <a:prstGeom prst="rect">
            <a:avLst/>
          </a:prstGeom>
          <a:noFill/>
          <a:ln>
            <a:noFill/>
          </a:ln>
        </p:spPr>
      </p:pic>
      <p:pic>
        <p:nvPicPr>
          <p:cNvPr id="8" name="Image 7" descr="\\ad.0efg\Partages\INTERDIRECTIONS\Transversal\CARTOGRAPHIE\Production\SGT REIN\famille choro\5_images\2021\Indice comparatif de PREVALENCE GRF par département.jpg"/>
          <p:cNvPicPr/>
          <p:nvPr/>
        </p:nvPicPr>
        <p:blipFill>
          <a:blip r:embed="rId3">
            <a:extLst>
              <a:ext uri="{28A0092B-C50C-407E-A947-70E740481C1C}">
                <a14:useLocalDpi xmlns:a14="http://schemas.microsoft.com/office/drawing/2010/main" val="0"/>
              </a:ext>
            </a:extLst>
          </a:blip>
          <a:stretch>
            <a:fillRect/>
          </a:stretch>
        </p:blipFill>
        <p:spPr bwMode="auto">
          <a:xfrm>
            <a:off x="5015880" y="1141697"/>
            <a:ext cx="4080181" cy="4592218"/>
          </a:xfrm>
          <a:prstGeom prst="rect">
            <a:avLst/>
          </a:prstGeom>
          <a:noFill/>
          <a:ln>
            <a:noFill/>
          </a:ln>
        </p:spPr>
      </p:pic>
    </p:spTree>
    <p:extLst>
      <p:ext uri="{BB962C8B-B14F-4D97-AF65-F5344CB8AC3E}">
        <p14:creationId xmlns:p14="http://schemas.microsoft.com/office/powerpoint/2010/main" val="33493928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12</a:t>
            </a:fld>
            <a:endParaRPr lang="fr-FR" altLang="fr-FR">
              <a:solidFill>
                <a:srgbClr val="000000"/>
              </a:solidFill>
            </a:endParaRPr>
          </a:p>
        </p:txBody>
      </p:sp>
      <p:sp>
        <p:nvSpPr>
          <p:cNvPr id="3" name="Espace réservé du pied de page 4"/>
          <p:cNvSpPr>
            <a:spLocks noGrp="1"/>
          </p:cNvSpPr>
          <p:nvPr>
            <p:ph type="ftr" sz="quarter" idx="10"/>
          </p:nvPr>
        </p:nvSpPr>
        <p:spPr>
          <a:xfrm>
            <a:off x="3131840" y="6248400"/>
            <a:ext cx="4896544" cy="457200"/>
          </a:xfrm>
        </p:spPr>
        <p:txBody>
          <a:bodyPr/>
          <a:lstStyle/>
          <a:p>
            <a:pPr>
              <a:defRPr/>
            </a:pPr>
            <a:r>
              <a:rPr lang="fr-FR" altLang="fr-FR" smtClean="0">
                <a:solidFill>
                  <a:srgbClr val="3333CC"/>
                </a:solidFill>
              </a:rPr>
              <a:t>Chapitre PREVALENCE 2021</a:t>
            </a:r>
          </a:p>
          <a:p>
            <a:pPr>
              <a:defRPr/>
            </a:pPr>
            <a:r>
              <a:rPr lang="fr-FR" altLang="fr-FR" smtClean="0">
                <a:solidFill>
                  <a:srgbClr val="3333CC"/>
                </a:solidFill>
              </a:rPr>
              <a:t> Age des patients prévalents</a:t>
            </a:r>
            <a:endParaRPr lang="fr-FR" altLang="fr-FR">
              <a:solidFill>
                <a:srgbClr val="3333CC"/>
              </a:solidFill>
            </a:endParaRPr>
          </a:p>
        </p:txBody>
      </p:sp>
      <p:sp>
        <p:nvSpPr>
          <p:cNvPr id="6" name="Rectangle 1"/>
          <p:cNvSpPr>
            <a:spLocks noChangeArrowheads="1"/>
          </p:cNvSpPr>
          <p:nvPr/>
        </p:nvSpPr>
        <p:spPr bwMode="auto">
          <a:xfrm>
            <a:off x="397876" y="260648"/>
            <a:ext cx="8424936" cy="369332"/>
          </a:xfrm>
          <a:prstGeom prst="rect">
            <a:avLst/>
          </a:prstGeom>
          <a:noFill/>
        </p:spPr>
        <p:txBody>
          <a:bodyPr vert="horz" wrap="square" rtlCol="0">
            <a:spAutoFit/>
          </a:bodyPr>
          <a:lstStyle>
            <a:defPPr>
              <a:defRPr lang="fr-FR"/>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just"/>
            <a:r>
              <a:rPr lang="fr-FR" altLang="en-US" dirty="0">
                <a:solidFill>
                  <a:srgbClr val="3333CC"/>
                </a:solidFill>
              </a:rPr>
              <a:t>L’âge médian des patients </a:t>
            </a:r>
            <a:r>
              <a:rPr lang="fr-FR" altLang="en-US" dirty="0" err="1" smtClean="0">
                <a:solidFill>
                  <a:srgbClr val="3333CC"/>
                </a:solidFill>
              </a:rPr>
              <a:t>prévalents</a:t>
            </a:r>
            <a:r>
              <a:rPr lang="fr-FR" altLang="en-US" dirty="0" smtClean="0">
                <a:solidFill>
                  <a:srgbClr val="3333CC"/>
                </a:solidFill>
              </a:rPr>
              <a:t> = 65,8 ans</a:t>
            </a:r>
            <a:endParaRPr lang="fr-FR" altLang="en-US" dirty="0">
              <a:solidFill>
                <a:srgbClr val="3333CC"/>
              </a:solidFill>
            </a:endParaRPr>
          </a:p>
        </p:txBody>
      </p:sp>
      <p:graphicFrame>
        <p:nvGraphicFramePr>
          <p:cNvPr id="5" name="Tableau 4"/>
          <p:cNvGraphicFramePr>
            <a:graphicFrameLocks noGrp="1"/>
          </p:cNvGraphicFramePr>
          <p:nvPr>
            <p:custDataLst>
              <p:tags r:id="rId1"/>
            </p:custDataLst>
            <p:extLst>
              <p:ext uri="{D42A27DB-BD31-4B8C-83A1-F6EECF244321}">
                <p14:modId xmlns:p14="http://schemas.microsoft.com/office/powerpoint/2010/main" val="3106098440"/>
              </p:ext>
            </p:extLst>
          </p:nvPr>
        </p:nvGraphicFramePr>
        <p:xfrm>
          <a:off x="551384" y="1556792"/>
          <a:ext cx="9298524" cy="4084320"/>
        </p:xfrm>
        <a:graphic>
          <a:graphicData uri="http://schemas.openxmlformats.org/drawingml/2006/table">
            <a:tbl>
              <a:tblPr firstRow="1" bandRow="1">
                <a:tableStyleId>{72833802-FEF1-4C79-8D5D-14CF1EAF98D9}</a:tableStyleId>
              </a:tblPr>
              <a:tblGrid>
                <a:gridCol w="2008527">
                  <a:extLst>
                    <a:ext uri="{9D8B030D-6E8A-4147-A177-3AD203B41FA5}">
                      <a16:colId xmlns:a16="http://schemas.microsoft.com/office/drawing/2014/main" val="20000"/>
                    </a:ext>
                  </a:extLst>
                </a:gridCol>
                <a:gridCol w="2302342">
                  <a:extLst>
                    <a:ext uri="{9D8B030D-6E8A-4147-A177-3AD203B41FA5}">
                      <a16:colId xmlns:a16="http://schemas.microsoft.com/office/drawing/2014/main" val="20001"/>
                    </a:ext>
                  </a:extLst>
                </a:gridCol>
                <a:gridCol w="785418">
                  <a:extLst>
                    <a:ext uri="{9D8B030D-6E8A-4147-A177-3AD203B41FA5}">
                      <a16:colId xmlns:a16="http://schemas.microsoft.com/office/drawing/2014/main" val="20002"/>
                    </a:ext>
                  </a:extLst>
                </a:gridCol>
                <a:gridCol w="960014">
                  <a:extLst>
                    <a:ext uri="{9D8B030D-6E8A-4147-A177-3AD203B41FA5}">
                      <a16:colId xmlns:a16="http://schemas.microsoft.com/office/drawing/2014/main" val="20003"/>
                    </a:ext>
                  </a:extLst>
                </a:gridCol>
                <a:gridCol w="1033349">
                  <a:extLst>
                    <a:ext uri="{9D8B030D-6E8A-4147-A177-3AD203B41FA5}">
                      <a16:colId xmlns:a16="http://schemas.microsoft.com/office/drawing/2014/main" val="20004"/>
                    </a:ext>
                  </a:extLst>
                </a:gridCol>
                <a:gridCol w="914050">
                  <a:extLst>
                    <a:ext uri="{9D8B030D-6E8A-4147-A177-3AD203B41FA5}">
                      <a16:colId xmlns:a16="http://schemas.microsoft.com/office/drawing/2014/main" val="20005"/>
                    </a:ext>
                  </a:extLst>
                </a:gridCol>
                <a:gridCol w="601410">
                  <a:extLst>
                    <a:ext uri="{9D8B030D-6E8A-4147-A177-3AD203B41FA5}">
                      <a16:colId xmlns:a16="http://schemas.microsoft.com/office/drawing/2014/main" val="20006"/>
                    </a:ext>
                  </a:extLst>
                </a:gridCol>
                <a:gridCol w="693414">
                  <a:extLst>
                    <a:ext uri="{9D8B030D-6E8A-4147-A177-3AD203B41FA5}">
                      <a16:colId xmlns:a16="http://schemas.microsoft.com/office/drawing/2014/main" val="20007"/>
                    </a:ext>
                  </a:extLst>
                </a:gridCol>
              </a:tblGrid>
              <a:tr h="213360">
                <a:tc>
                  <a:txBody>
                    <a:bodyPr/>
                    <a:lstStyle/>
                    <a:p>
                      <a:pPr algn="ctr"/>
                      <a:endParaRPr lang="fr-FR" sz="1400"/>
                    </a:p>
                  </a:txBody>
                  <a:tcPr anchor="ctr"/>
                </a:tc>
                <a:tc>
                  <a:txBody>
                    <a:bodyPr/>
                    <a:lstStyle/>
                    <a:p>
                      <a:pPr algn="ctr"/>
                      <a:endParaRPr lang="fr-FR" sz="1400"/>
                    </a:p>
                  </a:txBody>
                  <a:tcPr anchor="ctr"/>
                </a:tc>
                <a:tc>
                  <a:txBody>
                    <a:bodyPr/>
                    <a:lstStyle/>
                    <a:p>
                      <a:pPr algn="ctr"/>
                      <a:r>
                        <a:rPr lang="fr-FR" sz="1400" smtClean="0"/>
                        <a:t>n</a:t>
                      </a:r>
                      <a:endParaRPr lang="fr-FR" sz="1400"/>
                    </a:p>
                  </a:txBody>
                  <a:tcPr anchor="ctr"/>
                </a:tc>
                <a:tc>
                  <a:txBody>
                    <a:bodyPr/>
                    <a:lstStyle/>
                    <a:p>
                      <a:pPr algn="ctr"/>
                      <a:r>
                        <a:rPr lang="fr-FR" sz="1400" smtClean="0"/>
                        <a:t>Moyenne</a:t>
                      </a:r>
                      <a:endParaRPr lang="fr-FR" sz="1400"/>
                    </a:p>
                  </a:txBody>
                  <a:tcPr anchor="ctr"/>
                </a:tc>
                <a:tc>
                  <a:txBody>
                    <a:bodyPr/>
                    <a:lstStyle/>
                    <a:p>
                      <a:pPr algn="ctr"/>
                      <a:r>
                        <a:rPr lang="fr-FR" sz="1400" smtClean="0"/>
                        <a:t>Ecart-type</a:t>
                      </a:r>
                      <a:endParaRPr lang="fr-FR" sz="1400"/>
                    </a:p>
                  </a:txBody>
                  <a:tcPr anchor="ctr"/>
                </a:tc>
                <a:tc>
                  <a:txBody>
                    <a:bodyPr/>
                    <a:lstStyle/>
                    <a:p>
                      <a:pPr algn="ctr"/>
                      <a:r>
                        <a:rPr lang="fr-FR" sz="1400" smtClean="0"/>
                        <a:t>Médiane</a:t>
                      </a:r>
                      <a:endParaRPr lang="fr-FR" sz="1400"/>
                    </a:p>
                  </a:txBody>
                  <a:tcPr anchor="ctr"/>
                </a:tc>
                <a:tc>
                  <a:txBody>
                    <a:bodyPr/>
                    <a:lstStyle/>
                    <a:p>
                      <a:pPr algn="ctr"/>
                      <a:r>
                        <a:rPr lang="fr-FR" sz="1400" smtClean="0"/>
                        <a:t>Min</a:t>
                      </a:r>
                      <a:endParaRPr lang="fr-FR" sz="1400"/>
                    </a:p>
                  </a:txBody>
                  <a:tcPr anchor="ctr"/>
                </a:tc>
                <a:tc>
                  <a:txBody>
                    <a:bodyPr/>
                    <a:lstStyle/>
                    <a:p>
                      <a:pPr algn="ctr"/>
                      <a:r>
                        <a:rPr lang="fr-FR" sz="1400" smtClean="0"/>
                        <a:t>Max</a:t>
                      </a:r>
                      <a:endParaRPr lang="fr-FR" sz="1400"/>
                    </a:p>
                  </a:txBody>
                  <a:tcPr anchor="ctr"/>
                </a:tc>
                <a:extLst>
                  <a:ext uri="{0D108BD9-81ED-4DB2-BD59-A6C34878D82A}">
                    <a16:rowId xmlns:a16="http://schemas.microsoft.com/office/drawing/2014/main" val="10000"/>
                  </a:ext>
                </a:extLst>
              </a:tr>
              <a:tr h="213360">
                <a:tc>
                  <a:txBody>
                    <a:bodyPr/>
                    <a:lstStyle/>
                    <a:p>
                      <a:r>
                        <a:rPr lang="fr-FR" sz="1400" smtClean="0"/>
                        <a:t>Selon le sexe</a:t>
                      </a:r>
                      <a:endParaRPr lang="fr-FR" sz="1400"/>
                    </a:p>
                  </a:txBody>
                  <a:tcPr anchor="b"/>
                </a:tc>
                <a:tc>
                  <a:txBody>
                    <a:bodyPr/>
                    <a:lstStyle/>
                    <a:p>
                      <a:r>
                        <a:rPr lang="fr-FR" sz="1400" smtClean="0"/>
                        <a:t>Homme</a:t>
                      </a:r>
                      <a:endParaRPr lang="fr-FR" sz="1400"/>
                    </a:p>
                  </a:txBody>
                  <a:tcPr anchor="b"/>
                </a:tc>
                <a:tc>
                  <a:txBody>
                    <a:bodyPr/>
                    <a:lstStyle/>
                    <a:p>
                      <a:pPr algn="ctr"/>
                      <a:r>
                        <a:rPr lang="fr-FR" sz="1400" smtClean="0"/>
                        <a:t>57 870</a:t>
                      </a:r>
                      <a:endParaRPr lang="fr-FR" sz="1400"/>
                    </a:p>
                  </a:txBody>
                  <a:tcPr anchor="b"/>
                </a:tc>
                <a:tc>
                  <a:txBody>
                    <a:bodyPr/>
                    <a:lstStyle/>
                    <a:p>
                      <a:pPr algn="ctr"/>
                      <a:r>
                        <a:rPr lang="fr-FR" sz="1400" smtClean="0"/>
                        <a:t>63,7</a:t>
                      </a:r>
                      <a:endParaRPr lang="fr-FR" sz="1400"/>
                    </a:p>
                  </a:txBody>
                  <a:tcPr anchor="b"/>
                </a:tc>
                <a:tc>
                  <a:txBody>
                    <a:bodyPr/>
                    <a:lstStyle/>
                    <a:p>
                      <a:pPr algn="ctr"/>
                      <a:r>
                        <a:rPr lang="fr-FR" sz="1400" smtClean="0"/>
                        <a:t>16,0</a:t>
                      </a:r>
                      <a:endParaRPr lang="fr-FR" sz="1400"/>
                    </a:p>
                  </a:txBody>
                  <a:tcPr anchor="b"/>
                </a:tc>
                <a:tc>
                  <a:txBody>
                    <a:bodyPr/>
                    <a:lstStyle/>
                    <a:p>
                      <a:pPr algn="ctr"/>
                      <a:r>
                        <a:rPr lang="fr-FR" sz="1400" smtClean="0"/>
                        <a:t>66,0</a:t>
                      </a:r>
                      <a:endParaRPr lang="fr-FR" sz="1400"/>
                    </a:p>
                  </a:txBody>
                  <a:tcPr anchor="b"/>
                </a:tc>
                <a:tc>
                  <a:txBody>
                    <a:bodyPr/>
                    <a:lstStyle/>
                    <a:p>
                      <a:pPr algn="ctr"/>
                      <a:r>
                        <a:rPr lang="fr-FR" sz="1400" smtClean="0"/>
                        <a:t>0,7</a:t>
                      </a:r>
                      <a:endParaRPr lang="fr-FR" sz="1400"/>
                    </a:p>
                  </a:txBody>
                  <a:tcPr anchor="b"/>
                </a:tc>
                <a:tc>
                  <a:txBody>
                    <a:bodyPr/>
                    <a:lstStyle/>
                    <a:p>
                      <a:pPr algn="ctr"/>
                      <a:r>
                        <a:rPr lang="fr-FR" sz="1400" smtClean="0"/>
                        <a:t>103,0</a:t>
                      </a:r>
                      <a:endParaRPr lang="fr-FR" sz="1400"/>
                    </a:p>
                  </a:txBody>
                  <a:tcPr anchor="b"/>
                </a:tc>
                <a:extLst>
                  <a:ext uri="{0D108BD9-81ED-4DB2-BD59-A6C34878D82A}">
                    <a16:rowId xmlns:a16="http://schemas.microsoft.com/office/drawing/2014/main" val="10001"/>
                  </a:ext>
                </a:extLst>
              </a:tr>
              <a:tr h="213360">
                <a:tc>
                  <a:txBody>
                    <a:bodyPr/>
                    <a:lstStyle/>
                    <a:p>
                      <a:endParaRPr lang="fr-FR" sz="1400"/>
                    </a:p>
                  </a:txBody>
                  <a:tcPr anchor="b"/>
                </a:tc>
                <a:tc>
                  <a:txBody>
                    <a:bodyPr/>
                    <a:lstStyle/>
                    <a:p>
                      <a:r>
                        <a:rPr lang="fr-FR" sz="1400" smtClean="0"/>
                        <a:t>Femme</a:t>
                      </a:r>
                      <a:endParaRPr lang="fr-FR" sz="1400"/>
                    </a:p>
                  </a:txBody>
                  <a:tcPr anchor="b"/>
                </a:tc>
                <a:tc>
                  <a:txBody>
                    <a:bodyPr/>
                    <a:lstStyle/>
                    <a:p>
                      <a:pPr algn="ctr"/>
                      <a:r>
                        <a:rPr lang="fr-FR" sz="1400" smtClean="0"/>
                        <a:t>35 556</a:t>
                      </a:r>
                      <a:endParaRPr lang="fr-FR" sz="1400"/>
                    </a:p>
                  </a:txBody>
                  <a:tcPr anchor="b"/>
                </a:tc>
                <a:tc>
                  <a:txBody>
                    <a:bodyPr/>
                    <a:lstStyle/>
                    <a:p>
                      <a:pPr algn="ctr"/>
                      <a:r>
                        <a:rPr lang="fr-FR" sz="1400" smtClean="0"/>
                        <a:t>63,5</a:t>
                      </a:r>
                      <a:endParaRPr lang="fr-FR" sz="1400"/>
                    </a:p>
                  </a:txBody>
                  <a:tcPr anchor="b"/>
                </a:tc>
                <a:tc>
                  <a:txBody>
                    <a:bodyPr/>
                    <a:lstStyle/>
                    <a:p>
                      <a:pPr algn="ctr"/>
                      <a:r>
                        <a:rPr lang="fr-FR" sz="1400" smtClean="0"/>
                        <a:t>16,4</a:t>
                      </a:r>
                      <a:endParaRPr lang="fr-FR" sz="1400"/>
                    </a:p>
                  </a:txBody>
                  <a:tcPr anchor="b"/>
                </a:tc>
                <a:tc>
                  <a:txBody>
                    <a:bodyPr/>
                    <a:lstStyle/>
                    <a:p>
                      <a:pPr algn="ctr"/>
                      <a:r>
                        <a:rPr lang="fr-FR" sz="1400" smtClean="0"/>
                        <a:t>65,5</a:t>
                      </a:r>
                      <a:endParaRPr lang="fr-FR" sz="1400"/>
                    </a:p>
                  </a:txBody>
                  <a:tcPr anchor="b"/>
                </a:tc>
                <a:tc>
                  <a:txBody>
                    <a:bodyPr/>
                    <a:lstStyle/>
                    <a:p>
                      <a:pPr algn="ctr"/>
                      <a:r>
                        <a:rPr lang="fr-FR" sz="1400" smtClean="0"/>
                        <a:t>0,9</a:t>
                      </a:r>
                      <a:endParaRPr lang="fr-FR" sz="1400"/>
                    </a:p>
                  </a:txBody>
                  <a:tcPr anchor="b"/>
                </a:tc>
                <a:tc>
                  <a:txBody>
                    <a:bodyPr/>
                    <a:lstStyle/>
                    <a:p>
                      <a:pPr algn="ctr"/>
                      <a:r>
                        <a:rPr lang="fr-FR" sz="1400" smtClean="0"/>
                        <a:t>104,3</a:t>
                      </a:r>
                      <a:endParaRPr lang="fr-FR" sz="1400"/>
                    </a:p>
                  </a:txBody>
                  <a:tcPr anchor="b"/>
                </a:tc>
                <a:extLst>
                  <a:ext uri="{0D108BD9-81ED-4DB2-BD59-A6C34878D82A}">
                    <a16:rowId xmlns:a16="http://schemas.microsoft.com/office/drawing/2014/main" val="10002"/>
                  </a:ext>
                </a:extLst>
              </a:tr>
              <a:tr h="213360">
                <a:tc>
                  <a:txBody>
                    <a:bodyPr/>
                    <a:lstStyle/>
                    <a:p>
                      <a:r>
                        <a:rPr lang="fr-FR" sz="1400" smtClean="0"/>
                        <a:t>Selon la maladie rénale</a:t>
                      </a:r>
                      <a:endParaRPr lang="fr-FR" sz="1400"/>
                    </a:p>
                  </a:txBody>
                  <a:tcPr anchor="b"/>
                </a:tc>
                <a:tc>
                  <a:txBody>
                    <a:bodyPr/>
                    <a:lstStyle/>
                    <a:p>
                      <a:r>
                        <a:rPr lang="fr-FR" sz="1400" smtClean="0"/>
                        <a:t>Glomérulonéphrite primitive</a:t>
                      </a:r>
                      <a:endParaRPr lang="fr-FR" sz="1400"/>
                    </a:p>
                  </a:txBody>
                  <a:tcPr anchor="b"/>
                </a:tc>
                <a:tc>
                  <a:txBody>
                    <a:bodyPr/>
                    <a:lstStyle/>
                    <a:p>
                      <a:pPr algn="ctr"/>
                      <a:r>
                        <a:rPr lang="fr-FR" sz="1400" smtClean="0"/>
                        <a:t>17 573</a:t>
                      </a:r>
                      <a:endParaRPr lang="fr-FR" sz="1400"/>
                    </a:p>
                  </a:txBody>
                  <a:tcPr anchor="b"/>
                </a:tc>
                <a:tc>
                  <a:txBody>
                    <a:bodyPr/>
                    <a:lstStyle/>
                    <a:p>
                      <a:pPr algn="ctr"/>
                      <a:r>
                        <a:rPr lang="fr-FR" sz="1400" smtClean="0"/>
                        <a:t>58,8</a:t>
                      </a:r>
                      <a:endParaRPr lang="fr-FR" sz="1400"/>
                    </a:p>
                  </a:txBody>
                  <a:tcPr anchor="b"/>
                </a:tc>
                <a:tc>
                  <a:txBody>
                    <a:bodyPr/>
                    <a:lstStyle/>
                    <a:p>
                      <a:pPr algn="ctr"/>
                      <a:r>
                        <a:rPr lang="fr-FR" sz="1400" smtClean="0"/>
                        <a:t>15,6</a:t>
                      </a:r>
                      <a:endParaRPr lang="fr-FR" sz="1400"/>
                    </a:p>
                  </a:txBody>
                  <a:tcPr anchor="b"/>
                </a:tc>
                <a:tc>
                  <a:txBody>
                    <a:bodyPr/>
                    <a:lstStyle/>
                    <a:p>
                      <a:pPr algn="ctr"/>
                      <a:r>
                        <a:rPr lang="fr-FR" sz="1400" smtClean="0"/>
                        <a:t>60,0</a:t>
                      </a:r>
                      <a:endParaRPr lang="fr-FR" sz="1400"/>
                    </a:p>
                  </a:txBody>
                  <a:tcPr anchor="b"/>
                </a:tc>
                <a:tc>
                  <a:txBody>
                    <a:bodyPr/>
                    <a:lstStyle/>
                    <a:p>
                      <a:pPr algn="ctr"/>
                      <a:r>
                        <a:rPr lang="fr-FR" sz="1400" smtClean="0"/>
                        <a:t>1,5</a:t>
                      </a:r>
                      <a:endParaRPr lang="fr-FR" sz="1400"/>
                    </a:p>
                  </a:txBody>
                  <a:tcPr anchor="b"/>
                </a:tc>
                <a:tc>
                  <a:txBody>
                    <a:bodyPr/>
                    <a:lstStyle/>
                    <a:p>
                      <a:pPr algn="ctr"/>
                      <a:r>
                        <a:rPr lang="fr-FR" sz="1400" smtClean="0"/>
                        <a:t>99,7</a:t>
                      </a:r>
                      <a:endParaRPr lang="fr-FR" sz="1400"/>
                    </a:p>
                  </a:txBody>
                  <a:tcPr anchor="b"/>
                </a:tc>
                <a:extLst>
                  <a:ext uri="{0D108BD9-81ED-4DB2-BD59-A6C34878D82A}">
                    <a16:rowId xmlns:a16="http://schemas.microsoft.com/office/drawing/2014/main" val="10003"/>
                  </a:ext>
                </a:extLst>
              </a:tr>
              <a:tr h="213360">
                <a:tc>
                  <a:txBody>
                    <a:bodyPr/>
                    <a:lstStyle/>
                    <a:p>
                      <a:endParaRPr lang="fr-FR" sz="1400"/>
                    </a:p>
                  </a:txBody>
                  <a:tcPr anchor="b"/>
                </a:tc>
                <a:tc>
                  <a:txBody>
                    <a:bodyPr/>
                    <a:lstStyle/>
                    <a:p>
                      <a:r>
                        <a:rPr lang="fr-FR" sz="1400" smtClean="0"/>
                        <a:t>Pyélonéphrite</a:t>
                      </a:r>
                      <a:endParaRPr lang="fr-FR" sz="1400"/>
                    </a:p>
                  </a:txBody>
                  <a:tcPr anchor="b"/>
                </a:tc>
                <a:tc>
                  <a:txBody>
                    <a:bodyPr/>
                    <a:lstStyle/>
                    <a:p>
                      <a:pPr algn="ctr"/>
                      <a:r>
                        <a:rPr lang="fr-FR" sz="1400" smtClean="0"/>
                        <a:t>5 683</a:t>
                      </a:r>
                      <a:endParaRPr lang="fr-FR" sz="1400"/>
                    </a:p>
                  </a:txBody>
                  <a:tcPr anchor="b"/>
                </a:tc>
                <a:tc>
                  <a:txBody>
                    <a:bodyPr/>
                    <a:lstStyle/>
                    <a:p>
                      <a:pPr algn="ctr"/>
                      <a:r>
                        <a:rPr lang="fr-FR" sz="1400" smtClean="0"/>
                        <a:t>59,0</a:t>
                      </a:r>
                      <a:endParaRPr lang="fr-FR" sz="1400"/>
                    </a:p>
                  </a:txBody>
                  <a:tcPr anchor="b"/>
                </a:tc>
                <a:tc>
                  <a:txBody>
                    <a:bodyPr/>
                    <a:lstStyle/>
                    <a:p>
                      <a:pPr algn="ctr"/>
                      <a:r>
                        <a:rPr lang="fr-FR" sz="1400" smtClean="0"/>
                        <a:t>17,4</a:t>
                      </a:r>
                      <a:endParaRPr lang="fr-FR" sz="1400"/>
                    </a:p>
                  </a:txBody>
                  <a:tcPr anchor="b"/>
                </a:tc>
                <a:tc>
                  <a:txBody>
                    <a:bodyPr/>
                    <a:lstStyle/>
                    <a:p>
                      <a:pPr algn="ctr"/>
                      <a:r>
                        <a:rPr lang="fr-FR" sz="1400" smtClean="0"/>
                        <a:t>60,6</a:t>
                      </a:r>
                      <a:endParaRPr lang="fr-FR" sz="1400"/>
                    </a:p>
                  </a:txBody>
                  <a:tcPr anchor="b"/>
                </a:tc>
                <a:tc>
                  <a:txBody>
                    <a:bodyPr/>
                    <a:lstStyle/>
                    <a:p>
                      <a:pPr algn="ctr"/>
                      <a:r>
                        <a:rPr lang="fr-FR" sz="1400" smtClean="0"/>
                        <a:t>1,9</a:t>
                      </a:r>
                      <a:endParaRPr lang="fr-FR" sz="1400"/>
                    </a:p>
                  </a:txBody>
                  <a:tcPr anchor="b"/>
                </a:tc>
                <a:tc>
                  <a:txBody>
                    <a:bodyPr/>
                    <a:lstStyle/>
                    <a:p>
                      <a:pPr algn="ctr"/>
                      <a:r>
                        <a:rPr lang="fr-FR" sz="1400" smtClean="0"/>
                        <a:t>99,7</a:t>
                      </a:r>
                      <a:endParaRPr lang="fr-FR" sz="1400"/>
                    </a:p>
                  </a:txBody>
                  <a:tcPr anchor="b"/>
                </a:tc>
                <a:extLst>
                  <a:ext uri="{0D108BD9-81ED-4DB2-BD59-A6C34878D82A}">
                    <a16:rowId xmlns:a16="http://schemas.microsoft.com/office/drawing/2014/main" val="10004"/>
                  </a:ext>
                </a:extLst>
              </a:tr>
              <a:tr h="213360">
                <a:tc>
                  <a:txBody>
                    <a:bodyPr/>
                    <a:lstStyle/>
                    <a:p>
                      <a:endParaRPr lang="fr-FR" sz="1400"/>
                    </a:p>
                  </a:txBody>
                  <a:tcPr anchor="b"/>
                </a:tc>
                <a:tc>
                  <a:txBody>
                    <a:bodyPr/>
                    <a:lstStyle/>
                    <a:p>
                      <a:r>
                        <a:rPr lang="fr-FR" sz="1400" smtClean="0"/>
                        <a:t>Polykystose</a:t>
                      </a:r>
                      <a:endParaRPr lang="fr-FR" sz="1400"/>
                    </a:p>
                  </a:txBody>
                  <a:tcPr anchor="b"/>
                </a:tc>
                <a:tc>
                  <a:txBody>
                    <a:bodyPr/>
                    <a:lstStyle/>
                    <a:p>
                      <a:pPr algn="ctr"/>
                      <a:r>
                        <a:rPr lang="fr-FR" sz="1400" smtClean="0"/>
                        <a:t>9 318</a:t>
                      </a:r>
                      <a:endParaRPr lang="fr-FR" sz="1400"/>
                    </a:p>
                  </a:txBody>
                  <a:tcPr anchor="b"/>
                </a:tc>
                <a:tc>
                  <a:txBody>
                    <a:bodyPr/>
                    <a:lstStyle/>
                    <a:p>
                      <a:pPr algn="ctr"/>
                      <a:r>
                        <a:rPr lang="fr-FR" sz="1400" smtClean="0"/>
                        <a:t>63,9</a:t>
                      </a:r>
                      <a:endParaRPr lang="fr-FR" sz="1400"/>
                    </a:p>
                  </a:txBody>
                  <a:tcPr anchor="b"/>
                </a:tc>
                <a:tc>
                  <a:txBody>
                    <a:bodyPr/>
                    <a:lstStyle/>
                    <a:p>
                      <a:pPr algn="ctr"/>
                      <a:r>
                        <a:rPr lang="fr-FR" sz="1400" smtClean="0"/>
                        <a:t>11,1</a:t>
                      </a:r>
                      <a:endParaRPr lang="fr-FR" sz="1400"/>
                    </a:p>
                  </a:txBody>
                  <a:tcPr anchor="b"/>
                </a:tc>
                <a:tc>
                  <a:txBody>
                    <a:bodyPr/>
                    <a:lstStyle/>
                    <a:p>
                      <a:pPr algn="ctr"/>
                      <a:r>
                        <a:rPr lang="fr-FR" sz="1400" smtClean="0"/>
                        <a:t>64,2</a:t>
                      </a:r>
                      <a:endParaRPr lang="fr-FR" sz="1400"/>
                    </a:p>
                  </a:txBody>
                  <a:tcPr anchor="b"/>
                </a:tc>
                <a:tc>
                  <a:txBody>
                    <a:bodyPr/>
                    <a:lstStyle/>
                    <a:p>
                      <a:pPr algn="ctr"/>
                      <a:r>
                        <a:rPr lang="fr-FR" sz="1400" smtClean="0"/>
                        <a:t>7,8</a:t>
                      </a:r>
                      <a:endParaRPr lang="fr-FR" sz="1400"/>
                    </a:p>
                  </a:txBody>
                  <a:tcPr anchor="b"/>
                </a:tc>
                <a:tc>
                  <a:txBody>
                    <a:bodyPr/>
                    <a:lstStyle/>
                    <a:p>
                      <a:pPr algn="ctr"/>
                      <a:r>
                        <a:rPr lang="fr-FR" sz="1400" smtClean="0"/>
                        <a:t>99,3</a:t>
                      </a:r>
                      <a:endParaRPr lang="fr-FR" sz="1400"/>
                    </a:p>
                  </a:txBody>
                  <a:tcPr anchor="b"/>
                </a:tc>
                <a:extLst>
                  <a:ext uri="{0D108BD9-81ED-4DB2-BD59-A6C34878D82A}">
                    <a16:rowId xmlns:a16="http://schemas.microsoft.com/office/drawing/2014/main" val="10005"/>
                  </a:ext>
                </a:extLst>
              </a:tr>
              <a:tr h="213360">
                <a:tc>
                  <a:txBody>
                    <a:bodyPr/>
                    <a:lstStyle/>
                    <a:p>
                      <a:endParaRPr lang="fr-FR" sz="1400"/>
                    </a:p>
                  </a:txBody>
                  <a:tcPr anchor="b"/>
                </a:tc>
                <a:tc>
                  <a:txBody>
                    <a:bodyPr/>
                    <a:lstStyle/>
                    <a:p>
                      <a:r>
                        <a:rPr lang="fr-FR" sz="1400" smtClean="0"/>
                        <a:t>Néphropathie diabétique</a:t>
                      </a:r>
                      <a:endParaRPr lang="fr-FR" sz="1400"/>
                    </a:p>
                  </a:txBody>
                  <a:tcPr anchor="b"/>
                </a:tc>
                <a:tc>
                  <a:txBody>
                    <a:bodyPr/>
                    <a:lstStyle/>
                    <a:p>
                      <a:pPr algn="ctr"/>
                      <a:r>
                        <a:rPr lang="fr-FR" sz="1400" smtClean="0"/>
                        <a:t>14 997</a:t>
                      </a:r>
                      <a:endParaRPr lang="fr-FR" sz="1400"/>
                    </a:p>
                  </a:txBody>
                  <a:tcPr anchor="b"/>
                </a:tc>
                <a:tc>
                  <a:txBody>
                    <a:bodyPr/>
                    <a:lstStyle/>
                    <a:p>
                      <a:pPr algn="ctr"/>
                      <a:r>
                        <a:rPr lang="fr-FR" sz="1400" smtClean="0"/>
                        <a:t>68,4</a:t>
                      </a:r>
                      <a:endParaRPr lang="fr-FR" sz="1400"/>
                    </a:p>
                  </a:txBody>
                  <a:tcPr anchor="b"/>
                </a:tc>
                <a:tc>
                  <a:txBody>
                    <a:bodyPr/>
                    <a:lstStyle/>
                    <a:p>
                      <a:pPr algn="ctr"/>
                      <a:r>
                        <a:rPr lang="fr-FR" sz="1400" smtClean="0"/>
                        <a:t>12,7</a:t>
                      </a:r>
                      <a:endParaRPr lang="fr-FR" sz="1400"/>
                    </a:p>
                  </a:txBody>
                  <a:tcPr anchor="b"/>
                </a:tc>
                <a:tc>
                  <a:txBody>
                    <a:bodyPr/>
                    <a:lstStyle/>
                    <a:p>
                      <a:pPr algn="ctr"/>
                      <a:r>
                        <a:rPr lang="fr-FR" sz="1400" smtClean="0"/>
                        <a:t>70,2</a:t>
                      </a:r>
                      <a:endParaRPr lang="fr-FR" sz="1400"/>
                    </a:p>
                  </a:txBody>
                  <a:tcPr anchor="b"/>
                </a:tc>
                <a:tc>
                  <a:txBody>
                    <a:bodyPr/>
                    <a:lstStyle/>
                    <a:p>
                      <a:pPr algn="ctr"/>
                      <a:r>
                        <a:rPr lang="fr-FR" sz="1400" smtClean="0"/>
                        <a:t>16,0</a:t>
                      </a:r>
                      <a:endParaRPr lang="fr-FR" sz="1400"/>
                    </a:p>
                  </a:txBody>
                  <a:tcPr anchor="b"/>
                </a:tc>
                <a:tc>
                  <a:txBody>
                    <a:bodyPr/>
                    <a:lstStyle/>
                    <a:p>
                      <a:pPr algn="ctr"/>
                      <a:r>
                        <a:rPr lang="fr-FR" sz="1400" smtClean="0"/>
                        <a:t>98,7</a:t>
                      </a:r>
                      <a:endParaRPr lang="fr-FR" sz="1400"/>
                    </a:p>
                  </a:txBody>
                  <a:tcPr anchor="b"/>
                </a:tc>
                <a:extLst>
                  <a:ext uri="{0D108BD9-81ED-4DB2-BD59-A6C34878D82A}">
                    <a16:rowId xmlns:a16="http://schemas.microsoft.com/office/drawing/2014/main" val="10006"/>
                  </a:ext>
                </a:extLst>
              </a:tr>
              <a:tr h="213360">
                <a:tc>
                  <a:txBody>
                    <a:bodyPr/>
                    <a:lstStyle/>
                    <a:p>
                      <a:endParaRPr lang="fr-FR" sz="1400"/>
                    </a:p>
                  </a:txBody>
                  <a:tcPr anchor="b"/>
                </a:tc>
                <a:tc>
                  <a:txBody>
                    <a:bodyPr/>
                    <a:lstStyle/>
                    <a:p>
                      <a:r>
                        <a:rPr lang="fr-FR" sz="1400" smtClean="0"/>
                        <a:t>Hypertension artérielle</a:t>
                      </a:r>
                      <a:endParaRPr lang="fr-FR" sz="1400"/>
                    </a:p>
                  </a:txBody>
                  <a:tcPr anchor="b"/>
                </a:tc>
                <a:tc>
                  <a:txBody>
                    <a:bodyPr/>
                    <a:lstStyle/>
                    <a:p>
                      <a:pPr algn="ctr"/>
                      <a:r>
                        <a:rPr lang="fr-FR" sz="1400" smtClean="0"/>
                        <a:t>15 168</a:t>
                      </a:r>
                      <a:endParaRPr lang="fr-FR" sz="1400"/>
                    </a:p>
                  </a:txBody>
                  <a:tcPr anchor="b"/>
                </a:tc>
                <a:tc>
                  <a:txBody>
                    <a:bodyPr/>
                    <a:lstStyle/>
                    <a:p>
                      <a:pPr algn="ctr"/>
                      <a:r>
                        <a:rPr lang="fr-FR" sz="1400" smtClean="0"/>
                        <a:t>71,8</a:t>
                      </a:r>
                      <a:endParaRPr lang="fr-FR" sz="1400"/>
                    </a:p>
                  </a:txBody>
                  <a:tcPr anchor="b"/>
                </a:tc>
                <a:tc>
                  <a:txBody>
                    <a:bodyPr/>
                    <a:lstStyle/>
                    <a:p>
                      <a:pPr algn="ctr"/>
                      <a:r>
                        <a:rPr lang="fr-FR" sz="1400" smtClean="0"/>
                        <a:t>13,9</a:t>
                      </a:r>
                      <a:endParaRPr lang="fr-FR" sz="1400"/>
                    </a:p>
                  </a:txBody>
                  <a:tcPr anchor="b"/>
                </a:tc>
                <a:tc>
                  <a:txBody>
                    <a:bodyPr/>
                    <a:lstStyle/>
                    <a:p>
                      <a:pPr algn="ctr"/>
                      <a:r>
                        <a:rPr lang="fr-FR" sz="1400" smtClean="0"/>
                        <a:t>73,8</a:t>
                      </a:r>
                      <a:endParaRPr lang="fr-FR" sz="1400"/>
                    </a:p>
                  </a:txBody>
                  <a:tcPr anchor="b"/>
                </a:tc>
                <a:tc>
                  <a:txBody>
                    <a:bodyPr/>
                    <a:lstStyle/>
                    <a:p>
                      <a:pPr algn="ctr"/>
                      <a:r>
                        <a:rPr lang="fr-FR" sz="1400" smtClean="0"/>
                        <a:t>12,5</a:t>
                      </a:r>
                      <a:endParaRPr lang="fr-FR" sz="1400"/>
                    </a:p>
                  </a:txBody>
                  <a:tcPr anchor="b"/>
                </a:tc>
                <a:tc>
                  <a:txBody>
                    <a:bodyPr/>
                    <a:lstStyle/>
                    <a:p>
                      <a:pPr algn="ctr"/>
                      <a:r>
                        <a:rPr lang="fr-FR" sz="1400" smtClean="0"/>
                        <a:t>104,3</a:t>
                      </a:r>
                      <a:endParaRPr lang="fr-FR" sz="1400"/>
                    </a:p>
                  </a:txBody>
                  <a:tcPr anchor="b"/>
                </a:tc>
                <a:extLst>
                  <a:ext uri="{0D108BD9-81ED-4DB2-BD59-A6C34878D82A}">
                    <a16:rowId xmlns:a16="http://schemas.microsoft.com/office/drawing/2014/main" val="10007"/>
                  </a:ext>
                </a:extLst>
              </a:tr>
              <a:tr h="213360">
                <a:tc>
                  <a:txBody>
                    <a:bodyPr/>
                    <a:lstStyle/>
                    <a:p>
                      <a:endParaRPr lang="fr-FR" sz="1400"/>
                    </a:p>
                  </a:txBody>
                  <a:tcPr anchor="b"/>
                </a:tc>
                <a:tc>
                  <a:txBody>
                    <a:bodyPr/>
                    <a:lstStyle/>
                    <a:p>
                      <a:r>
                        <a:rPr lang="fr-FR" sz="1400" smtClean="0"/>
                        <a:t>Vasculaire</a:t>
                      </a:r>
                      <a:endParaRPr lang="fr-FR" sz="1400"/>
                    </a:p>
                  </a:txBody>
                  <a:tcPr anchor="b"/>
                </a:tc>
                <a:tc>
                  <a:txBody>
                    <a:bodyPr/>
                    <a:lstStyle/>
                    <a:p>
                      <a:pPr algn="ctr"/>
                      <a:r>
                        <a:rPr lang="fr-FR" sz="1400" smtClean="0"/>
                        <a:t>523</a:t>
                      </a:r>
                      <a:endParaRPr lang="fr-FR" sz="1400"/>
                    </a:p>
                  </a:txBody>
                  <a:tcPr anchor="b"/>
                </a:tc>
                <a:tc>
                  <a:txBody>
                    <a:bodyPr/>
                    <a:lstStyle/>
                    <a:p>
                      <a:pPr algn="ctr"/>
                      <a:r>
                        <a:rPr lang="fr-FR" sz="1400" smtClean="0"/>
                        <a:t>67,3</a:t>
                      </a:r>
                      <a:endParaRPr lang="fr-FR" sz="1400"/>
                    </a:p>
                  </a:txBody>
                  <a:tcPr anchor="b"/>
                </a:tc>
                <a:tc>
                  <a:txBody>
                    <a:bodyPr/>
                    <a:lstStyle/>
                    <a:p>
                      <a:pPr algn="ctr"/>
                      <a:r>
                        <a:rPr lang="fr-FR" sz="1400" smtClean="0"/>
                        <a:t>16,3</a:t>
                      </a:r>
                      <a:endParaRPr lang="fr-FR" sz="1400"/>
                    </a:p>
                  </a:txBody>
                  <a:tcPr anchor="b"/>
                </a:tc>
                <a:tc>
                  <a:txBody>
                    <a:bodyPr/>
                    <a:lstStyle/>
                    <a:p>
                      <a:pPr algn="ctr"/>
                      <a:r>
                        <a:rPr lang="fr-FR" sz="1400" smtClean="0"/>
                        <a:t>70,2</a:t>
                      </a:r>
                      <a:endParaRPr lang="fr-FR" sz="1400"/>
                    </a:p>
                  </a:txBody>
                  <a:tcPr anchor="b"/>
                </a:tc>
                <a:tc>
                  <a:txBody>
                    <a:bodyPr/>
                    <a:lstStyle/>
                    <a:p>
                      <a:pPr algn="ctr"/>
                      <a:r>
                        <a:rPr lang="fr-FR" sz="1400" smtClean="0"/>
                        <a:t>0,7</a:t>
                      </a:r>
                      <a:endParaRPr lang="fr-FR" sz="1400"/>
                    </a:p>
                  </a:txBody>
                  <a:tcPr anchor="b"/>
                </a:tc>
                <a:tc>
                  <a:txBody>
                    <a:bodyPr/>
                    <a:lstStyle/>
                    <a:p>
                      <a:pPr algn="ctr"/>
                      <a:r>
                        <a:rPr lang="fr-FR" sz="1400" smtClean="0"/>
                        <a:t>98,2</a:t>
                      </a:r>
                      <a:endParaRPr lang="fr-FR" sz="1400"/>
                    </a:p>
                  </a:txBody>
                  <a:tcPr anchor="b"/>
                </a:tc>
                <a:extLst>
                  <a:ext uri="{0D108BD9-81ED-4DB2-BD59-A6C34878D82A}">
                    <a16:rowId xmlns:a16="http://schemas.microsoft.com/office/drawing/2014/main" val="10008"/>
                  </a:ext>
                </a:extLst>
              </a:tr>
              <a:tr h="213360">
                <a:tc>
                  <a:txBody>
                    <a:bodyPr/>
                    <a:lstStyle/>
                    <a:p>
                      <a:endParaRPr lang="fr-FR" sz="1400"/>
                    </a:p>
                  </a:txBody>
                  <a:tcPr anchor="b"/>
                </a:tc>
                <a:tc>
                  <a:txBody>
                    <a:bodyPr/>
                    <a:lstStyle/>
                    <a:p>
                      <a:r>
                        <a:rPr lang="fr-FR" sz="1400" smtClean="0"/>
                        <a:t>Autre</a:t>
                      </a:r>
                      <a:endParaRPr lang="fr-FR" sz="1400"/>
                    </a:p>
                  </a:txBody>
                  <a:tcPr anchor="b"/>
                </a:tc>
                <a:tc>
                  <a:txBody>
                    <a:bodyPr/>
                    <a:lstStyle/>
                    <a:p>
                      <a:pPr algn="ctr"/>
                      <a:r>
                        <a:rPr lang="fr-FR" sz="1400" smtClean="0"/>
                        <a:t>16 407</a:t>
                      </a:r>
                      <a:endParaRPr lang="fr-FR" sz="1400"/>
                    </a:p>
                  </a:txBody>
                  <a:tcPr anchor="b"/>
                </a:tc>
                <a:tc>
                  <a:txBody>
                    <a:bodyPr/>
                    <a:lstStyle/>
                    <a:p>
                      <a:pPr algn="ctr"/>
                      <a:r>
                        <a:rPr lang="fr-FR" sz="1400" smtClean="0"/>
                        <a:t>57,5</a:t>
                      </a:r>
                      <a:endParaRPr lang="fr-FR" sz="1400"/>
                    </a:p>
                  </a:txBody>
                  <a:tcPr anchor="b"/>
                </a:tc>
                <a:tc>
                  <a:txBody>
                    <a:bodyPr/>
                    <a:lstStyle/>
                    <a:p>
                      <a:pPr algn="ctr"/>
                      <a:r>
                        <a:rPr lang="fr-FR" sz="1400" smtClean="0"/>
                        <a:t>18,2</a:t>
                      </a:r>
                      <a:endParaRPr lang="fr-FR" sz="1400"/>
                    </a:p>
                  </a:txBody>
                  <a:tcPr anchor="b"/>
                </a:tc>
                <a:tc>
                  <a:txBody>
                    <a:bodyPr/>
                    <a:lstStyle/>
                    <a:p>
                      <a:pPr algn="ctr"/>
                      <a:r>
                        <a:rPr lang="fr-FR" sz="1400" smtClean="0"/>
                        <a:t>59,7</a:t>
                      </a:r>
                      <a:endParaRPr lang="fr-FR" sz="1400"/>
                    </a:p>
                  </a:txBody>
                  <a:tcPr anchor="b"/>
                </a:tc>
                <a:tc>
                  <a:txBody>
                    <a:bodyPr/>
                    <a:lstStyle/>
                    <a:p>
                      <a:pPr algn="ctr"/>
                      <a:r>
                        <a:rPr lang="fr-FR" sz="1400" smtClean="0"/>
                        <a:t>1,6</a:t>
                      </a:r>
                      <a:endParaRPr lang="fr-FR" sz="1400"/>
                    </a:p>
                  </a:txBody>
                  <a:tcPr anchor="b"/>
                </a:tc>
                <a:tc>
                  <a:txBody>
                    <a:bodyPr/>
                    <a:lstStyle/>
                    <a:p>
                      <a:pPr algn="ctr"/>
                      <a:r>
                        <a:rPr lang="fr-FR" sz="1400" smtClean="0"/>
                        <a:t>99,2</a:t>
                      </a:r>
                      <a:endParaRPr lang="fr-FR" sz="1400"/>
                    </a:p>
                  </a:txBody>
                  <a:tcPr anchor="b"/>
                </a:tc>
                <a:extLst>
                  <a:ext uri="{0D108BD9-81ED-4DB2-BD59-A6C34878D82A}">
                    <a16:rowId xmlns:a16="http://schemas.microsoft.com/office/drawing/2014/main" val="10009"/>
                  </a:ext>
                </a:extLst>
              </a:tr>
              <a:tr h="213360">
                <a:tc>
                  <a:txBody>
                    <a:bodyPr/>
                    <a:lstStyle/>
                    <a:p>
                      <a:endParaRPr lang="fr-FR" sz="1400"/>
                    </a:p>
                  </a:txBody>
                  <a:tcPr anchor="b"/>
                </a:tc>
                <a:tc>
                  <a:txBody>
                    <a:bodyPr/>
                    <a:lstStyle/>
                    <a:p>
                      <a:r>
                        <a:rPr lang="fr-FR" sz="1400" smtClean="0"/>
                        <a:t>Inconnu</a:t>
                      </a:r>
                      <a:endParaRPr lang="fr-FR" sz="1400"/>
                    </a:p>
                  </a:txBody>
                  <a:tcPr anchor="b"/>
                </a:tc>
                <a:tc>
                  <a:txBody>
                    <a:bodyPr/>
                    <a:lstStyle/>
                    <a:p>
                      <a:pPr algn="ctr"/>
                      <a:r>
                        <a:rPr lang="fr-FR" sz="1400" smtClean="0"/>
                        <a:t>13 757</a:t>
                      </a:r>
                      <a:endParaRPr lang="fr-FR" sz="1400"/>
                    </a:p>
                  </a:txBody>
                  <a:tcPr anchor="b"/>
                </a:tc>
                <a:tc>
                  <a:txBody>
                    <a:bodyPr/>
                    <a:lstStyle/>
                    <a:p>
                      <a:pPr algn="ctr"/>
                      <a:r>
                        <a:rPr lang="fr-FR" sz="1400" smtClean="0"/>
                        <a:t>64,4</a:t>
                      </a:r>
                      <a:endParaRPr lang="fr-FR" sz="1400"/>
                    </a:p>
                  </a:txBody>
                  <a:tcPr anchor="b"/>
                </a:tc>
                <a:tc>
                  <a:txBody>
                    <a:bodyPr/>
                    <a:lstStyle/>
                    <a:p>
                      <a:pPr algn="ctr"/>
                      <a:r>
                        <a:rPr lang="fr-FR" sz="1400" smtClean="0"/>
                        <a:t>16,5</a:t>
                      </a:r>
                      <a:endParaRPr lang="fr-FR" sz="1400"/>
                    </a:p>
                  </a:txBody>
                  <a:tcPr anchor="b"/>
                </a:tc>
                <a:tc>
                  <a:txBody>
                    <a:bodyPr/>
                    <a:lstStyle/>
                    <a:p>
                      <a:pPr algn="ctr"/>
                      <a:r>
                        <a:rPr lang="fr-FR" sz="1400" smtClean="0"/>
                        <a:t>66,9</a:t>
                      </a:r>
                      <a:endParaRPr lang="fr-FR" sz="1400"/>
                    </a:p>
                  </a:txBody>
                  <a:tcPr anchor="b"/>
                </a:tc>
                <a:tc>
                  <a:txBody>
                    <a:bodyPr/>
                    <a:lstStyle/>
                    <a:p>
                      <a:pPr algn="ctr"/>
                      <a:r>
                        <a:rPr lang="fr-FR" sz="1400" smtClean="0"/>
                        <a:t>0,9</a:t>
                      </a:r>
                      <a:endParaRPr lang="fr-FR" sz="1400"/>
                    </a:p>
                  </a:txBody>
                  <a:tcPr anchor="b"/>
                </a:tc>
                <a:tc>
                  <a:txBody>
                    <a:bodyPr/>
                    <a:lstStyle/>
                    <a:p>
                      <a:pPr algn="ctr"/>
                      <a:r>
                        <a:rPr lang="fr-FR" sz="1400" smtClean="0"/>
                        <a:t>103,0</a:t>
                      </a:r>
                      <a:endParaRPr lang="fr-FR" sz="1400"/>
                    </a:p>
                  </a:txBody>
                  <a:tcPr anchor="b"/>
                </a:tc>
                <a:extLst>
                  <a:ext uri="{0D108BD9-81ED-4DB2-BD59-A6C34878D82A}">
                    <a16:rowId xmlns:a16="http://schemas.microsoft.com/office/drawing/2014/main" val="10010"/>
                  </a:ext>
                </a:extLst>
              </a:tr>
              <a:tr h="213360">
                <a:tc>
                  <a:txBody>
                    <a:bodyPr/>
                    <a:lstStyle/>
                    <a:p>
                      <a:r>
                        <a:rPr lang="fr-FR" sz="1400" smtClean="0"/>
                        <a:t>Total Pays</a:t>
                      </a:r>
                      <a:endParaRPr lang="fr-FR" sz="1400"/>
                    </a:p>
                  </a:txBody>
                  <a:tcPr anchor="b"/>
                </a:tc>
                <a:tc>
                  <a:txBody>
                    <a:bodyPr/>
                    <a:lstStyle/>
                    <a:p>
                      <a:endParaRPr lang="fr-FR" sz="1400"/>
                    </a:p>
                  </a:txBody>
                  <a:tcPr anchor="b"/>
                </a:tc>
                <a:tc>
                  <a:txBody>
                    <a:bodyPr/>
                    <a:lstStyle/>
                    <a:p>
                      <a:pPr algn="ctr"/>
                      <a:r>
                        <a:rPr lang="fr-FR" sz="1400" smtClean="0"/>
                        <a:t>93 426</a:t>
                      </a:r>
                      <a:endParaRPr lang="fr-FR" sz="1400"/>
                    </a:p>
                  </a:txBody>
                  <a:tcPr anchor="b"/>
                </a:tc>
                <a:tc>
                  <a:txBody>
                    <a:bodyPr/>
                    <a:lstStyle/>
                    <a:p>
                      <a:pPr algn="ctr"/>
                      <a:r>
                        <a:rPr lang="fr-FR" sz="1400" smtClean="0"/>
                        <a:t>63,6</a:t>
                      </a:r>
                      <a:endParaRPr lang="fr-FR" sz="1400"/>
                    </a:p>
                  </a:txBody>
                  <a:tcPr anchor="b"/>
                </a:tc>
                <a:tc>
                  <a:txBody>
                    <a:bodyPr/>
                    <a:lstStyle/>
                    <a:p>
                      <a:pPr algn="ctr"/>
                      <a:r>
                        <a:rPr lang="fr-FR" sz="1400" smtClean="0"/>
                        <a:t>16,2</a:t>
                      </a:r>
                      <a:endParaRPr lang="fr-FR" sz="1400"/>
                    </a:p>
                  </a:txBody>
                  <a:tcPr anchor="b"/>
                </a:tc>
                <a:tc>
                  <a:txBody>
                    <a:bodyPr/>
                    <a:lstStyle/>
                    <a:p>
                      <a:pPr algn="ctr"/>
                      <a:r>
                        <a:rPr lang="fr-FR" sz="1400" smtClean="0"/>
                        <a:t>65,8</a:t>
                      </a:r>
                      <a:endParaRPr lang="fr-FR" sz="1400"/>
                    </a:p>
                  </a:txBody>
                  <a:tcPr anchor="b"/>
                </a:tc>
                <a:tc>
                  <a:txBody>
                    <a:bodyPr/>
                    <a:lstStyle/>
                    <a:p>
                      <a:pPr algn="ctr"/>
                      <a:r>
                        <a:rPr lang="fr-FR" sz="1400" smtClean="0"/>
                        <a:t>0,7</a:t>
                      </a:r>
                      <a:endParaRPr lang="fr-FR" sz="1400"/>
                    </a:p>
                  </a:txBody>
                  <a:tcPr anchor="b"/>
                </a:tc>
                <a:tc>
                  <a:txBody>
                    <a:bodyPr/>
                    <a:lstStyle/>
                    <a:p>
                      <a:pPr algn="ctr"/>
                      <a:r>
                        <a:rPr lang="fr-FR" sz="1400" dirty="0" smtClean="0"/>
                        <a:t>104,3</a:t>
                      </a:r>
                      <a:endParaRPr lang="fr-FR" sz="1400" dirty="0"/>
                    </a:p>
                  </a:txBody>
                  <a:tcPr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616201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13</a:t>
            </a:fld>
            <a:endParaRPr lang="fr-FR" altLang="fr-FR">
              <a:solidFill>
                <a:srgbClr val="000000"/>
              </a:solidFill>
            </a:endParaRPr>
          </a:p>
        </p:txBody>
      </p:sp>
      <p:sp>
        <p:nvSpPr>
          <p:cNvPr id="6" name="Espace réservé du pied de page 4"/>
          <p:cNvSpPr>
            <a:spLocks noGrp="1"/>
          </p:cNvSpPr>
          <p:nvPr>
            <p:ph type="ftr" sz="quarter" idx="10"/>
          </p:nvPr>
        </p:nvSpPr>
        <p:spPr>
          <a:xfrm>
            <a:off x="3059832" y="6248400"/>
            <a:ext cx="5184576" cy="457200"/>
          </a:xfrm>
        </p:spPr>
        <p:txBody>
          <a:bodyPr/>
          <a:lstStyle/>
          <a:p>
            <a:pPr>
              <a:defRPr/>
            </a:pPr>
            <a:r>
              <a:rPr lang="fr-FR" altLang="fr-FR" smtClean="0">
                <a:solidFill>
                  <a:srgbClr val="3333CC"/>
                </a:solidFill>
              </a:rPr>
              <a:t>Chapitre PREVALENCE 2021</a:t>
            </a:r>
          </a:p>
          <a:p>
            <a:pPr>
              <a:defRPr/>
            </a:pPr>
            <a:r>
              <a:rPr lang="fr-FR" altLang="fr-FR" smtClean="0">
                <a:solidFill>
                  <a:srgbClr val="3333CC"/>
                </a:solidFill>
              </a:rPr>
              <a:t>Prévalence de l’IRCT par âge et sexe et selon le traitement</a:t>
            </a:r>
            <a:endParaRPr lang="fr-FR" altLang="fr-FR">
              <a:solidFill>
                <a:srgbClr val="3333CC"/>
              </a:solidFill>
            </a:endParaRPr>
          </a:p>
        </p:txBody>
      </p:sp>
      <p:sp>
        <p:nvSpPr>
          <p:cNvPr id="8" name="ZoneTexte 7"/>
          <p:cNvSpPr txBox="1"/>
          <p:nvPr/>
        </p:nvSpPr>
        <p:spPr>
          <a:xfrm>
            <a:off x="5004048" y="620688"/>
            <a:ext cx="1915909" cy="369332"/>
          </a:xfrm>
          <a:prstGeom prst="rect">
            <a:avLst/>
          </a:prstGeom>
          <a:noFill/>
        </p:spPr>
        <p:txBody>
          <a:bodyPr vert="horz" wrap="square" rtlCol="0">
            <a:spAutoFit/>
          </a:bodyPr>
          <a:lstStyle>
            <a:defPPr>
              <a:defRPr lang="fr-FR"/>
            </a:defPPr>
            <a:lvl1pPr algn="just" rtl="0" fontAlgn="base">
              <a:spcBef>
                <a:spcPct val="0"/>
              </a:spcBef>
              <a:spcAft>
                <a:spcPct val="0"/>
              </a:spcAft>
              <a:defRPr kern="1200">
                <a:solidFill>
                  <a:srgbClr val="3333CC"/>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r>
              <a:rPr lang="fr-FR" dirty="0"/>
              <a:t>Patients dialysés</a:t>
            </a:r>
          </a:p>
        </p:txBody>
      </p:sp>
      <p:sp>
        <p:nvSpPr>
          <p:cNvPr id="9" name="ZoneTexte 8"/>
          <p:cNvSpPr txBox="1"/>
          <p:nvPr/>
        </p:nvSpPr>
        <p:spPr>
          <a:xfrm>
            <a:off x="3575720" y="5085184"/>
            <a:ext cx="2492990" cy="646331"/>
          </a:xfrm>
          <a:prstGeom prst="rect">
            <a:avLst/>
          </a:prstGeom>
          <a:noFill/>
        </p:spPr>
        <p:txBody>
          <a:bodyPr vert="horz" wrap="square" rtlCol="0">
            <a:spAutoFit/>
          </a:bodyPr>
          <a:lstStyle>
            <a:defPPr>
              <a:defRPr lang="fr-FR"/>
            </a:defPPr>
            <a:lvl1pPr algn="just" rtl="0" fontAlgn="base">
              <a:spcBef>
                <a:spcPct val="0"/>
              </a:spcBef>
              <a:spcAft>
                <a:spcPct val="0"/>
              </a:spcAft>
              <a:defRPr kern="1200">
                <a:solidFill>
                  <a:srgbClr val="3333CC"/>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r>
              <a:rPr lang="fr-FR" dirty="0"/>
              <a:t>Patients porteurs d’un </a:t>
            </a:r>
          </a:p>
          <a:p>
            <a:r>
              <a:rPr lang="fr-FR" dirty="0"/>
              <a:t>greffon fonctionnel</a:t>
            </a:r>
          </a:p>
        </p:txBody>
      </p:sp>
      <p:pic>
        <p:nvPicPr>
          <p:cNvPr id="4" name="Image 3" descr="The SGRender Procedure"/>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07504" y="404664"/>
            <a:ext cx="4957712" cy="2823468"/>
          </a:xfrm>
          <a:prstGeom prst="rect">
            <a:avLst/>
          </a:prstGeom>
        </p:spPr>
      </p:pic>
      <p:pic>
        <p:nvPicPr>
          <p:cNvPr id="7" name="Image 6" descr="The SGRender Procedure"/>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897735" y="2694195"/>
            <a:ext cx="4693345" cy="2865164"/>
          </a:xfrm>
          <a:prstGeom prst="rect">
            <a:avLst/>
          </a:prstGeom>
        </p:spPr>
      </p:pic>
    </p:spTree>
    <p:extLst>
      <p:ext uri="{BB962C8B-B14F-4D97-AF65-F5344CB8AC3E}">
        <p14:creationId xmlns:p14="http://schemas.microsoft.com/office/powerpoint/2010/main" val="11205295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14</a:t>
            </a:fld>
            <a:endParaRPr lang="fr-FR" altLang="fr-FR">
              <a:solidFill>
                <a:srgbClr val="000000"/>
              </a:solidFill>
            </a:endParaRPr>
          </a:p>
        </p:txBody>
      </p:sp>
      <p:sp>
        <p:nvSpPr>
          <p:cNvPr id="3" name="Espace réservé du pied de page 4"/>
          <p:cNvSpPr>
            <a:spLocks noGrp="1"/>
          </p:cNvSpPr>
          <p:nvPr>
            <p:ph type="ftr" sz="quarter" idx="10"/>
          </p:nvPr>
        </p:nvSpPr>
        <p:spPr>
          <a:xfrm>
            <a:off x="3059832" y="6248400"/>
            <a:ext cx="5112568" cy="457200"/>
          </a:xfrm>
        </p:spPr>
        <p:txBody>
          <a:bodyPr/>
          <a:lstStyle/>
          <a:p>
            <a:pPr>
              <a:defRPr/>
            </a:pPr>
            <a:r>
              <a:rPr lang="fr-FR" altLang="fr-FR" smtClean="0">
                <a:solidFill>
                  <a:srgbClr val="3333CC"/>
                </a:solidFill>
              </a:rPr>
              <a:t>Chapitre PREVALENCE 2021</a:t>
            </a:r>
          </a:p>
          <a:p>
            <a:pPr>
              <a:defRPr/>
            </a:pPr>
            <a:r>
              <a:rPr lang="fr-FR" altLang="fr-FR" smtClean="0">
                <a:solidFill>
                  <a:srgbClr val="3333CC"/>
                </a:solidFill>
              </a:rPr>
              <a:t>Prévalence de l’IRCT par région selon le traitement</a:t>
            </a:r>
            <a:endParaRPr lang="fr-FR" altLang="fr-FR">
              <a:solidFill>
                <a:srgbClr val="3333CC"/>
              </a:solidFill>
            </a:endParaRPr>
          </a:p>
        </p:txBody>
      </p:sp>
      <p:sp>
        <p:nvSpPr>
          <p:cNvPr id="6" name="Rectangle 5"/>
          <p:cNvSpPr/>
          <p:nvPr/>
        </p:nvSpPr>
        <p:spPr>
          <a:xfrm>
            <a:off x="611560" y="332656"/>
            <a:ext cx="8064896" cy="923330"/>
          </a:xfrm>
          <a:prstGeom prst="rect">
            <a:avLst/>
          </a:prstGeom>
          <a:noFill/>
        </p:spPr>
        <p:txBody>
          <a:bodyPr vert="horz" wrap="square" rtlCol="0">
            <a:spAutoFit/>
          </a:bodyPr>
          <a:lstStyle>
            <a:defPPr>
              <a:defRPr lang="fr-FR"/>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just"/>
            <a:r>
              <a:rPr lang="fr-FR" dirty="0">
                <a:solidFill>
                  <a:srgbClr val="3333CC"/>
                </a:solidFill>
              </a:rPr>
              <a:t>La prévalence globale standardisée </a:t>
            </a:r>
            <a:r>
              <a:rPr lang="fr-FR" dirty="0" smtClean="0">
                <a:solidFill>
                  <a:srgbClr val="3333CC"/>
                </a:solidFill>
              </a:rPr>
              <a:t>est de 44 </a:t>
            </a:r>
            <a:r>
              <a:rPr lang="fr-FR" dirty="0">
                <a:solidFill>
                  <a:srgbClr val="3333CC"/>
                </a:solidFill>
              </a:rPr>
              <a:t>patients par million d’habitants pour la dialyse péritonéale, </a:t>
            </a:r>
            <a:r>
              <a:rPr lang="fr-FR" dirty="0" smtClean="0">
                <a:solidFill>
                  <a:srgbClr val="3333CC"/>
                </a:solidFill>
              </a:rPr>
              <a:t>de 711 </a:t>
            </a:r>
            <a:r>
              <a:rPr lang="fr-FR" dirty="0">
                <a:solidFill>
                  <a:srgbClr val="3333CC"/>
                </a:solidFill>
              </a:rPr>
              <a:t>pour l’hémodialyse et de </a:t>
            </a:r>
            <a:r>
              <a:rPr lang="fr-FR" dirty="0" smtClean="0">
                <a:solidFill>
                  <a:srgbClr val="3333CC"/>
                </a:solidFill>
              </a:rPr>
              <a:t>607 </a:t>
            </a:r>
            <a:r>
              <a:rPr lang="fr-FR" dirty="0">
                <a:solidFill>
                  <a:srgbClr val="3333CC"/>
                </a:solidFill>
              </a:rPr>
              <a:t>pour la greffe.</a:t>
            </a:r>
            <a:endParaRPr lang="en-GB" dirty="0">
              <a:solidFill>
                <a:srgbClr val="3333CC"/>
              </a:solidFill>
            </a:endParaRPr>
          </a:p>
        </p:txBody>
      </p:sp>
      <p:sp>
        <p:nvSpPr>
          <p:cNvPr id="8" name="ZoneTexte 7"/>
          <p:cNvSpPr txBox="1"/>
          <p:nvPr>
            <p:custDataLst>
              <p:tags r:id="rId1"/>
            </p:custDataLst>
          </p:nvPr>
        </p:nvSpPr>
        <p:spPr>
          <a:xfrm>
            <a:off x="7236296" y="3789040"/>
            <a:ext cx="1584176" cy="954107"/>
          </a:xfrm>
          <a:prstGeom prst="rect">
            <a:avLst/>
          </a:prstGeom>
          <a:noFill/>
        </p:spPr>
        <p:txBody>
          <a:bodyPr vert="horz" wrap="square" rtlCol="0" anchor="b">
            <a:spAutoFit/>
          </a:bodyPr>
          <a:lstStyle>
            <a:defPPr>
              <a:defRPr lang="fr-FR"/>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r>
              <a:rPr lang="fr-FR" sz="1400" dirty="0" smtClean="0"/>
              <a:t>** Régions dont le rapport Greffés/Dialysés est supérieur à 1</a:t>
            </a:r>
            <a:endParaRPr lang="fr-FR" sz="1400" dirty="0"/>
          </a:p>
        </p:txBody>
      </p:sp>
      <p:pic>
        <p:nvPicPr>
          <p:cNvPr id="5" name="Image 4" descr="The SGRender Procedure"/>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911424" y="1255801"/>
            <a:ext cx="6324872" cy="4621472"/>
          </a:xfrm>
          <a:prstGeom prst="rect">
            <a:avLst/>
          </a:prstGeom>
        </p:spPr>
      </p:pic>
      <p:sp>
        <p:nvSpPr>
          <p:cNvPr id="7" name="Rectangle 6"/>
          <p:cNvSpPr/>
          <p:nvPr/>
        </p:nvSpPr>
        <p:spPr>
          <a:xfrm>
            <a:off x="9369083" y="2559734"/>
            <a:ext cx="1999006" cy="1754326"/>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i="1" dirty="0">
                <a:solidFill>
                  <a:srgbClr val="FF0000"/>
                </a:solidFill>
                <a:latin typeface="Arial" pitchFamily="34" charset="0"/>
                <a:ea typeface="Times New Roman" panose="02020603050405020304" pitchFamily="18" charset="0"/>
                <a:cs typeface="Times New Roman" panose="02020603050405020304" pitchFamily="18" charset="0"/>
              </a:rPr>
              <a:t>ATTENTION, </a:t>
            </a:r>
            <a:endParaRPr lang="fr-FR" i="1" dirty="0" smtClean="0">
              <a:solidFill>
                <a:srgbClr val="FF0000"/>
              </a:solidFill>
              <a:latin typeface="Arial" pitchFamily="34" charset="0"/>
              <a:ea typeface="Times New Roman" panose="02020603050405020304" pitchFamily="18" charset="0"/>
              <a:cs typeface="Times New Roman" panose="02020603050405020304" pitchFamily="18" charset="0"/>
            </a:endParaRPr>
          </a:p>
          <a:p>
            <a:r>
              <a:rPr lang="fr-FR" i="1" dirty="0" smtClean="0">
                <a:solidFill>
                  <a:srgbClr val="FF0000"/>
                </a:solidFill>
                <a:latin typeface="Arial" pitchFamily="34" charset="0"/>
                <a:ea typeface="Times New Roman" panose="02020603050405020304" pitchFamily="18" charset="0"/>
                <a:cs typeface="Times New Roman" panose="02020603050405020304" pitchFamily="18" charset="0"/>
              </a:rPr>
              <a:t>ces taux de prévalence ne </a:t>
            </a:r>
            <a:r>
              <a:rPr lang="fr-FR" i="1" dirty="0">
                <a:solidFill>
                  <a:srgbClr val="FF0000"/>
                </a:solidFill>
                <a:latin typeface="Arial" pitchFamily="34" charset="0"/>
                <a:ea typeface="Times New Roman" panose="02020603050405020304" pitchFamily="18" charset="0"/>
                <a:cs typeface="Times New Roman" panose="02020603050405020304" pitchFamily="18" charset="0"/>
              </a:rPr>
              <a:t>sont pas ajustées sur </a:t>
            </a:r>
            <a:r>
              <a:rPr lang="fr-FR" i="1" dirty="0" smtClean="0">
                <a:solidFill>
                  <a:srgbClr val="FF0000"/>
                </a:solidFill>
                <a:latin typeface="Arial" pitchFamily="34" charset="0"/>
                <a:ea typeface="Times New Roman" panose="02020603050405020304" pitchFamily="18" charset="0"/>
                <a:cs typeface="Times New Roman" panose="02020603050405020304" pitchFamily="18" charset="0"/>
              </a:rPr>
              <a:t>l’état clinique des patients</a:t>
            </a:r>
            <a:endParaRPr lang="en-GB" dirty="0"/>
          </a:p>
        </p:txBody>
      </p:sp>
    </p:spTree>
    <p:extLst>
      <p:ext uri="{BB962C8B-B14F-4D97-AF65-F5344CB8AC3E}">
        <p14:creationId xmlns:p14="http://schemas.microsoft.com/office/powerpoint/2010/main" val="20792396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15</a:t>
            </a:fld>
            <a:endParaRPr lang="fr-FR" altLang="fr-FR">
              <a:solidFill>
                <a:srgbClr val="000000"/>
              </a:solidFill>
            </a:endParaRPr>
          </a:p>
        </p:txBody>
      </p:sp>
      <p:sp>
        <p:nvSpPr>
          <p:cNvPr id="6" name="Espace réservé du pied de page 4"/>
          <p:cNvSpPr>
            <a:spLocks noGrp="1"/>
          </p:cNvSpPr>
          <p:nvPr>
            <p:ph type="ftr" sz="quarter" idx="10"/>
          </p:nvPr>
        </p:nvSpPr>
        <p:spPr>
          <a:xfrm>
            <a:off x="3059832" y="6248400"/>
            <a:ext cx="5112568" cy="457200"/>
          </a:xfrm>
        </p:spPr>
        <p:txBody>
          <a:bodyPr/>
          <a:lstStyle/>
          <a:p>
            <a:pPr>
              <a:defRPr/>
            </a:pPr>
            <a:r>
              <a:rPr lang="fr-FR" altLang="fr-FR" smtClean="0">
                <a:solidFill>
                  <a:srgbClr val="3333CC"/>
                </a:solidFill>
              </a:rPr>
              <a:t>Chapitre PREVALENCE 2021</a:t>
            </a:r>
          </a:p>
          <a:p>
            <a:pPr>
              <a:defRPr/>
            </a:pPr>
            <a:r>
              <a:rPr lang="fr-FR" altLang="fr-FR" smtClean="0">
                <a:solidFill>
                  <a:srgbClr val="3333CC"/>
                </a:solidFill>
              </a:rPr>
              <a:t>Evolution de la prévalence standardisée selon le traitement </a:t>
            </a:r>
            <a:endParaRPr lang="fr-FR" altLang="fr-FR">
              <a:solidFill>
                <a:srgbClr val="3333CC"/>
              </a:solidFill>
            </a:endParaRPr>
          </a:p>
        </p:txBody>
      </p:sp>
      <p:pic>
        <p:nvPicPr>
          <p:cNvPr id="4" name="Image 3"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547664" y="908720"/>
            <a:ext cx="6910536" cy="5040560"/>
          </a:xfrm>
          <a:prstGeom prst="rect">
            <a:avLst/>
          </a:prstGeom>
        </p:spPr>
      </p:pic>
    </p:spTree>
    <p:extLst>
      <p:ext uri="{BB962C8B-B14F-4D97-AF65-F5344CB8AC3E}">
        <p14:creationId xmlns:p14="http://schemas.microsoft.com/office/powerpoint/2010/main" val="26181165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16</a:t>
            </a:fld>
            <a:endParaRPr lang="fr-FR" altLang="fr-FR">
              <a:solidFill>
                <a:srgbClr val="000000"/>
              </a:solidFill>
            </a:endParaRPr>
          </a:p>
        </p:txBody>
      </p:sp>
      <p:sp>
        <p:nvSpPr>
          <p:cNvPr id="5" name="Rectangle 4"/>
          <p:cNvSpPr/>
          <p:nvPr/>
        </p:nvSpPr>
        <p:spPr>
          <a:xfrm>
            <a:off x="251520" y="289679"/>
            <a:ext cx="8568952" cy="646331"/>
          </a:xfrm>
          <a:prstGeom prst="rect">
            <a:avLst/>
          </a:prstGeom>
          <a:noFill/>
        </p:spPr>
        <p:txBody>
          <a:bodyPr vert="horz" wrap="square" rtlCol="0">
            <a:spAutoFit/>
          </a:bodyPr>
          <a:lstStyle>
            <a:defPPr>
              <a:defRPr lang="fr-FR"/>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just"/>
            <a:r>
              <a:rPr lang="fr-FR" smtClean="0">
                <a:solidFill>
                  <a:srgbClr val="3333CC"/>
                </a:solidFill>
              </a:rPr>
              <a:t>Depuis 2018, le </a:t>
            </a:r>
            <a:r>
              <a:rPr lang="fr-FR">
                <a:solidFill>
                  <a:srgbClr val="3333CC"/>
                </a:solidFill>
              </a:rPr>
              <a:t>nombre de patients dialysés </a:t>
            </a:r>
            <a:r>
              <a:rPr lang="fr-FR" smtClean="0">
                <a:solidFill>
                  <a:srgbClr val="3333CC"/>
                </a:solidFill>
              </a:rPr>
              <a:t>(+</a:t>
            </a:r>
            <a:r>
              <a:rPr lang="fr-FR">
                <a:solidFill>
                  <a:srgbClr val="3333CC"/>
                </a:solidFill>
              </a:rPr>
              <a:t>2,2% par </a:t>
            </a:r>
            <a:r>
              <a:rPr lang="fr-FR" smtClean="0">
                <a:solidFill>
                  <a:srgbClr val="3333CC"/>
                </a:solidFill>
              </a:rPr>
              <a:t>an) augmente plus que le nombre de patients greffés (+1% par an).</a:t>
            </a:r>
            <a:endParaRPr lang="en-GB">
              <a:solidFill>
                <a:srgbClr val="3333CC"/>
              </a:solidFill>
            </a:endParaRPr>
          </a:p>
        </p:txBody>
      </p:sp>
      <p:sp>
        <p:nvSpPr>
          <p:cNvPr id="8" name="Espace réservé du pied de page 4"/>
          <p:cNvSpPr>
            <a:spLocks noGrp="1"/>
          </p:cNvSpPr>
          <p:nvPr>
            <p:ph type="ftr" sz="quarter" idx="10"/>
          </p:nvPr>
        </p:nvSpPr>
        <p:spPr>
          <a:xfrm>
            <a:off x="3059832" y="6248400"/>
            <a:ext cx="5112568" cy="457200"/>
          </a:xfrm>
        </p:spPr>
        <p:txBody>
          <a:bodyPr/>
          <a:lstStyle/>
          <a:p>
            <a:pPr>
              <a:defRPr/>
            </a:pPr>
            <a:r>
              <a:rPr lang="fr-FR" altLang="fr-FR" smtClean="0">
                <a:solidFill>
                  <a:srgbClr val="3333CC"/>
                </a:solidFill>
              </a:rPr>
              <a:t>Chapitre PREVALENCE 2021</a:t>
            </a:r>
          </a:p>
          <a:p>
            <a:pPr>
              <a:defRPr/>
            </a:pPr>
            <a:r>
              <a:rPr lang="fr-FR" altLang="fr-FR" smtClean="0">
                <a:solidFill>
                  <a:srgbClr val="3333CC"/>
                </a:solidFill>
              </a:rPr>
              <a:t>Evolution du nombre de cas prévalents selon le traitement </a:t>
            </a:r>
            <a:endParaRPr lang="fr-FR" altLang="fr-FR">
              <a:solidFill>
                <a:srgbClr val="3333CC"/>
              </a:solidFill>
            </a:endParaRPr>
          </a:p>
        </p:txBody>
      </p:sp>
      <p:pic>
        <p:nvPicPr>
          <p:cNvPr id="3" name="Image 2"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487996" y="1418891"/>
            <a:ext cx="6096000" cy="4572000"/>
          </a:xfrm>
          <a:prstGeom prst="rect">
            <a:avLst/>
          </a:prstGeom>
        </p:spPr>
      </p:pic>
    </p:spTree>
    <p:extLst>
      <p:ext uri="{BB962C8B-B14F-4D97-AF65-F5344CB8AC3E}">
        <p14:creationId xmlns:p14="http://schemas.microsoft.com/office/powerpoint/2010/main" val="6323147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17</a:t>
            </a:fld>
            <a:endParaRPr lang="fr-FR" altLang="fr-FR">
              <a:solidFill>
                <a:srgbClr val="000000"/>
              </a:solidFill>
            </a:endParaRPr>
          </a:p>
        </p:txBody>
      </p:sp>
      <p:sp>
        <p:nvSpPr>
          <p:cNvPr id="5" name="ZoneTexte 4"/>
          <p:cNvSpPr txBox="1"/>
          <p:nvPr/>
        </p:nvSpPr>
        <p:spPr>
          <a:xfrm>
            <a:off x="695400" y="315896"/>
            <a:ext cx="8139136" cy="646331"/>
          </a:xfrm>
          <a:prstGeom prst="rect">
            <a:avLst/>
          </a:prstGeom>
          <a:noFill/>
        </p:spPr>
        <p:txBody>
          <a:bodyPr vert="horz" wrap="square" rtlCol="0">
            <a:spAutoFit/>
          </a:bodyPr>
          <a:lstStyle>
            <a:defPPr>
              <a:defRPr lang="fr-FR"/>
            </a:defPPr>
            <a:lvl1pPr algn="just" rtl="0" fontAlgn="base">
              <a:spcBef>
                <a:spcPct val="0"/>
              </a:spcBef>
              <a:spcAft>
                <a:spcPct val="0"/>
              </a:spcAft>
              <a:defRPr kern="1200">
                <a:solidFill>
                  <a:srgbClr val="3333CC"/>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spcAft>
                <a:spcPct val="0"/>
              </a:spcAft>
            </a:pPr>
            <a:r>
              <a:rPr lang="fr-FR" dirty="0"/>
              <a:t>Entre 2012 et 2021, le nombre total de patients dialysés a augmenté de 27 %, pendant que la prévalence standardisée a augmenté de 11,5 %. </a:t>
            </a:r>
          </a:p>
        </p:txBody>
      </p:sp>
      <p:sp>
        <p:nvSpPr>
          <p:cNvPr id="8" name="Espace réservé du pied de page 4"/>
          <p:cNvSpPr>
            <a:spLocks noGrp="1"/>
          </p:cNvSpPr>
          <p:nvPr>
            <p:ph type="ftr" sz="quarter" idx="10"/>
          </p:nvPr>
        </p:nvSpPr>
        <p:spPr>
          <a:xfrm>
            <a:off x="3059832" y="6165304"/>
            <a:ext cx="5112568" cy="692696"/>
          </a:xfrm>
        </p:spPr>
        <p:txBody>
          <a:bodyPr/>
          <a:lstStyle/>
          <a:p>
            <a:pPr>
              <a:defRPr/>
            </a:pPr>
            <a:r>
              <a:rPr lang="fr-FR" altLang="fr-FR" dirty="0" smtClean="0">
                <a:solidFill>
                  <a:srgbClr val="3333CC"/>
                </a:solidFill>
              </a:rPr>
              <a:t>Chapitre PREVALENCE 2021</a:t>
            </a:r>
          </a:p>
          <a:p>
            <a:pPr>
              <a:defRPr/>
            </a:pPr>
            <a:r>
              <a:rPr lang="fr-FR" altLang="fr-FR" dirty="0">
                <a:solidFill>
                  <a:srgbClr val="3333CC"/>
                </a:solidFill>
              </a:rPr>
              <a:t>É</a:t>
            </a:r>
            <a:r>
              <a:rPr lang="fr-FR" altLang="fr-FR" dirty="0" smtClean="0">
                <a:solidFill>
                  <a:srgbClr val="3333CC"/>
                </a:solidFill>
              </a:rPr>
              <a:t>volution de la prévalence standardisée chez les DIALYSÉS</a:t>
            </a:r>
            <a:endParaRPr lang="fr-FR" altLang="fr-FR" dirty="0">
              <a:solidFill>
                <a:srgbClr val="3333CC"/>
              </a:solidFill>
            </a:endParaRPr>
          </a:p>
        </p:txBody>
      </p:sp>
      <p:pic>
        <p:nvPicPr>
          <p:cNvPr id="3" name="Image 2"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20446" y="962227"/>
            <a:ext cx="6089044" cy="4767629"/>
          </a:xfrm>
          <a:prstGeom prst="rect">
            <a:avLst/>
          </a:prstGeom>
        </p:spPr>
      </p:pic>
    </p:spTree>
    <p:extLst>
      <p:ext uri="{BB962C8B-B14F-4D97-AF65-F5344CB8AC3E}">
        <p14:creationId xmlns:p14="http://schemas.microsoft.com/office/powerpoint/2010/main" val="447043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3059832" y="6248400"/>
            <a:ext cx="5112568" cy="457200"/>
          </a:xfrm>
        </p:spPr>
        <p:txBody>
          <a:bodyPr/>
          <a:lstStyle/>
          <a:p>
            <a:pPr>
              <a:defRPr/>
            </a:pPr>
            <a:r>
              <a:rPr lang="fr-FR" altLang="fr-FR" dirty="0" smtClean="0">
                <a:solidFill>
                  <a:srgbClr val="3333CC"/>
                </a:solidFill>
              </a:rPr>
              <a:t>Chapitre PREVALENCE 2021</a:t>
            </a:r>
          </a:p>
          <a:p>
            <a:pPr>
              <a:defRPr/>
            </a:pPr>
            <a:r>
              <a:rPr lang="fr-FR" altLang="fr-FR" dirty="0" smtClean="0">
                <a:solidFill>
                  <a:srgbClr val="3333CC"/>
                </a:solidFill>
              </a:rPr>
              <a:t> Evolution du nombre de cas </a:t>
            </a:r>
            <a:r>
              <a:rPr lang="fr-FR" altLang="fr-FR" dirty="0" err="1" smtClean="0">
                <a:solidFill>
                  <a:srgbClr val="3333CC"/>
                </a:solidFill>
              </a:rPr>
              <a:t>prévalents</a:t>
            </a:r>
            <a:r>
              <a:rPr lang="fr-FR" altLang="fr-FR" dirty="0" smtClean="0">
                <a:solidFill>
                  <a:srgbClr val="3333CC"/>
                </a:solidFill>
              </a:rPr>
              <a:t> en DIALYSE</a:t>
            </a:r>
            <a:endParaRPr lang="fr-FR" altLang="fr-FR" dirty="0">
              <a:solidFill>
                <a:srgbClr val="3333CC"/>
              </a:solidFill>
            </a:endParaRPr>
          </a:p>
        </p:txBody>
      </p:sp>
      <p:sp>
        <p:nvSpPr>
          <p:cNvPr id="6" name="Espace réservé du numéro de diapositive 5"/>
          <p:cNvSpPr>
            <a:spLocks noGrp="1"/>
          </p:cNvSpPr>
          <p:nvPr>
            <p:ph type="sldNum" sz="quarter" idx="4294967295"/>
          </p:nvPr>
        </p:nvSpPr>
        <p:spPr>
          <a:xfrm>
            <a:off x="8162056" y="6356350"/>
            <a:ext cx="802432" cy="365125"/>
          </a:xfrm>
          <a:prstGeom prst="rect">
            <a:avLst/>
          </a:prstGeom>
        </p:spPr>
        <p:txBody>
          <a:bodyPr/>
          <a:lstStyle/>
          <a:p>
            <a:fld id="{623D90CD-5AA5-473E-B371-1314DDE8EB55}" type="slidenum">
              <a:rPr lang="en-US" smtClean="0"/>
              <a:t>18</a:t>
            </a:fld>
            <a:endParaRPr lang="en-US"/>
          </a:p>
        </p:txBody>
      </p:sp>
      <p:pic>
        <p:nvPicPr>
          <p:cNvPr id="3" name="Image 2"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21768" y="764704"/>
            <a:ext cx="7788696" cy="5184576"/>
          </a:xfrm>
          <a:prstGeom prst="rect">
            <a:avLst/>
          </a:prstGeom>
        </p:spPr>
      </p:pic>
    </p:spTree>
    <p:extLst>
      <p:ext uri="{BB962C8B-B14F-4D97-AF65-F5344CB8AC3E}">
        <p14:creationId xmlns:p14="http://schemas.microsoft.com/office/powerpoint/2010/main" val="25997734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19</a:t>
            </a:fld>
            <a:endParaRPr lang="fr-FR" altLang="fr-FR">
              <a:solidFill>
                <a:srgbClr val="000000"/>
              </a:solidFill>
            </a:endParaRPr>
          </a:p>
        </p:txBody>
      </p:sp>
      <p:sp>
        <p:nvSpPr>
          <p:cNvPr id="7" name="Espace réservé du pied de page 4"/>
          <p:cNvSpPr>
            <a:spLocks noGrp="1"/>
          </p:cNvSpPr>
          <p:nvPr>
            <p:ph type="ftr" sz="quarter" idx="10"/>
          </p:nvPr>
        </p:nvSpPr>
        <p:spPr>
          <a:xfrm>
            <a:off x="3059832" y="6165304"/>
            <a:ext cx="5112568" cy="457200"/>
          </a:xfrm>
        </p:spPr>
        <p:txBody>
          <a:bodyPr/>
          <a:lstStyle/>
          <a:p>
            <a:pPr>
              <a:defRPr/>
            </a:pPr>
            <a:r>
              <a:rPr lang="fr-FR" altLang="fr-FR" dirty="0" smtClean="0">
                <a:solidFill>
                  <a:srgbClr val="3333CC"/>
                </a:solidFill>
              </a:rPr>
              <a:t>Chapitre PREVALENCE 2021</a:t>
            </a:r>
          </a:p>
          <a:p>
            <a:pPr>
              <a:defRPr/>
            </a:pPr>
            <a:r>
              <a:rPr lang="fr-FR" altLang="fr-FR" dirty="0">
                <a:solidFill>
                  <a:srgbClr val="3333CC"/>
                </a:solidFill>
              </a:rPr>
              <a:t>É</a:t>
            </a:r>
            <a:r>
              <a:rPr lang="fr-FR" altLang="fr-FR" dirty="0" smtClean="0">
                <a:solidFill>
                  <a:srgbClr val="3333CC"/>
                </a:solidFill>
              </a:rPr>
              <a:t>volution de la prévalence standardisée chez les GREFFÉS</a:t>
            </a:r>
            <a:endParaRPr lang="fr-FR" altLang="fr-FR" dirty="0">
              <a:solidFill>
                <a:srgbClr val="3333CC"/>
              </a:solidFill>
            </a:endParaRPr>
          </a:p>
        </p:txBody>
      </p:sp>
      <p:pic>
        <p:nvPicPr>
          <p:cNvPr id="3" name="Image 2"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835696" y="908720"/>
            <a:ext cx="7500664" cy="5094250"/>
          </a:xfrm>
          <a:prstGeom prst="rect">
            <a:avLst/>
          </a:prstGeom>
        </p:spPr>
      </p:pic>
    </p:spTree>
    <p:extLst>
      <p:ext uri="{BB962C8B-B14F-4D97-AF65-F5344CB8AC3E}">
        <p14:creationId xmlns:p14="http://schemas.microsoft.com/office/powerpoint/2010/main" val="39184693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a:t>
            </a:fld>
            <a:endParaRPr lang="fr-FR" altLang="fr-FR">
              <a:solidFill>
                <a:srgbClr val="000000"/>
              </a:solidFill>
            </a:endParaRPr>
          </a:p>
        </p:txBody>
      </p:sp>
      <p:sp>
        <p:nvSpPr>
          <p:cNvPr id="3" name="Rectangle 2"/>
          <p:cNvSpPr/>
          <p:nvPr/>
        </p:nvSpPr>
        <p:spPr>
          <a:xfrm>
            <a:off x="1187624" y="1700808"/>
            <a:ext cx="669674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fontAlgn="base" latinLnBrk="0" hangingPunct="1">
              <a:spcBef>
                <a:spcPct val="0"/>
              </a:spcBef>
              <a:spcAft>
                <a:spcPct val="0"/>
              </a:spcAft>
              <a:defRPr sz="1800" kern="1200">
                <a:solidFill>
                  <a:schemeClr val="tx1"/>
                </a:solidFill>
                <a:latin typeface="Arial"/>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pPr algn="ctr"/>
            <a:r>
              <a:rPr lang="fr-FR" altLang="fr-FR" sz="4400" dirty="0" smtClean="0">
                <a:solidFill>
                  <a:srgbClr val="3333CC"/>
                </a:solidFill>
                <a:latin typeface="+mn-lt"/>
              </a:rPr>
              <a:t>INCIDENCE </a:t>
            </a:r>
            <a:r>
              <a:rPr lang="fr-FR" altLang="fr-FR" sz="4400" dirty="0">
                <a:solidFill>
                  <a:srgbClr val="3333CC"/>
                </a:solidFill>
                <a:latin typeface="+mn-lt"/>
              </a:rPr>
              <a:t>DE </a:t>
            </a:r>
            <a:r>
              <a:rPr lang="fr-FR" altLang="fr-FR" sz="4400" dirty="0" smtClean="0">
                <a:solidFill>
                  <a:srgbClr val="3333CC"/>
                </a:solidFill>
                <a:latin typeface="+mn-lt"/>
              </a:rPr>
              <a:t>LA MALADIE RENALE </a:t>
            </a:r>
            <a:r>
              <a:rPr lang="fr-FR" altLang="fr-FR" sz="4800" dirty="0" smtClean="0">
                <a:solidFill>
                  <a:srgbClr val="3333CC"/>
                </a:solidFill>
                <a:latin typeface="+mn-lt"/>
              </a:rPr>
              <a:t>CHRONIQUE</a:t>
            </a:r>
            <a:r>
              <a:rPr lang="fr-FR" altLang="fr-FR" sz="4400" dirty="0" smtClean="0">
                <a:solidFill>
                  <a:srgbClr val="3333CC"/>
                </a:solidFill>
                <a:latin typeface="+mn-lt"/>
              </a:rPr>
              <a:t> STADE 5 TRAITEE PAR SUPPLEANCE</a:t>
            </a:r>
            <a:endParaRPr lang="fr-FR" altLang="fr-FR" sz="4400" dirty="0">
              <a:solidFill>
                <a:srgbClr val="3333CC"/>
              </a:solidFill>
              <a:latin typeface="+mn-lt"/>
            </a:endParaRPr>
          </a:p>
        </p:txBody>
      </p:sp>
      <p:sp>
        <p:nvSpPr>
          <p:cNvPr id="4" name="ZoneTexte 3"/>
          <p:cNvSpPr txBox="1"/>
          <p:nvPr/>
        </p:nvSpPr>
        <p:spPr>
          <a:xfrm>
            <a:off x="3431704" y="6025836"/>
            <a:ext cx="6862776" cy="646331"/>
          </a:xfrm>
          <a:prstGeom prst="rect">
            <a:avLst/>
          </a:prstGeom>
          <a:noFill/>
        </p:spPr>
        <p:txBody>
          <a:bodyPr vert="horz"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accent1"/>
                </a:solidFill>
                <a:latin typeface="Comic Sans MS" panose="030F0702030302020204" pitchFamily="66" charset="0"/>
              </a:rPr>
              <a:t>Pour en savoir plus</a:t>
            </a:r>
          </a:p>
          <a:p>
            <a:r>
              <a:rPr lang="fr-FR" dirty="0" smtClean="0">
                <a:solidFill>
                  <a:schemeClr val="accent1"/>
                </a:solidFill>
                <a:latin typeface="Comic Sans MS" panose="030F0702030302020204" pitchFamily="66" charset="0"/>
              </a:rPr>
              <a:t>https://www.agence-biomedecine.fr/Les-chiffres-du-R-E-I-N</a:t>
            </a:r>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27020355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100392" y="6356350"/>
            <a:ext cx="586408" cy="365125"/>
          </a:xfrm>
          <a:prstGeom prst="rect">
            <a:avLst/>
          </a:prstGeom>
        </p:spPr>
        <p:txBody>
          <a:bodyPr/>
          <a:lstStyle/>
          <a:p>
            <a:fld id="{623D90CD-5AA5-473E-B371-1314DDE8EB55}" type="slidenum">
              <a:rPr lang="en-US" smtClean="0"/>
              <a:t>20</a:t>
            </a:fld>
            <a:endParaRPr lang="en-US"/>
          </a:p>
        </p:txBody>
      </p:sp>
      <p:sp>
        <p:nvSpPr>
          <p:cNvPr id="7" name="Espace réservé du pied de page 4"/>
          <p:cNvSpPr>
            <a:spLocks noGrp="1"/>
          </p:cNvSpPr>
          <p:nvPr>
            <p:ph type="ftr" sz="quarter" idx="10"/>
          </p:nvPr>
        </p:nvSpPr>
        <p:spPr>
          <a:xfrm>
            <a:off x="3059832" y="6248400"/>
            <a:ext cx="5112568" cy="457200"/>
          </a:xfrm>
        </p:spPr>
        <p:txBody>
          <a:bodyPr/>
          <a:lstStyle/>
          <a:p>
            <a:pPr>
              <a:defRPr/>
            </a:pPr>
            <a:r>
              <a:rPr lang="fr-FR" altLang="fr-FR" dirty="0" smtClean="0">
                <a:solidFill>
                  <a:srgbClr val="3333CC"/>
                </a:solidFill>
              </a:rPr>
              <a:t>Chapitre PREVALENCE 2021</a:t>
            </a:r>
          </a:p>
          <a:p>
            <a:pPr>
              <a:defRPr/>
            </a:pPr>
            <a:r>
              <a:rPr lang="fr-FR" altLang="fr-FR" dirty="0" smtClean="0">
                <a:solidFill>
                  <a:srgbClr val="3333CC"/>
                </a:solidFill>
              </a:rPr>
              <a:t> Évolution du nombre de cas </a:t>
            </a:r>
            <a:r>
              <a:rPr lang="fr-FR" altLang="fr-FR" dirty="0" err="1" smtClean="0">
                <a:solidFill>
                  <a:srgbClr val="3333CC"/>
                </a:solidFill>
              </a:rPr>
              <a:t>prévalents</a:t>
            </a:r>
            <a:r>
              <a:rPr lang="fr-FR" altLang="fr-FR" dirty="0" smtClean="0">
                <a:solidFill>
                  <a:srgbClr val="3333CC"/>
                </a:solidFill>
              </a:rPr>
              <a:t> GREFFÉS</a:t>
            </a:r>
            <a:endParaRPr lang="fr-FR" altLang="fr-FR" dirty="0">
              <a:solidFill>
                <a:srgbClr val="3333CC"/>
              </a:solidFill>
            </a:endParaRPr>
          </a:p>
        </p:txBody>
      </p:sp>
      <p:pic>
        <p:nvPicPr>
          <p:cNvPr id="2" name="Image 1"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547664" y="764704"/>
            <a:ext cx="7068616" cy="5184576"/>
          </a:xfrm>
          <a:prstGeom prst="rect">
            <a:avLst/>
          </a:prstGeom>
        </p:spPr>
      </p:pic>
    </p:spTree>
    <p:extLst>
      <p:ext uri="{BB962C8B-B14F-4D97-AF65-F5344CB8AC3E}">
        <p14:creationId xmlns:p14="http://schemas.microsoft.com/office/powerpoint/2010/main" val="4434391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21</a:t>
            </a:fld>
            <a:endParaRPr lang="fr-FR" altLang="fr-FR">
              <a:solidFill>
                <a:srgbClr val="000000"/>
              </a:solidFill>
            </a:endParaRPr>
          </a:p>
        </p:txBody>
      </p:sp>
      <p:sp>
        <p:nvSpPr>
          <p:cNvPr id="3" name="Rectangle 2"/>
          <p:cNvSpPr/>
          <p:nvPr/>
        </p:nvSpPr>
        <p:spPr>
          <a:xfrm>
            <a:off x="1187624" y="1700808"/>
            <a:ext cx="669674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fontAlgn="base" latinLnBrk="0" hangingPunct="1">
              <a:spcBef>
                <a:spcPct val="0"/>
              </a:spcBef>
              <a:spcAft>
                <a:spcPct val="0"/>
              </a:spcAft>
              <a:defRPr sz="1800" kern="1200">
                <a:solidFill>
                  <a:schemeClr val="tx1"/>
                </a:solidFill>
                <a:latin typeface="Arial"/>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pPr algn="ctr"/>
            <a:r>
              <a:rPr lang="fr-FR" altLang="fr-FR" sz="4400" dirty="0" smtClean="0">
                <a:solidFill>
                  <a:srgbClr val="3333CC"/>
                </a:solidFill>
                <a:latin typeface="+mn-lt"/>
              </a:rPr>
              <a:t>CARACTERISTIQUES DES NOUVEAUX PATIENTS DIALYSES</a:t>
            </a:r>
          </a:p>
        </p:txBody>
      </p:sp>
      <p:sp>
        <p:nvSpPr>
          <p:cNvPr id="4" name="ZoneTexte 3"/>
          <p:cNvSpPr txBox="1"/>
          <p:nvPr/>
        </p:nvSpPr>
        <p:spPr>
          <a:xfrm>
            <a:off x="3431704" y="6090028"/>
            <a:ext cx="6862776" cy="646331"/>
          </a:xfrm>
          <a:prstGeom prst="rect">
            <a:avLst/>
          </a:prstGeom>
          <a:noFill/>
        </p:spPr>
        <p:txBody>
          <a:bodyPr vert="horz"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accent1"/>
                </a:solidFill>
                <a:latin typeface="Comic Sans MS" panose="030F0702030302020204" pitchFamily="66" charset="0"/>
              </a:rPr>
              <a:t>Pour en savoir plus</a:t>
            </a:r>
          </a:p>
          <a:p>
            <a:r>
              <a:rPr lang="fr-FR" dirty="0" smtClean="0">
                <a:solidFill>
                  <a:schemeClr val="accent1"/>
                </a:solidFill>
                <a:latin typeface="Comic Sans MS" panose="030F0702030302020204" pitchFamily="66" charset="0"/>
              </a:rPr>
              <a:t>https://www.agence-biomedecine.fr/Les-chiffres-du-R-E-I-N</a:t>
            </a:r>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415723523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Users\mlassalle\AppData\Local\Microsoft\Windows\INetCache\Content.Word\%diabete irc pop par département.jpg"/>
          <p:cNvPicPr/>
          <p:nvPr/>
        </p:nvPicPr>
        <p:blipFill>
          <a:blip r:embed="rId2">
            <a:extLst>
              <a:ext uri="{28A0092B-C50C-407E-A947-70E740481C1C}">
                <a14:useLocalDpi xmlns:a14="http://schemas.microsoft.com/office/drawing/2010/main" val="0"/>
              </a:ext>
            </a:extLst>
          </a:blip>
          <a:stretch>
            <a:fillRect/>
          </a:stretch>
        </p:blipFill>
        <p:spPr bwMode="auto">
          <a:xfrm>
            <a:off x="1403648" y="1124744"/>
            <a:ext cx="6552728" cy="4867545"/>
          </a:xfrm>
          <a:prstGeom prst="rect">
            <a:avLst/>
          </a:prstGeom>
          <a:noFill/>
          <a:ln>
            <a:noFill/>
          </a:ln>
        </p:spPr>
      </p:pic>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22</a:t>
            </a:fld>
            <a:endParaRPr lang="fr-FR" altLang="fr-FR" dirty="0">
              <a:solidFill>
                <a:srgbClr val="000000"/>
              </a:solidFill>
            </a:endParaRPr>
          </a:p>
        </p:txBody>
      </p:sp>
      <p:sp>
        <p:nvSpPr>
          <p:cNvPr id="4" name="Espace réservé du pied de page 4"/>
          <p:cNvSpPr>
            <a:spLocks noGrp="1"/>
          </p:cNvSpPr>
          <p:nvPr>
            <p:ph type="ftr" sz="quarter" idx="10"/>
          </p:nvPr>
        </p:nvSpPr>
        <p:spPr>
          <a:xfrm>
            <a:off x="3124200" y="6248400"/>
            <a:ext cx="4411960" cy="457200"/>
          </a:xfrm>
        </p:spPr>
        <p:txBody>
          <a:bodyPr/>
          <a:lstStyle/>
          <a:p>
            <a:pPr>
              <a:defRPr/>
            </a:pPr>
            <a:r>
              <a:rPr lang="fr-FR" altLang="fr-FR" dirty="0">
                <a:solidFill>
                  <a:srgbClr val="3333CC"/>
                </a:solidFill>
              </a:rPr>
              <a:t>Chapitre </a:t>
            </a:r>
            <a:r>
              <a:rPr lang="fr-FR" altLang="fr-FR" dirty="0" smtClean="0">
                <a:solidFill>
                  <a:srgbClr val="3333CC"/>
                </a:solidFill>
              </a:rPr>
              <a:t>NOUVEAUX 2021</a:t>
            </a:r>
            <a:endParaRPr lang="fr-FR" altLang="fr-FR" dirty="0">
              <a:solidFill>
                <a:srgbClr val="3333CC"/>
              </a:solidFill>
            </a:endParaRPr>
          </a:p>
          <a:p>
            <a:pPr>
              <a:defRPr/>
            </a:pPr>
            <a:r>
              <a:rPr lang="fr-FR" altLang="fr-FR" dirty="0" smtClean="0">
                <a:solidFill>
                  <a:srgbClr val="3333CC"/>
                </a:solidFill>
              </a:rPr>
              <a:t>Diabète parmi les nouveaux patients dialysés</a:t>
            </a:r>
            <a:endParaRPr lang="fr-FR" altLang="fr-FR" dirty="0">
              <a:solidFill>
                <a:srgbClr val="3333CC"/>
              </a:solidFill>
            </a:endParaRPr>
          </a:p>
        </p:txBody>
      </p:sp>
      <p:sp>
        <p:nvSpPr>
          <p:cNvPr id="5" name="ZoneTexte 4"/>
          <p:cNvSpPr txBox="1"/>
          <p:nvPr/>
        </p:nvSpPr>
        <p:spPr>
          <a:xfrm>
            <a:off x="647564" y="188640"/>
            <a:ext cx="8028892" cy="923330"/>
          </a:xfrm>
          <a:prstGeom prst="rect">
            <a:avLst/>
          </a:prstGeom>
          <a:noFill/>
        </p:spPr>
        <p:txBody>
          <a:bodyPr vert="horz" wrap="square" rtlCol="0">
            <a:spAutoFit/>
          </a:bodyPr>
          <a:lstStyle>
            <a:defPPr>
              <a:defRPr lang="fr-FR"/>
            </a:defPPr>
            <a:lvl1pPr marL="0" algn="l" defTabSz="914400" rtl="0" eaLnBrk="1" fontAlgn="base" latinLnBrk="0" hangingPunct="1">
              <a:spcBef>
                <a:spcPct val="0"/>
              </a:spcBef>
              <a:spcAft>
                <a:spcPct val="0"/>
              </a:spcAft>
              <a:defRPr sz="1800" kern="1200">
                <a:solidFill>
                  <a:schemeClr val="tx1"/>
                </a:solidFill>
                <a:latin typeface="Arial"/>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r>
              <a:rPr lang="fr-FR" dirty="0" smtClean="0">
                <a:solidFill>
                  <a:srgbClr val="3333CC"/>
                </a:solidFill>
              </a:rPr>
              <a:t>11 025 nouveaux malades en 2021. </a:t>
            </a:r>
          </a:p>
          <a:p>
            <a:r>
              <a:rPr lang="fr-FR" dirty="0" smtClean="0">
                <a:solidFill>
                  <a:srgbClr val="3333CC"/>
                </a:solidFill>
              </a:rPr>
              <a:t>L’âge </a:t>
            </a:r>
            <a:r>
              <a:rPr lang="fr-FR" dirty="0">
                <a:solidFill>
                  <a:srgbClr val="3333CC"/>
                </a:solidFill>
              </a:rPr>
              <a:t>médian des patients à l’initiation de la dialyse =</a:t>
            </a:r>
            <a:r>
              <a:rPr lang="fr-FR" dirty="0" smtClean="0">
                <a:solidFill>
                  <a:srgbClr val="3333CC"/>
                </a:solidFill>
              </a:rPr>
              <a:t>71,4 ans.</a:t>
            </a:r>
          </a:p>
          <a:p>
            <a:r>
              <a:rPr lang="fr-FR" dirty="0" smtClean="0">
                <a:solidFill>
                  <a:srgbClr val="3333CC"/>
                </a:solidFill>
              </a:rPr>
              <a:t>48</a:t>
            </a:r>
            <a:r>
              <a:rPr lang="fr-FR" dirty="0">
                <a:solidFill>
                  <a:srgbClr val="3333CC"/>
                </a:solidFill>
              </a:rPr>
              <a:t> % des nouveaux malades </a:t>
            </a:r>
            <a:r>
              <a:rPr lang="fr-FR" dirty="0" smtClean="0">
                <a:solidFill>
                  <a:srgbClr val="3333CC"/>
                </a:solidFill>
              </a:rPr>
              <a:t>2021 </a:t>
            </a:r>
            <a:r>
              <a:rPr lang="fr-FR" dirty="0">
                <a:solidFill>
                  <a:srgbClr val="3333CC"/>
                </a:solidFill>
              </a:rPr>
              <a:t>ont </a:t>
            </a:r>
            <a:r>
              <a:rPr lang="fr-FR" dirty="0" smtClean="0">
                <a:solidFill>
                  <a:srgbClr val="3333CC"/>
                </a:solidFill>
              </a:rPr>
              <a:t>un diabète</a:t>
            </a:r>
            <a:endParaRPr lang="fr-FR" dirty="0">
              <a:solidFill>
                <a:srgbClr val="3333CC"/>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997164"/>
            <a:ext cx="1656184" cy="959671"/>
          </a:xfrm>
          <a:prstGeom prst="rect">
            <a:avLst/>
          </a:prstGeom>
        </p:spPr>
      </p:pic>
    </p:spTree>
    <p:extLst>
      <p:ext uri="{BB962C8B-B14F-4D97-AF65-F5344CB8AC3E}">
        <p14:creationId xmlns:p14="http://schemas.microsoft.com/office/powerpoint/2010/main" val="2459917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Plot of RowPercent by agegp2 identified by ag"/>
          <p:cNvPicPr/>
          <p:nvPr/>
        </p:nvPicPr>
        <p:blipFill>
          <a:blip r:embed="rId2">
            <a:extLst>
              <a:ext uri="{28A0092B-C50C-407E-A947-70E740481C1C}">
                <a14:useLocalDpi xmlns:a14="http://schemas.microsoft.com/office/drawing/2010/main" val="0"/>
              </a:ext>
            </a:extLst>
          </a:blip>
          <a:stretch>
            <a:fillRect/>
          </a:stretch>
        </p:blipFill>
        <p:spPr>
          <a:xfrm>
            <a:off x="551384" y="476672"/>
            <a:ext cx="6324872" cy="5544616"/>
          </a:xfrm>
          <a:prstGeom prst="rect">
            <a:avLst/>
          </a:prstGeom>
        </p:spPr>
      </p:pic>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23</a:t>
            </a:fld>
            <a:endParaRPr lang="fr-FR" altLang="fr-FR">
              <a:solidFill>
                <a:srgbClr val="000000"/>
              </a:solidFill>
            </a:endParaRPr>
          </a:p>
        </p:txBody>
      </p:sp>
      <p:sp>
        <p:nvSpPr>
          <p:cNvPr id="4" name="Espace réservé du pied de page 4"/>
          <p:cNvSpPr>
            <a:spLocks noGrp="1"/>
          </p:cNvSpPr>
          <p:nvPr>
            <p:ph type="ftr" sz="quarter" idx="10"/>
          </p:nvPr>
        </p:nvSpPr>
        <p:spPr>
          <a:xfrm>
            <a:off x="2927648" y="6165304"/>
            <a:ext cx="5040560" cy="457200"/>
          </a:xfrm>
        </p:spPr>
        <p:txBody>
          <a:bodyPr/>
          <a:lstStyle/>
          <a:p>
            <a:pPr>
              <a:defRPr/>
            </a:pPr>
            <a:r>
              <a:rPr lang="fr-FR" altLang="fr-FR" dirty="0">
                <a:solidFill>
                  <a:srgbClr val="3333CC"/>
                </a:solidFill>
              </a:rPr>
              <a:t>Chapitre </a:t>
            </a:r>
            <a:r>
              <a:rPr lang="fr-FR" altLang="fr-FR" dirty="0" smtClean="0">
                <a:solidFill>
                  <a:srgbClr val="3333CC"/>
                </a:solidFill>
              </a:rPr>
              <a:t>NOUVEAUX 2021</a:t>
            </a:r>
            <a:endParaRPr lang="fr-FR" altLang="fr-FR" dirty="0">
              <a:solidFill>
                <a:srgbClr val="3333CC"/>
              </a:solidFill>
            </a:endParaRPr>
          </a:p>
          <a:p>
            <a:pPr>
              <a:defRPr/>
            </a:pPr>
            <a:r>
              <a:rPr lang="fr-FR" altLang="fr-FR" dirty="0" smtClean="0">
                <a:solidFill>
                  <a:srgbClr val="3333CC"/>
                </a:solidFill>
              </a:rPr>
              <a:t>Pathologie </a:t>
            </a:r>
            <a:r>
              <a:rPr lang="fr-FR" altLang="fr-FR" dirty="0">
                <a:solidFill>
                  <a:srgbClr val="3333CC"/>
                </a:solidFill>
              </a:rPr>
              <a:t>cardiovasculaire parmi les nouveaux patients dialysés</a:t>
            </a:r>
          </a:p>
        </p:txBody>
      </p:sp>
      <p:sp>
        <p:nvSpPr>
          <p:cNvPr id="5" name="ZoneTexte 4"/>
          <p:cNvSpPr txBox="1"/>
          <p:nvPr/>
        </p:nvSpPr>
        <p:spPr>
          <a:xfrm>
            <a:off x="8112224" y="2132856"/>
            <a:ext cx="3660575" cy="2585323"/>
          </a:xfrm>
          <a:prstGeom prst="rect">
            <a:avLst/>
          </a:prstGeom>
          <a:noFill/>
        </p:spPr>
        <p:txBody>
          <a:bodyPr vert="horz" wrap="square" rtlCol="0">
            <a:spAutoFit/>
          </a:bodyPr>
          <a:lstStyle>
            <a:defPPr>
              <a:defRPr lang="fr-FR"/>
            </a:defPPr>
            <a:lvl1pPr marL="0" algn="l" defTabSz="914400" rtl="0" eaLnBrk="1" fontAlgn="base" latinLnBrk="0" hangingPunct="1">
              <a:spcBef>
                <a:spcPct val="0"/>
              </a:spcBef>
              <a:spcAft>
                <a:spcPct val="0"/>
              </a:spcAft>
              <a:defRPr sz="1800" kern="1200">
                <a:solidFill>
                  <a:schemeClr val="tx1"/>
                </a:solidFill>
                <a:latin typeface="Arial"/>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r>
              <a:rPr lang="fr-FR" dirty="0" smtClean="0">
                <a:solidFill>
                  <a:srgbClr val="3333CC"/>
                </a:solidFill>
              </a:rPr>
              <a:t>Pathologies cardiovasculaires considérées : pathologie </a:t>
            </a:r>
            <a:r>
              <a:rPr lang="fr-FR" dirty="0">
                <a:solidFill>
                  <a:srgbClr val="3333CC"/>
                </a:solidFill>
              </a:rPr>
              <a:t>coronarienne, insuffisance cardiaque, troubles du rythme, artérite des membres </a:t>
            </a:r>
            <a:r>
              <a:rPr lang="fr-FR" dirty="0" smtClean="0">
                <a:solidFill>
                  <a:srgbClr val="3333CC"/>
                </a:solidFill>
              </a:rPr>
              <a:t>inférieurs, anévrysme de l’aorte abdominale, antécédents </a:t>
            </a:r>
            <a:r>
              <a:rPr lang="fr-FR" dirty="0">
                <a:solidFill>
                  <a:srgbClr val="3333CC"/>
                </a:solidFill>
              </a:rPr>
              <a:t>d’accident vasculaire cérébral ou d’accident ischémique </a:t>
            </a:r>
            <a:r>
              <a:rPr lang="fr-FR" dirty="0" smtClean="0">
                <a:solidFill>
                  <a:srgbClr val="3333CC"/>
                </a:solidFill>
              </a:rPr>
              <a:t>transitoire</a:t>
            </a:r>
            <a:r>
              <a:rPr lang="fr-FR" dirty="0">
                <a:solidFill>
                  <a:srgbClr val="3333CC"/>
                </a:solidFill>
              </a:rPr>
              <a:t>.</a:t>
            </a:r>
          </a:p>
        </p:txBody>
      </p:sp>
    </p:spTree>
    <p:extLst>
      <p:ext uri="{BB962C8B-B14F-4D97-AF65-F5344CB8AC3E}">
        <p14:creationId xmlns:p14="http://schemas.microsoft.com/office/powerpoint/2010/main" val="39017751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24</a:t>
            </a:fld>
            <a:endParaRPr lang="fr-FR" altLang="fr-FR">
              <a:solidFill>
                <a:srgbClr val="000000"/>
              </a:solidFill>
            </a:endParaRPr>
          </a:p>
        </p:txBody>
      </p:sp>
      <p:sp>
        <p:nvSpPr>
          <p:cNvPr id="4" name="ZoneTexte 3"/>
          <p:cNvSpPr txBox="1"/>
          <p:nvPr/>
        </p:nvSpPr>
        <p:spPr>
          <a:xfrm>
            <a:off x="8886697" y="2492896"/>
            <a:ext cx="3312368" cy="1754326"/>
          </a:xfrm>
          <a:prstGeom prst="rect">
            <a:avLst/>
          </a:prstGeom>
          <a:noFill/>
        </p:spPr>
        <p:txBody>
          <a:bodyPr vert="horz" wrap="square" rtlCol="0">
            <a:spAutoFit/>
          </a:bodyPr>
          <a:lstStyle>
            <a:defPPr>
              <a:defRPr lang="fr-FR"/>
            </a:defPPr>
            <a:lvl1pPr marL="0" algn="l" defTabSz="914400" rtl="0" eaLnBrk="1" fontAlgn="base" latinLnBrk="0" hangingPunct="1">
              <a:spcBef>
                <a:spcPct val="0"/>
              </a:spcBef>
              <a:spcAft>
                <a:spcPct val="0"/>
              </a:spcAft>
              <a:defRPr sz="1800" kern="1200">
                <a:solidFill>
                  <a:schemeClr val="tx1"/>
                </a:solidFill>
                <a:latin typeface="Arial"/>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r>
              <a:rPr lang="fr-FR" dirty="0" smtClean="0">
                <a:solidFill>
                  <a:srgbClr val="3333CC"/>
                </a:solidFill>
              </a:rPr>
              <a:t>Comorbidités considérées : pathologies </a:t>
            </a:r>
            <a:r>
              <a:rPr lang="fr-FR" dirty="0">
                <a:solidFill>
                  <a:srgbClr val="3333CC"/>
                </a:solidFill>
              </a:rPr>
              <a:t>cardiovasculaires, diabète, hépatite virale, cirrhose, insuffisance respiratoire, cancer évolutif, VIH et/ou </a:t>
            </a:r>
            <a:r>
              <a:rPr lang="fr-FR" dirty="0" smtClean="0">
                <a:solidFill>
                  <a:srgbClr val="3333CC"/>
                </a:solidFill>
              </a:rPr>
              <a:t>SIDA.</a:t>
            </a:r>
            <a:endParaRPr lang="fr-FR" dirty="0">
              <a:solidFill>
                <a:srgbClr val="3333CC"/>
              </a:solidFill>
            </a:endParaRPr>
          </a:p>
        </p:txBody>
      </p:sp>
      <p:sp>
        <p:nvSpPr>
          <p:cNvPr id="5" name="Espace réservé du pied de page 4"/>
          <p:cNvSpPr>
            <a:spLocks noGrp="1"/>
          </p:cNvSpPr>
          <p:nvPr>
            <p:ph type="ftr" sz="quarter" idx="10"/>
          </p:nvPr>
        </p:nvSpPr>
        <p:spPr>
          <a:xfrm>
            <a:off x="3124200" y="6248400"/>
            <a:ext cx="4832176" cy="457200"/>
          </a:xfrm>
        </p:spPr>
        <p:txBody>
          <a:bodyPr/>
          <a:lstStyle/>
          <a:p>
            <a:pPr>
              <a:defRPr/>
            </a:pPr>
            <a:r>
              <a:rPr lang="fr-FR" altLang="fr-FR" dirty="0">
                <a:solidFill>
                  <a:srgbClr val="3333CC"/>
                </a:solidFill>
              </a:rPr>
              <a:t>Chapitre </a:t>
            </a:r>
            <a:r>
              <a:rPr lang="fr-FR" altLang="fr-FR" dirty="0" smtClean="0">
                <a:solidFill>
                  <a:srgbClr val="3333CC"/>
                </a:solidFill>
              </a:rPr>
              <a:t>NOUVEAUX 2021</a:t>
            </a:r>
            <a:endParaRPr lang="fr-FR" altLang="fr-FR" dirty="0">
              <a:solidFill>
                <a:srgbClr val="3333CC"/>
              </a:solidFill>
            </a:endParaRPr>
          </a:p>
          <a:p>
            <a:pPr>
              <a:defRPr/>
            </a:pPr>
            <a:r>
              <a:rPr lang="fr-FR" altLang="fr-FR" dirty="0">
                <a:solidFill>
                  <a:srgbClr val="3333CC"/>
                </a:solidFill>
              </a:rPr>
              <a:t>Comorbidités parmi les nouveaux patients dialysés</a:t>
            </a:r>
          </a:p>
        </p:txBody>
      </p:sp>
      <p:pic>
        <p:nvPicPr>
          <p:cNvPr id="6" name="Image 5" descr="The SGRender Procedure"/>
          <p:cNvPicPr/>
          <p:nvPr/>
        </p:nvPicPr>
        <p:blipFill>
          <a:blip r:embed="rId2">
            <a:extLst>
              <a:ext uri="{28A0092B-C50C-407E-A947-70E740481C1C}">
                <a14:useLocalDpi xmlns:a14="http://schemas.microsoft.com/office/drawing/2010/main" val="0"/>
              </a:ext>
            </a:extLst>
          </a:blip>
          <a:stretch>
            <a:fillRect/>
          </a:stretch>
        </p:blipFill>
        <p:spPr>
          <a:xfrm>
            <a:off x="695400" y="260648"/>
            <a:ext cx="7260976" cy="5760640"/>
          </a:xfrm>
          <a:prstGeom prst="rect">
            <a:avLst/>
          </a:prstGeom>
        </p:spPr>
      </p:pic>
    </p:spTree>
    <p:extLst>
      <p:ext uri="{BB962C8B-B14F-4D97-AF65-F5344CB8AC3E}">
        <p14:creationId xmlns:p14="http://schemas.microsoft.com/office/powerpoint/2010/main" val="410590334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D:\Users\mlassalle\AppData\Local\Microsoft\Windows\INetCache\Content.Word\%DP selon âge par département.jpg"/>
          <p:cNvPicPr/>
          <p:nvPr/>
        </p:nvPicPr>
        <p:blipFill>
          <a:blip r:embed="rId2">
            <a:extLst>
              <a:ext uri="{28A0092B-C50C-407E-A947-70E740481C1C}">
                <a14:useLocalDpi xmlns:a14="http://schemas.microsoft.com/office/drawing/2010/main" val="0"/>
              </a:ext>
            </a:extLst>
          </a:blip>
          <a:stretch>
            <a:fillRect/>
          </a:stretch>
        </p:blipFill>
        <p:spPr bwMode="auto">
          <a:xfrm>
            <a:off x="767408" y="116632"/>
            <a:ext cx="7837040" cy="5832647"/>
          </a:xfrm>
          <a:prstGeom prst="rect">
            <a:avLst/>
          </a:prstGeom>
          <a:noFill/>
          <a:ln>
            <a:noFill/>
          </a:ln>
        </p:spPr>
      </p:pic>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25</a:t>
            </a:fld>
            <a:endParaRPr lang="fr-FR" altLang="fr-FR" dirty="0">
              <a:solidFill>
                <a:srgbClr val="000000"/>
              </a:solidFill>
            </a:endParaRPr>
          </a:p>
        </p:txBody>
      </p:sp>
      <p:sp>
        <p:nvSpPr>
          <p:cNvPr id="4" name="Espace réservé du pied de page 4"/>
          <p:cNvSpPr>
            <a:spLocks noGrp="1"/>
          </p:cNvSpPr>
          <p:nvPr>
            <p:ph type="ftr" sz="quarter" idx="10"/>
          </p:nvPr>
        </p:nvSpPr>
        <p:spPr>
          <a:xfrm>
            <a:off x="3124200" y="6248400"/>
            <a:ext cx="4267944" cy="457200"/>
          </a:xfrm>
        </p:spPr>
        <p:txBody>
          <a:bodyPr/>
          <a:lstStyle/>
          <a:p>
            <a:pPr>
              <a:defRPr/>
            </a:pPr>
            <a:r>
              <a:rPr lang="fr-FR" altLang="fr-FR" dirty="0">
                <a:solidFill>
                  <a:srgbClr val="3333CC"/>
                </a:solidFill>
              </a:rPr>
              <a:t>Chapitre </a:t>
            </a:r>
            <a:r>
              <a:rPr lang="fr-FR" altLang="fr-FR" dirty="0" smtClean="0">
                <a:solidFill>
                  <a:srgbClr val="3333CC"/>
                </a:solidFill>
              </a:rPr>
              <a:t>NOUVEAUX 2021</a:t>
            </a:r>
            <a:endParaRPr lang="fr-FR" altLang="fr-FR" dirty="0">
              <a:solidFill>
                <a:srgbClr val="3333CC"/>
              </a:solidFill>
            </a:endParaRPr>
          </a:p>
          <a:p>
            <a:pPr>
              <a:defRPr/>
            </a:pPr>
            <a:r>
              <a:rPr lang="fr-FR" altLang="fr-FR" dirty="0" smtClean="0">
                <a:solidFill>
                  <a:srgbClr val="3333CC"/>
                </a:solidFill>
              </a:rPr>
              <a:t>Dialyse péritonéale comme modalité initiale</a:t>
            </a:r>
            <a:endParaRPr lang="fr-FR" altLang="fr-FR" dirty="0">
              <a:solidFill>
                <a:srgbClr val="3333CC"/>
              </a:solidFill>
            </a:endParaRPr>
          </a:p>
        </p:txBody>
      </p:sp>
    </p:spTree>
    <p:extLst>
      <p:ext uri="{BB962C8B-B14F-4D97-AF65-F5344CB8AC3E}">
        <p14:creationId xmlns:p14="http://schemas.microsoft.com/office/powerpoint/2010/main" val="12333070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26</a:t>
            </a:fld>
            <a:endParaRPr lang="fr-FR" altLang="fr-FR">
              <a:solidFill>
                <a:srgbClr val="000000"/>
              </a:solidFill>
            </a:endParaRPr>
          </a:p>
        </p:txBody>
      </p:sp>
      <p:sp>
        <p:nvSpPr>
          <p:cNvPr id="4" name="ZoneTexte 3"/>
          <p:cNvSpPr txBox="1"/>
          <p:nvPr/>
        </p:nvSpPr>
        <p:spPr>
          <a:xfrm>
            <a:off x="567048" y="404664"/>
            <a:ext cx="9921440" cy="646331"/>
          </a:xfrm>
          <a:prstGeom prst="rect">
            <a:avLst/>
          </a:prstGeom>
          <a:noFill/>
        </p:spPr>
        <p:txBody>
          <a:bodyPr vert="horz" wrap="square" rtlCol="0">
            <a:spAutoFit/>
          </a:bodyPr>
          <a:lstStyle>
            <a:defPPr>
              <a:defRPr lang="fr-FR"/>
            </a:defPPr>
            <a:lvl1pPr marL="0" algn="l" defTabSz="914400" rtl="0" eaLnBrk="1" fontAlgn="base" latinLnBrk="0" hangingPunct="1">
              <a:spcBef>
                <a:spcPct val="0"/>
              </a:spcBef>
              <a:spcAft>
                <a:spcPct val="0"/>
              </a:spcAft>
              <a:defRPr sz="1800" kern="1200">
                <a:solidFill>
                  <a:schemeClr val="tx1"/>
                </a:solidFill>
                <a:latin typeface="Arial"/>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r>
              <a:rPr lang="fr-FR" dirty="0" smtClean="0">
                <a:solidFill>
                  <a:srgbClr val="3333CC"/>
                </a:solidFill>
              </a:rPr>
              <a:t>Avant </a:t>
            </a:r>
            <a:r>
              <a:rPr lang="fr-FR" dirty="0">
                <a:solidFill>
                  <a:srgbClr val="3333CC"/>
                </a:solidFill>
              </a:rPr>
              <a:t>l’initiation du traitement de suppléance, le pourcentage de patients avec un taux d’hémoglobine compris entre les seuils actuels recommandés de 10 à 11,5 </a:t>
            </a:r>
            <a:r>
              <a:rPr lang="fr-FR" dirty="0" smtClean="0">
                <a:solidFill>
                  <a:srgbClr val="3333CC"/>
                </a:solidFill>
              </a:rPr>
              <a:t>g/dl</a:t>
            </a:r>
            <a:r>
              <a:rPr lang="fr-FR" baseline="30000" dirty="0" smtClean="0">
                <a:solidFill>
                  <a:srgbClr val="3333CC"/>
                </a:solidFill>
              </a:rPr>
              <a:t> </a:t>
            </a:r>
            <a:r>
              <a:rPr lang="fr-FR" dirty="0">
                <a:solidFill>
                  <a:srgbClr val="3333CC"/>
                </a:solidFill>
              </a:rPr>
              <a:t>est de </a:t>
            </a:r>
            <a:r>
              <a:rPr lang="fr-FR" dirty="0" smtClean="0">
                <a:solidFill>
                  <a:srgbClr val="3333CC"/>
                </a:solidFill>
              </a:rPr>
              <a:t>31</a:t>
            </a:r>
            <a:r>
              <a:rPr lang="fr-FR" dirty="0">
                <a:solidFill>
                  <a:srgbClr val="3333CC"/>
                </a:solidFill>
              </a:rPr>
              <a:t> </a:t>
            </a:r>
            <a:r>
              <a:rPr lang="fr-FR" dirty="0" smtClean="0">
                <a:solidFill>
                  <a:srgbClr val="3333CC"/>
                </a:solidFill>
              </a:rPr>
              <a:t>%.</a:t>
            </a:r>
            <a:endParaRPr lang="fr-FR" dirty="0">
              <a:solidFill>
                <a:srgbClr val="3333CC"/>
              </a:solidFill>
            </a:endParaRPr>
          </a:p>
        </p:txBody>
      </p:sp>
      <p:sp>
        <p:nvSpPr>
          <p:cNvPr id="5" name="Espace réservé du pied de page 4"/>
          <p:cNvSpPr>
            <a:spLocks noGrp="1"/>
          </p:cNvSpPr>
          <p:nvPr>
            <p:ph type="ftr" sz="quarter" idx="10"/>
          </p:nvPr>
        </p:nvSpPr>
        <p:spPr>
          <a:xfrm>
            <a:off x="3124200" y="6248400"/>
            <a:ext cx="4844008" cy="457200"/>
          </a:xfrm>
        </p:spPr>
        <p:txBody>
          <a:bodyPr/>
          <a:lstStyle/>
          <a:p>
            <a:pPr>
              <a:defRPr/>
            </a:pPr>
            <a:r>
              <a:rPr lang="fr-FR" altLang="fr-FR" dirty="0">
                <a:solidFill>
                  <a:srgbClr val="3333CC"/>
                </a:solidFill>
              </a:rPr>
              <a:t>Chapitre </a:t>
            </a:r>
            <a:r>
              <a:rPr lang="fr-FR" altLang="fr-FR" dirty="0" smtClean="0">
                <a:solidFill>
                  <a:srgbClr val="3333CC"/>
                </a:solidFill>
              </a:rPr>
              <a:t>NOUVEAUX 2021</a:t>
            </a:r>
            <a:endParaRPr lang="fr-FR" altLang="fr-FR" dirty="0">
              <a:solidFill>
                <a:srgbClr val="3333CC"/>
              </a:solidFill>
            </a:endParaRPr>
          </a:p>
          <a:p>
            <a:pPr>
              <a:defRPr/>
            </a:pPr>
            <a:r>
              <a:rPr lang="fr-FR" altLang="fr-FR" dirty="0" smtClean="0">
                <a:solidFill>
                  <a:srgbClr val="3333CC"/>
                </a:solidFill>
              </a:rPr>
              <a:t>Prise en charge de l’anémie avant la suppléance</a:t>
            </a:r>
            <a:endParaRPr lang="fr-FR" altLang="fr-FR" dirty="0">
              <a:solidFill>
                <a:srgbClr val="3333CC"/>
              </a:solidFill>
            </a:endParaRPr>
          </a:p>
        </p:txBody>
      </p:sp>
      <p:pic>
        <p:nvPicPr>
          <p:cNvPr id="6" name="Image 5" descr="The SGRender Procedure"/>
          <p:cNvPicPr/>
          <p:nvPr/>
        </p:nvPicPr>
        <p:blipFill>
          <a:blip r:embed="rId2">
            <a:extLst>
              <a:ext uri="{28A0092B-C50C-407E-A947-70E740481C1C}">
                <a14:useLocalDpi xmlns:a14="http://schemas.microsoft.com/office/drawing/2010/main" val="0"/>
              </a:ext>
            </a:extLst>
          </a:blip>
          <a:stretch>
            <a:fillRect/>
          </a:stretch>
        </p:blipFill>
        <p:spPr>
          <a:xfrm>
            <a:off x="1691680" y="1327994"/>
            <a:ext cx="6336704" cy="4549278"/>
          </a:xfrm>
          <a:prstGeom prst="rect">
            <a:avLst/>
          </a:prstGeom>
        </p:spPr>
      </p:pic>
    </p:spTree>
    <p:extLst>
      <p:ext uri="{BB962C8B-B14F-4D97-AF65-F5344CB8AC3E}">
        <p14:creationId xmlns:p14="http://schemas.microsoft.com/office/powerpoint/2010/main" val="180780701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27</a:t>
            </a:fld>
            <a:endParaRPr lang="fr-FR" altLang="fr-FR">
              <a:solidFill>
                <a:srgbClr val="000000"/>
              </a:solidFill>
            </a:endParaRPr>
          </a:p>
        </p:txBody>
      </p:sp>
      <p:sp>
        <p:nvSpPr>
          <p:cNvPr id="6" name="Espace réservé du pied de page 4"/>
          <p:cNvSpPr>
            <a:spLocks noGrp="1"/>
          </p:cNvSpPr>
          <p:nvPr>
            <p:ph type="ftr" sz="quarter" idx="10"/>
          </p:nvPr>
        </p:nvSpPr>
        <p:spPr>
          <a:xfrm>
            <a:off x="3143672" y="6165304"/>
            <a:ext cx="4772000" cy="457200"/>
          </a:xfrm>
        </p:spPr>
        <p:txBody>
          <a:bodyPr/>
          <a:lstStyle/>
          <a:p>
            <a:pPr>
              <a:defRPr/>
            </a:pPr>
            <a:r>
              <a:rPr lang="fr-FR" altLang="fr-FR" dirty="0">
                <a:solidFill>
                  <a:srgbClr val="3333CC"/>
                </a:solidFill>
              </a:rPr>
              <a:t>Chapitre </a:t>
            </a:r>
            <a:r>
              <a:rPr lang="fr-FR" altLang="fr-FR" dirty="0" smtClean="0">
                <a:solidFill>
                  <a:srgbClr val="3333CC"/>
                </a:solidFill>
              </a:rPr>
              <a:t>NOUVEAUX 2021</a:t>
            </a:r>
            <a:endParaRPr lang="fr-FR" altLang="fr-FR" dirty="0">
              <a:solidFill>
                <a:srgbClr val="3333CC"/>
              </a:solidFill>
            </a:endParaRPr>
          </a:p>
          <a:p>
            <a:pPr>
              <a:defRPr/>
            </a:pPr>
            <a:r>
              <a:rPr lang="fr-FR" altLang="fr-FR" dirty="0" smtClean="0">
                <a:solidFill>
                  <a:srgbClr val="3333CC"/>
                </a:solidFill>
              </a:rPr>
              <a:t>Evolution des caractéristiques cliniques des nouveaux patients en dialyse</a:t>
            </a:r>
            <a:endParaRPr lang="fr-FR" altLang="fr-FR" dirty="0">
              <a:solidFill>
                <a:srgbClr val="3333CC"/>
              </a:solidFill>
            </a:endParaRPr>
          </a:p>
        </p:txBody>
      </p:sp>
      <p:graphicFrame>
        <p:nvGraphicFramePr>
          <p:cNvPr id="4" name="Tableau 3"/>
          <p:cNvGraphicFramePr>
            <a:graphicFrameLocks noGrp="1"/>
          </p:cNvGraphicFramePr>
          <p:nvPr>
            <p:extLst/>
          </p:nvPr>
        </p:nvGraphicFramePr>
        <p:xfrm>
          <a:off x="407368" y="260648"/>
          <a:ext cx="11017225" cy="5062916"/>
        </p:xfrm>
        <a:graphic>
          <a:graphicData uri="http://schemas.openxmlformats.org/drawingml/2006/table">
            <a:tbl>
              <a:tblPr>
                <a:tableStyleId>{9DCAF9ED-07DC-4A11-8D7F-57B35C25682E}</a:tableStyleId>
              </a:tblPr>
              <a:tblGrid>
                <a:gridCol w="2096395">
                  <a:extLst>
                    <a:ext uri="{9D8B030D-6E8A-4147-A177-3AD203B41FA5}">
                      <a16:colId xmlns:a16="http://schemas.microsoft.com/office/drawing/2014/main" val="3511976477"/>
                    </a:ext>
                  </a:extLst>
                </a:gridCol>
                <a:gridCol w="892083">
                  <a:extLst>
                    <a:ext uri="{9D8B030D-6E8A-4147-A177-3AD203B41FA5}">
                      <a16:colId xmlns:a16="http://schemas.microsoft.com/office/drawing/2014/main" val="263807311"/>
                    </a:ext>
                  </a:extLst>
                </a:gridCol>
                <a:gridCol w="892083">
                  <a:extLst>
                    <a:ext uri="{9D8B030D-6E8A-4147-A177-3AD203B41FA5}">
                      <a16:colId xmlns:a16="http://schemas.microsoft.com/office/drawing/2014/main" val="2269570543"/>
                    </a:ext>
                  </a:extLst>
                </a:gridCol>
                <a:gridCol w="892083">
                  <a:extLst>
                    <a:ext uri="{9D8B030D-6E8A-4147-A177-3AD203B41FA5}">
                      <a16:colId xmlns:a16="http://schemas.microsoft.com/office/drawing/2014/main" val="3667758114"/>
                    </a:ext>
                  </a:extLst>
                </a:gridCol>
                <a:gridCol w="892083">
                  <a:extLst>
                    <a:ext uri="{9D8B030D-6E8A-4147-A177-3AD203B41FA5}">
                      <a16:colId xmlns:a16="http://schemas.microsoft.com/office/drawing/2014/main" val="145177751"/>
                    </a:ext>
                  </a:extLst>
                </a:gridCol>
                <a:gridCol w="892083">
                  <a:extLst>
                    <a:ext uri="{9D8B030D-6E8A-4147-A177-3AD203B41FA5}">
                      <a16:colId xmlns:a16="http://schemas.microsoft.com/office/drawing/2014/main" val="1091545459"/>
                    </a:ext>
                  </a:extLst>
                </a:gridCol>
                <a:gridCol w="892083">
                  <a:extLst>
                    <a:ext uri="{9D8B030D-6E8A-4147-A177-3AD203B41FA5}">
                      <a16:colId xmlns:a16="http://schemas.microsoft.com/office/drawing/2014/main" val="4098518897"/>
                    </a:ext>
                  </a:extLst>
                </a:gridCol>
                <a:gridCol w="892083">
                  <a:extLst>
                    <a:ext uri="{9D8B030D-6E8A-4147-A177-3AD203B41FA5}">
                      <a16:colId xmlns:a16="http://schemas.microsoft.com/office/drawing/2014/main" val="3874882166"/>
                    </a:ext>
                  </a:extLst>
                </a:gridCol>
                <a:gridCol w="892083">
                  <a:extLst>
                    <a:ext uri="{9D8B030D-6E8A-4147-A177-3AD203B41FA5}">
                      <a16:colId xmlns:a16="http://schemas.microsoft.com/office/drawing/2014/main" val="4200230998"/>
                    </a:ext>
                  </a:extLst>
                </a:gridCol>
                <a:gridCol w="892083">
                  <a:extLst>
                    <a:ext uri="{9D8B030D-6E8A-4147-A177-3AD203B41FA5}">
                      <a16:colId xmlns:a16="http://schemas.microsoft.com/office/drawing/2014/main" val="1029808273"/>
                    </a:ext>
                  </a:extLst>
                </a:gridCol>
                <a:gridCol w="892083">
                  <a:extLst>
                    <a:ext uri="{9D8B030D-6E8A-4147-A177-3AD203B41FA5}">
                      <a16:colId xmlns:a16="http://schemas.microsoft.com/office/drawing/2014/main" val="1942671649"/>
                    </a:ext>
                  </a:extLst>
                </a:gridCol>
              </a:tblGrid>
              <a:tr h="106279">
                <a:tc>
                  <a:txBody>
                    <a:bodyPr/>
                    <a:lstStyle/>
                    <a:p>
                      <a:pPr marL="0" algn="ctr" defTabSz="914400" rtl="0" eaLnBrk="1" latinLnBrk="0" hangingPunct="1">
                        <a:lnSpc>
                          <a:spcPct val="115000"/>
                        </a:lnSpc>
                        <a:spcBef>
                          <a:spcPts val="1200"/>
                        </a:spcBef>
                        <a:spcAft>
                          <a:spcPct val="0"/>
                        </a:spcAft>
                      </a:pPr>
                      <a:r>
                        <a:rPr lang="fr-FR" sz="1600" kern="1200" dirty="0">
                          <a:solidFill>
                            <a:schemeClr val="bg1"/>
                          </a:solidFill>
                          <a:effectLst/>
                          <a:latin typeface="+mn-lt"/>
                          <a:ea typeface="+mn-ea"/>
                          <a:cs typeface="+mn-cs"/>
                        </a:rPr>
                        <a:t> </a:t>
                      </a:r>
                    </a:p>
                  </a:txBody>
                  <a:tcPr marL="26955" marR="26955" marT="0" marB="0" anchor="ctr">
                    <a:solidFill>
                      <a:schemeClr val="accent2"/>
                    </a:solidFill>
                  </a:tcPr>
                </a:tc>
                <a:tc rowSpan="2">
                  <a:txBody>
                    <a:bodyPr/>
                    <a:lstStyle/>
                    <a:p>
                      <a:pPr marL="0" algn="ctr" defTabSz="914400" rtl="0" eaLnBrk="1" latinLnBrk="0" hangingPunct="1">
                        <a:lnSpc>
                          <a:spcPct val="115000"/>
                        </a:lnSpc>
                        <a:spcBef>
                          <a:spcPts val="1200"/>
                        </a:spcBef>
                        <a:spcAft>
                          <a:spcPct val="0"/>
                        </a:spcAft>
                      </a:pPr>
                      <a:r>
                        <a:rPr lang="fr-FR" sz="1600" kern="1200" dirty="0">
                          <a:solidFill>
                            <a:schemeClr val="bg1"/>
                          </a:solidFill>
                          <a:effectLst/>
                          <a:latin typeface="+mn-lt"/>
                          <a:ea typeface="+mn-ea"/>
                          <a:cs typeface="+mn-cs"/>
                        </a:rPr>
                        <a:t>2012</a:t>
                      </a:r>
                    </a:p>
                  </a:txBody>
                  <a:tcPr marL="26955" marR="26955" marT="0" marB="0" anchor="ctr">
                    <a:solidFill>
                      <a:schemeClr val="accent2"/>
                    </a:solidFill>
                  </a:tcPr>
                </a:tc>
                <a:tc rowSpan="2">
                  <a:txBody>
                    <a:bodyPr/>
                    <a:lstStyle/>
                    <a:p>
                      <a:pPr marL="0" algn="ctr" defTabSz="914400" rtl="0" eaLnBrk="1" latinLnBrk="0" hangingPunct="1">
                        <a:lnSpc>
                          <a:spcPct val="115000"/>
                        </a:lnSpc>
                        <a:spcBef>
                          <a:spcPts val="1200"/>
                        </a:spcBef>
                        <a:spcAft>
                          <a:spcPct val="0"/>
                        </a:spcAft>
                      </a:pPr>
                      <a:r>
                        <a:rPr lang="fr-FR" sz="1600" kern="1200" dirty="0">
                          <a:solidFill>
                            <a:schemeClr val="bg1"/>
                          </a:solidFill>
                          <a:effectLst/>
                          <a:latin typeface="+mn-lt"/>
                          <a:ea typeface="+mn-ea"/>
                          <a:cs typeface="+mn-cs"/>
                        </a:rPr>
                        <a:t>2013</a:t>
                      </a:r>
                    </a:p>
                  </a:txBody>
                  <a:tcPr marL="26955" marR="26955" marT="0" marB="0" anchor="ctr">
                    <a:solidFill>
                      <a:schemeClr val="accent2"/>
                    </a:solidFill>
                  </a:tcPr>
                </a:tc>
                <a:tc rowSpan="2">
                  <a:txBody>
                    <a:bodyPr/>
                    <a:lstStyle/>
                    <a:p>
                      <a:pPr marL="0" algn="ctr" defTabSz="914400" rtl="0" eaLnBrk="1" latinLnBrk="0" hangingPunct="1">
                        <a:lnSpc>
                          <a:spcPct val="115000"/>
                        </a:lnSpc>
                        <a:spcBef>
                          <a:spcPts val="1200"/>
                        </a:spcBef>
                        <a:spcAft>
                          <a:spcPct val="0"/>
                        </a:spcAft>
                      </a:pPr>
                      <a:r>
                        <a:rPr lang="fr-FR" sz="1600" kern="1200" dirty="0">
                          <a:solidFill>
                            <a:schemeClr val="bg1"/>
                          </a:solidFill>
                          <a:effectLst/>
                          <a:latin typeface="+mn-lt"/>
                          <a:ea typeface="+mn-ea"/>
                          <a:cs typeface="+mn-cs"/>
                        </a:rPr>
                        <a:t>2014</a:t>
                      </a:r>
                    </a:p>
                  </a:txBody>
                  <a:tcPr marL="26955" marR="26955" marT="0" marB="0" anchor="ctr">
                    <a:solidFill>
                      <a:schemeClr val="accent2"/>
                    </a:solidFill>
                  </a:tcPr>
                </a:tc>
                <a:tc rowSpan="2">
                  <a:txBody>
                    <a:bodyPr/>
                    <a:lstStyle/>
                    <a:p>
                      <a:pPr marL="0" algn="ctr" defTabSz="914400" rtl="0" eaLnBrk="1" latinLnBrk="0" hangingPunct="1">
                        <a:lnSpc>
                          <a:spcPct val="115000"/>
                        </a:lnSpc>
                        <a:spcBef>
                          <a:spcPts val="1200"/>
                        </a:spcBef>
                        <a:spcAft>
                          <a:spcPct val="0"/>
                        </a:spcAft>
                      </a:pPr>
                      <a:r>
                        <a:rPr lang="fr-FR" sz="1600" kern="1200" dirty="0">
                          <a:solidFill>
                            <a:schemeClr val="bg1"/>
                          </a:solidFill>
                          <a:effectLst/>
                          <a:latin typeface="+mn-lt"/>
                          <a:ea typeface="+mn-ea"/>
                          <a:cs typeface="+mn-cs"/>
                        </a:rPr>
                        <a:t>2015</a:t>
                      </a:r>
                    </a:p>
                  </a:txBody>
                  <a:tcPr marL="26955" marR="26955" marT="0" marB="0" anchor="ctr">
                    <a:solidFill>
                      <a:schemeClr val="accent2"/>
                    </a:solidFill>
                  </a:tcPr>
                </a:tc>
                <a:tc rowSpan="2">
                  <a:txBody>
                    <a:bodyPr/>
                    <a:lstStyle/>
                    <a:p>
                      <a:pPr marL="0" algn="ctr" defTabSz="914400" rtl="0" eaLnBrk="1" latinLnBrk="0" hangingPunct="1">
                        <a:lnSpc>
                          <a:spcPct val="115000"/>
                        </a:lnSpc>
                        <a:spcBef>
                          <a:spcPts val="1200"/>
                        </a:spcBef>
                        <a:spcAft>
                          <a:spcPct val="0"/>
                        </a:spcAft>
                      </a:pPr>
                      <a:r>
                        <a:rPr lang="fr-FR" sz="1600" kern="1200" dirty="0">
                          <a:solidFill>
                            <a:schemeClr val="bg1"/>
                          </a:solidFill>
                          <a:effectLst/>
                          <a:latin typeface="+mn-lt"/>
                          <a:ea typeface="+mn-ea"/>
                          <a:cs typeface="+mn-cs"/>
                        </a:rPr>
                        <a:t>2016</a:t>
                      </a:r>
                    </a:p>
                  </a:txBody>
                  <a:tcPr marL="26955" marR="26955" marT="0" marB="0" anchor="ctr">
                    <a:solidFill>
                      <a:schemeClr val="accent2"/>
                    </a:solidFill>
                  </a:tcPr>
                </a:tc>
                <a:tc rowSpan="2">
                  <a:txBody>
                    <a:bodyPr/>
                    <a:lstStyle/>
                    <a:p>
                      <a:pPr marL="0" algn="ctr" defTabSz="914400" rtl="0" eaLnBrk="1" latinLnBrk="0" hangingPunct="1">
                        <a:lnSpc>
                          <a:spcPct val="115000"/>
                        </a:lnSpc>
                        <a:spcBef>
                          <a:spcPts val="1200"/>
                        </a:spcBef>
                        <a:spcAft>
                          <a:spcPct val="0"/>
                        </a:spcAft>
                      </a:pPr>
                      <a:r>
                        <a:rPr lang="fr-FR" sz="1600" kern="1200" dirty="0">
                          <a:solidFill>
                            <a:schemeClr val="bg1"/>
                          </a:solidFill>
                          <a:effectLst/>
                          <a:latin typeface="+mn-lt"/>
                          <a:ea typeface="+mn-ea"/>
                          <a:cs typeface="+mn-cs"/>
                        </a:rPr>
                        <a:t>2017</a:t>
                      </a:r>
                    </a:p>
                  </a:txBody>
                  <a:tcPr marL="26955" marR="26955" marT="0" marB="0" anchor="ctr">
                    <a:solidFill>
                      <a:schemeClr val="accent2"/>
                    </a:solidFill>
                  </a:tcPr>
                </a:tc>
                <a:tc rowSpan="2">
                  <a:txBody>
                    <a:bodyPr/>
                    <a:lstStyle/>
                    <a:p>
                      <a:pPr marL="0" algn="ctr" defTabSz="914400" rtl="0" eaLnBrk="1" latinLnBrk="0" hangingPunct="1">
                        <a:lnSpc>
                          <a:spcPct val="115000"/>
                        </a:lnSpc>
                        <a:spcBef>
                          <a:spcPts val="1200"/>
                        </a:spcBef>
                        <a:spcAft>
                          <a:spcPct val="0"/>
                        </a:spcAft>
                      </a:pPr>
                      <a:r>
                        <a:rPr lang="fr-FR" sz="1600" kern="1200" dirty="0">
                          <a:solidFill>
                            <a:schemeClr val="bg1"/>
                          </a:solidFill>
                          <a:effectLst/>
                          <a:latin typeface="+mn-lt"/>
                          <a:ea typeface="+mn-ea"/>
                          <a:cs typeface="+mn-cs"/>
                        </a:rPr>
                        <a:t>2018</a:t>
                      </a:r>
                    </a:p>
                  </a:txBody>
                  <a:tcPr marL="26955" marR="26955" marT="0" marB="0" anchor="ctr">
                    <a:solidFill>
                      <a:schemeClr val="accent2"/>
                    </a:solidFill>
                  </a:tcPr>
                </a:tc>
                <a:tc rowSpan="2">
                  <a:txBody>
                    <a:bodyPr/>
                    <a:lstStyle/>
                    <a:p>
                      <a:pPr marL="0" algn="ctr" defTabSz="914400" rtl="0" eaLnBrk="1" latinLnBrk="0" hangingPunct="1">
                        <a:lnSpc>
                          <a:spcPct val="115000"/>
                        </a:lnSpc>
                        <a:spcBef>
                          <a:spcPts val="1200"/>
                        </a:spcBef>
                        <a:spcAft>
                          <a:spcPct val="0"/>
                        </a:spcAft>
                      </a:pPr>
                      <a:r>
                        <a:rPr lang="fr-FR" sz="1600" kern="1200">
                          <a:solidFill>
                            <a:schemeClr val="bg1"/>
                          </a:solidFill>
                          <a:effectLst/>
                          <a:latin typeface="+mn-lt"/>
                          <a:ea typeface="+mn-ea"/>
                          <a:cs typeface="+mn-cs"/>
                        </a:rPr>
                        <a:t>2019</a:t>
                      </a:r>
                    </a:p>
                  </a:txBody>
                  <a:tcPr marL="26955" marR="26955" marT="0" marB="0" anchor="ctr">
                    <a:solidFill>
                      <a:schemeClr val="accent2"/>
                    </a:solidFill>
                  </a:tcPr>
                </a:tc>
                <a:tc rowSpan="2">
                  <a:txBody>
                    <a:bodyPr/>
                    <a:lstStyle/>
                    <a:p>
                      <a:pPr marL="0" algn="ctr" defTabSz="914400" rtl="0" eaLnBrk="1" latinLnBrk="0" hangingPunct="1">
                        <a:lnSpc>
                          <a:spcPct val="115000"/>
                        </a:lnSpc>
                        <a:spcBef>
                          <a:spcPts val="1200"/>
                        </a:spcBef>
                        <a:spcAft>
                          <a:spcPct val="0"/>
                        </a:spcAft>
                      </a:pPr>
                      <a:r>
                        <a:rPr lang="fr-FR" sz="1600" kern="1200">
                          <a:solidFill>
                            <a:schemeClr val="bg1"/>
                          </a:solidFill>
                          <a:effectLst/>
                          <a:latin typeface="+mn-lt"/>
                          <a:ea typeface="+mn-ea"/>
                          <a:cs typeface="+mn-cs"/>
                        </a:rPr>
                        <a:t>2020</a:t>
                      </a:r>
                    </a:p>
                  </a:txBody>
                  <a:tcPr marL="26955" marR="26955" marT="0" marB="0" anchor="ctr">
                    <a:solidFill>
                      <a:schemeClr val="accent2"/>
                    </a:solidFill>
                  </a:tcPr>
                </a:tc>
                <a:tc rowSpan="2">
                  <a:txBody>
                    <a:bodyPr/>
                    <a:lstStyle/>
                    <a:p>
                      <a:pPr marL="0" algn="ctr" defTabSz="914400" rtl="0" eaLnBrk="1" latinLnBrk="0" hangingPunct="1">
                        <a:lnSpc>
                          <a:spcPct val="115000"/>
                        </a:lnSpc>
                        <a:spcBef>
                          <a:spcPts val="1200"/>
                        </a:spcBef>
                        <a:spcAft>
                          <a:spcPct val="0"/>
                        </a:spcAft>
                      </a:pPr>
                      <a:r>
                        <a:rPr lang="fr-FR" sz="1600" kern="1200">
                          <a:solidFill>
                            <a:schemeClr val="bg1"/>
                          </a:solidFill>
                          <a:effectLst/>
                          <a:latin typeface="+mn-lt"/>
                          <a:ea typeface="+mn-ea"/>
                          <a:cs typeface="+mn-cs"/>
                        </a:rPr>
                        <a:t>2021</a:t>
                      </a:r>
                    </a:p>
                  </a:txBody>
                  <a:tcPr marL="26955" marR="26955" marT="0" marB="0" anchor="ctr">
                    <a:solidFill>
                      <a:schemeClr val="accent2"/>
                    </a:solidFill>
                  </a:tcPr>
                </a:tc>
                <a:extLst>
                  <a:ext uri="{0D108BD9-81ED-4DB2-BD59-A6C34878D82A}">
                    <a16:rowId xmlns:a16="http://schemas.microsoft.com/office/drawing/2014/main" val="3394125545"/>
                  </a:ext>
                </a:extLst>
              </a:tr>
              <a:tr h="212558">
                <a:tc>
                  <a:txBody>
                    <a:bodyPr/>
                    <a:lstStyle/>
                    <a:p>
                      <a:pPr marL="0" algn="ctr" defTabSz="914400" rtl="0" eaLnBrk="1" latinLnBrk="0" hangingPunct="1">
                        <a:lnSpc>
                          <a:spcPct val="115000"/>
                        </a:lnSpc>
                        <a:spcBef>
                          <a:spcPts val="1200"/>
                        </a:spcBef>
                        <a:spcAft>
                          <a:spcPct val="0"/>
                        </a:spcAft>
                      </a:pPr>
                      <a:r>
                        <a:rPr lang="fr-FR" sz="1600" kern="1200" dirty="0">
                          <a:solidFill>
                            <a:schemeClr val="bg1"/>
                          </a:solidFill>
                          <a:effectLst/>
                          <a:latin typeface="+mn-lt"/>
                          <a:ea typeface="+mn-ea"/>
                          <a:cs typeface="+mn-cs"/>
                        </a:rPr>
                        <a:t>Etat clinique</a:t>
                      </a:r>
                    </a:p>
                  </a:txBody>
                  <a:tcPr marL="26955" marR="26955" marT="0" marB="0" anchor="ctr">
                    <a:solidFill>
                      <a:schemeClr val="accent2"/>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968761786"/>
                  </a:ext>
                </a:extLst>
              </a:tr>
              <a:tr h="0">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Age≥75 ans (%)</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40,0</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40,3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40,9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40,2</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40,8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39,5</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38,4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38,1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37,2</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37,8</a:t>
                      </a:r>
                    </a:p>
                  </a:txBody>
                  <a:tcPr marL="26955" marR="26955" marT="0" marB="0" anchor="ctr"/>
                </a:tc>
                <a:extLst>
                  <a:ext uri="{0D108BD9-81ED-4DB2-BD59-A6C34878D82A}">
                    <a16:rowId xmlns:a16="http://schemas.microsoft.com/office/drawing/2014/main" val="60406393"/>
                  </a:ext>
                </a:extLst>
              </a:tr>
              <a:tr h="0">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Diabète (%)</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41,4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42,4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43,8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44,7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46,0</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47,2</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46,5</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48,4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48,7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48,2</a:t>
                      </a:r>
                    </a:p>
                  </a:txBody>
                  <a:tcPr marL="26955" marR="26955" marT="0" marB="0" anchor="ctr"/>
                </a:tc>
                <a:extLst>
                  <a:ext uri="{0D108BD9-81ED-4DB2-BD59-A6C34878D82A}">
                    <a16:rowId xmlns:a16="http://schemas.microsoft.com/office/drawing/2014/main" val="393237423"/>
                  </a:ext>
                </a:extLst>
              </a:tr>
              <a:tr h="0">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IMC≥30 kg/m² (%)</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23,0</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23,9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24,4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24,1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24,7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25,2</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25,5</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27,2</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27,1</a:t>
                      </a:r>
                    </a:p>
                  </a:txBody>
                  <a:tcPr marL="26955" marR="26955" marT="0" marB="0" anchor="ctr"/>
                </a:tc>
                <a:extLst>
                  <a:ext uri="{0D108BD9-81ED-4DB2-BD59-A6C34878D82A}">
                    <a16:rowId xmlns:a16="http://schemas.microsoft.com/office/drawing/2014/main" val="1368938073"/>
                  </a:ext>
                </a:extLst>
              </a:tr>
              <a:tr h="0">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Insuffisance coronarienne (%)</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25,5</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26,3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26,3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27,6</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26,4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26,0</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26,0</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25,4</a:t>
                      </a:r>
                    </a:p>
                  </a:txBody>
                  <a:tcPr marL="26955" marR="26955" marT="0" marB="0" anchor="ctr"/>
                </a:tc>
                <a:extLst>
                  <a:ext uri="{0D108BD9-81ED-4DB2-BD59-A6C34878D82A}">
                    <a16:rowId xmlns:a16="http://schemas.microsoft.com/office/drawing/2014/main" val="1210598032"/>
                  </a:ext>
                </a:extLst>
              </a:tr>
              <a:tr h="0">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Insuffisance cardiaque (%)</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25,2</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27,3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26,8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26,9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26,7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26,6</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26,6</a:t>
                      </a:r>
                    </a:p>
                  </a:txBody>
                  <a:tcPr marL="26955" marR="26955" marT="0" marB="0" anchor="ctr"/>
                </a:tc>
                <a:extLst>
                  <a:ext uri="{0D108BD9-81ED-4DB2-BD59-A6C34878D82A}">
                    <a16:rowId xmlns:a16="http://schemas.microsoft.com/office/drawing/2014/main" val="1152275180"/>
                  </a:ext>
                </a:extLst>
              </a:tr>
              <a:tr h="0">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Artérite membres inférieurs (%)</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19,9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19,7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20,7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20,2</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21,4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21,0</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19,3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20,1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19,5</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19,7</a:t>
                      </a:r>
                    </a:p>
                  </a:txBody>
                  <a:tcPr marL="26955" marR="26955" marT="0" marB="0" anchor="ctr"/>
                </a:tc>
                <a:extLst>
                  <a:ext uri="{0D108BD9-81ED-4DB2-BD59-A6C34878D82A}">
                    <a16:rowId xmlns:a16="http://schemas.microsoft.com/office/drawing/2014/main" val="3967143608"/>
                  </a:ext>
                </a:extLst>
              </a:tr>
              <a:tr h="0">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AVC ou AIT (%)</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11,2</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10,9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11,6</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12,1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11,8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12,3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12,3</a:t>
                      </a:r>
                    </a:p>
                  </a:txBody>
                  <a:tcPr marL="26955" marR="26955" marT="0" marB="0" anchor="ctr"/>
                </a:tc>
                <a:extLst>
                  <a:ext uri="{0D108BD9-81ED-4DB2-BD59-A6C34878D82A}">
                    <a16:rowId xmlns:a16="http://schemas.microsoft.com/office/drawing/2014/main" val="337935787"/>
                  </a:ext>
                </a:extLst>
              </a:tr>
              <a:tr h="0">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Insuffisance respiratoire (%)</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13,7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15,0</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16,3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16,7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17,8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17,3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17,4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17,9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17,5</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18,3</a:t>
                      </a:r>
                    </a:p>
                  </a:txBody>
                  <a:tcPr marL="26955" marR="26955" marT="0" marB="0" anchor="ctr"/>
                </a:tc>
                <a:extLst>
                  <a:ext uri="{0D108BD9-81ED-4DB2-BD59-A6C34878D82A}">
                    <a16:rowId xmlns:a16="http://schemas.microsoft.com/office/drawing/2014/main" val="2145519133"/>
                  </a:ext>
                </a:extLst>
              </a:tr>
              <a:tr h="0">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Cancer (%)</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11,0</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11,0</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11,2</a:t>
                      </a:r>
                    </a:p>
                  </a:txBody>
                  <a:tcPr marL="26955" marR="26955" marT="0" marB="0" anchor="ctr"/>
                </a:tc>
                <a:extLst>
                  <a:ext uri="{0D108BD9-81ED-4DB2-BD59-A6C34878D82A}">
                    <a16:rowId xmlns:a16="http://schemas.microsoft.com/office/drawing/2014/main" val="4017070598"/>
                  </a:ext>
                </a:extLst>
              </a:tr>
              <a:tr h="0">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Marche autonome (%)</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81,4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81,7</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82,6</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82,5</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82,8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84,2</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84,1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83,4</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85,0</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85,1</a:t>
                      </a:r>
                    </a:p>
                  </a:txBody>
                  <a:tcPr marL="26955" marR="26955" marT="0" marB="0" anchor="ctr"/>
                </a:tc>
                <a:extLst>
                  <a:ext uri="{0D108BD9-81ED-4DB2-BD59-A6C34878D82A}">
                    <a16:rowId xmlns:a16="http://schemas.microsoft.com/office/drawing/2014/main" val="767248940"/>
                  </a:ext>
                </a:extLst>
              </a:tr>
              <a:tr h="0">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Age médian (ans)</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70,8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70,8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71,1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71,1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71,3</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71,1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70,9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71,2</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71,1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71,4</a:t>
                      </a:r>
                    </a:p>
                  </a:txBody>
                  <a:tcPr marL="26955" marR="26955" marT="0" marB="0" anchor="ctr"/>
                </a:tc>
                <a:extLst>
                  <a:ext uri="{0D108BD9-81ED-4DB2-BD59-A6C34878D82A}">
                    <a16:rowId xmlns:a16="http://schemas.microsoft.com/office/drawing/2014/main" val="307069399"/>
                  </a:ext>
                </a:extLst>
              </a:tr>
              <a:tr h="295844">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IMC médian (kg/m²)</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25,5</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25,6</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25,8</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25,9</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a:solidFill>
                            <a:schemeClr val="dk1"/>
                          </a:solidFill>
                          <a:effectLst/>
                          <a:latin typeface="+mn-lt"/>
                          <a:ea typeface="+mn-ea"/>
                          <a:cs typeface="+mn-cs"/>
                        </a:rPr>
                        <a:t>26,1</a:t>
                      </a:r>
                    </a:p>
                  </a:txBody>
                  <a:tcPr marL="26955" marR="26955" marT="0" marB="0" anchor="ctr"/>
                </a:tc>
                <a:tc>
                  <a:txBody>
                    <a:bodyPr/>
                    <a:lstStyle/>
                    <a:p>
                      <a:pPr marL="0" algn="ctr" defTabSz="914400" rtl="0" eaLnBrk="1" latinLnBrk="0" hangingPunct="1">
                        <a:lnSpc>
                          <a:spcPct val="115000"/>
                        </a:lnSpc>
                        <a:spcBef>
                          <a:spcPts val="1200"/>
                        </a:spcBef>
                        <a:spcAft>
                          <a:spcPct val="0"/>
                        </a:spcAft>
                      </a:pPr>
                      <a:r>
                        <a:rPr lang="fr-FR" sz="1600" kern="1200" dirty="0">
                          <a:solidFill>
                            <a:schemeClr val="dk1"/>
                          </a:solidFill>
                          <a:effectLst/>
                          <a:latin typeface="+mn-lt"/>
                          <a:ea typeface="+mn-ea"/>
                          <a:cs typeface="+mn-cs"/>
                        </a:rPr>
                        <a:t>26,3</a:t>
                      </a:r>
                    </a:p>
                  </a:txBody>
                  <a:tcPr marL="26955" marR="26955" marT="0" marB="0" anchor="ctr"/>
                </a:tc>
                <a:extLst>
                  <a:ext uri="{0D108BD9-81ED-4DB2-BD59-A6C34878D82A}">
                    <a16:rowId xmlns:a16="http://schemas.microsoft.com/office/drawing/2014/main" val="3424236955"/>
                  </a:ext>
                </a:extLst>
              </a:tr>
            </a:tbl>
          </a:graphicData>
        </a:graphic>
      </p:graphicFrame>
    </p:spTree>
    <p:extLst>
      <p:ext uri="{BB962C8B-B14F-4D97-AF65-F5344CB8AC3E}">
        <p14:creationId xmlns:p14="http://schemas.microsoft.com/office/powerpoint/2010/main" val="326016780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28</a:t>
            </a:fld>
            <a:endParaRPr lang="fr-FR" altLang="fr-FR">
              <a:solidFill>
                <a:srgbClr val="000000"/>
              </a:solidFill>
            </a:endParaRPr>
          </a:p>
        </p:txBody>
      </p:sp>
      <p:sp>
        <p:nvSpPr>
          <p:cNvPr id="7" name="Espace réservé du pied de page 4"/>
          <p:cNvSpPr>
            <a:spLocks noGrp="1"/>
          </p:cNvSpPr>
          <p:nvPr>
            <p:ph type="ftr" sz="quarter" idx="10"/>
          </p:nvPr>
        </p:nvSpPr>
        <p:spPr>
          <a:xfrm>
            <a:off x="3143672" y="6165304"/>
            <a:ext cx="4627984" cy="457200"/>
          </a:xfrm>
        </p:spPr>
        <p:txBody>
          <a:bodyPr/>
          <a:lstStyle/>
          <a:p>
            <a:pPr>
              <a:defRPr/>
            </a:pPr>
            <a:r>
              <a:rPr lang="fr-FR" altLang="fr-FR" dirty="0">
                <a:solidFill>
                  <a:srgbClr val="3333CC"/>
                </a:solidFill>
              </a:rPr>
              <a:t>Chapitre </a:t>
            </a:r>
            <a:r>
              <a:rPr lang="fr-FR" altLang="fr-FR" dirty="0" smtClean="0">
                <a:solidFill>
                  <a:srgbClr val="3333CC"/>
                </a:solidFill>
              </a:rPr>
              <a:t>NOUVEAUX 2021</a:t>
            </a:r>
          </a:p>
          <a:p>
            <a:pPr>
              <a:defRPr/>
            </a:pPr>
            <a:r>
              <a:rPr lang="fr-FR" altLang="fr-FR" dirty="0" smtClean="0">
                <a:solidFill>
                  <a:srgbClr val="3333CC"/>
                </a:solidFill>
              </a:rPr>
              <a:t>Evolution de la prise en </a:t>
            </a:r>
            <a:r>
              <a:rPr lang="fr-FR" altLang="fr-FR" dirty="0">
                <a:solidFill>
                  <a:srgbClr val="3333CC"/>
                </a:solidFill>
              </a:rPr>
              <a:t>charge </a:t>
            </a:r>
            <a:r>
              <a:rPr lang="fr-FR" altLang="fr-FR" dirty="0" smtClean="0">
                <a:solidFill>
                  <a:srgbClr val="3333CC"/>
                </a:solidFill>
              </a:rPr>
              <a:t>des </a:t>
            </a:r>
            <a:r>
              <a:rPr lang="fr-FR" altLang="fr-FR" dirty="0">
                <a:solidFill>
                  <a:srgbClr val="3333CC"/>
                </a:solidFill>
              </a:rPr>
              <a:t>nouveaux patients en dialyse</a:t>
            </a:r>
          </a:p>
          <a:p>
            <a:pPr>
              <a:defRPr/>
            </a:pPr>
            <a:endParaRPr lang="fr-FR" altLang="fr-FR" dirty="0">
              <a:solidFill>
                <a:srgbClr val="3333CC"/>
              </a:solidFill>
            </a:endParaRPr>
          </a:p>
        </p:txBody>
      </p:sp>
      <p:graphicFrame>
        <p:nvGraphicFramePr>
          <p:cNvPr id="4" name="Tableau 3"/>
          <p:cNvGraphicFramePr>
            <a:graphicFrameLocks noGrp="1"/>
          </p:cNvGraphicFramePr>
          <p:nvPr>
            <p:custDataLst>
              <p:tags r:id="rId1"/>
            </p:custDataLst>
            <p:extLst/>
          </p:nvPr>
        </p:nvGraphicFramePr>
        <p:xfrm>
          <a:off x="767408" y="548680"/>
          <a:ext cx="9937103" cy="4267200"/>
        </p:xfrm>
        <a:graphic>
          <a:graphicData uri="http://schemas.openxmlformats.org/drawingml/2006/table">
            <a:tbl>
              <a:tblPr firstRow="1" bandRow="1">
                <a:tableStyleId>{72833802-FEF1-4C79-8D5D-14CF1EAF98D9}</a:tableStyleId>
              </a:tblPr>
              <a:tblGrid>
                <a:gridCol w="2741983">
                  <a:extLst>
                    <a:ext uri="{9D8B030D-6E8A-4147-A177-3AD203B41FA5}">
                      <a16:colId xmlns:a16="http://schemas.microsoft.com/office/drawing/2014/main" val="463446740"/>
                    </a:ext>
                  </a:extLst>
                </a:gridCol>
                <a:gridCol w="719512">
                  <a:extLst>
                    <a:ext uri="{9D8B030D-6E8A-4147-A177-3AD203B41FA5}">
                      <a16:colId xmlns:a16="http://schemas.microsoft.com/office/drawing/2014/main" val="3864503412"/>
                    </a:ext>
                  </a:extLst>
                </a:gridCol>
                <a:gridCol w="719512">
                  <a:extLst>
                    <a:ext uri="{9D8B030D-6E8A-4147-A177-3AD203B41FA5}">
                      <a16:colId xmlns:a16="http://schemas.microsoft.com/office/drawing/2014/main" val="1422301112"/>
                    </a:ext>
                  </a:extLst>
                </a:gridCol>
                <a:gridCol w="719512">
                  <a:extLst>
                    <a:ext uri="{9D8B030D-6E8A-4147-A177-3AD203B41FA5}">
                      <a16:colId xmlns:a16="http://schemas.microsoft.com/office/drawing/2014/main" val="2239577983"/>
                    </a:ext>
                  </a:extLst>
                </a:gridCol>
                <a:gridCol w="719512">
                  <a:extLst>
                    <a:ext uri="{9D8B030D-6E8A-4147-A177-3AD203B41FA5}">
                      <a16:colId xmlns:a16="http://schemas.microsoft.com/office/drawing/2014/main" val="3150948235"/>
                    </a:ext>
                  </a:extLst>
                </a:gridCol>
                <a:gridCol w="719512">
                  <a:extLst>
                    <a:ext uri="{9D8B030D-6E8A-4147-A177-3AD203B41FA5}">
                      <a16:colId xmlns:a16="http://schemas.microsoft.com/office/drawing/2014/main" val="193612713"/>
                    </a:ext>
                  </a:extLst>
                </a:gridCol>
                <a:gridCol w="719512">
                  <a:extLst>
                    <a:ext uri="{9D8B030D-6E8A-4147-A177-3AD203B41FA5}">
                      <a16:colId xmlns:a16="http://schemas.microsoft.com/office/drawing/2014/main" val="3945136800"/>
                    </a:ext>
                  </a:extLst>
                </a:gridCol>
                <a:gridCol w="719512">
                  <a:extLst>
                    <a:ext uri="{9D8B030D-6E8A-4147-A177-3AD203B41FA5}">
                      <a16:colId xmlns:a16="http://schemas.microsoft.com/office/drawing/2014/main" val="36773390"/>
                    </a:ext>
                  </a:extLst>
                </a:gridCol>
                <a:gridCol w="719512">
                  <a:extLst>
                    <a:ext uri="{9D8B030D-6E8A-4147-A177-3AD203B41FA5}">
                      <a16:colId xmlns:a16="http://schemas.microsoft.com/office/drawing/2014/main" val="1764816894"/>
                    </a:ext>
                  </a:extLst>
                </a:gridCol>
                <a:gridCol w="719512">
                  <a:extLst>
                    <a:ext uri="{9D8B030D-6E8A-4147-A177-3AD203B41FA5}">
                      <a16:colId xmlns:a16="http://schemas.microsoft.com/office/drawing/2014/main" val="1354551868"/>
                    </a:ext>
                  </a:extLst>
                </a:gridCol>
                <a:gridCol w="719512">
                  <a:extLst>
                    <a:ext uri="{9D8B030D-6E8A-4147-A177-3AD203B41FA5}">
                      <a16:colId xmlns:a16="http://schemas.microsoft.com/office/drawing/2014/main" val="1624307939"/>
                    </a:ext>
                  </a:extLst>
                </a:gridCol>
              </a:tblGrid>
              <a:tr h="285590">
                <a:tc>
                  <a:txBody>
                    <a:bodyPr/>
                    <a:lstStyle/>
                    <a:p>
                      <a:pPr algn="ctr"/>
                      <a:endParaRPr lang="fr-FR" sz="1600"/>
                    </a:p>
                  </a:txBody>
                  <a:tcPr anchor="ctr"/>
                </a:tc>
                <a:tc rowSpan="2">
                  <a:txBody>
                    <a:bodyPr/>
                    <a:lstStyle/>
                    <a:p>
                      <a:pPr algn="ctr"/>
                      <a:r>
                        <a:rPr lang="fr-FR" sz="1600" smtClean="0"/>
                        <a:t>2012</a:t>
                      </a:r>
                      <a:endParaRPr lang="fr-FR" sz="1600"/>
                    </a:p>
                  </a:txBody>
                  <a:tcPr anchor="ctr"/>
                </a:tc>
                <a:tc rowSpan="2">
                  <a:txBody>
                    <a:bodyPr/>
                    <a:lstStyle/>
                    <a:p>
                      <a:pPr algn="ctr"/>
                      <a:r>
                        <a:rPr lang="fr-FR" sz="1600" smtClean="0"/>
                        <a:t>2013</a:t>
                      </a:r>
                      <a:endParaRPr lang="fr-FR" sz="1600"/>
                    </a:p>
                  </a:txBody>
                  <a:tcPr anchor="ctr"/>
                </a:tc>
                <a:tc rowSpan="2">
                  <a:txBody>
                    <a:bodyPr/>
                    <a:lstStyle/>
                    <a:p>
                      <a:pPr algn="ctr"/>
                      <a:r>
                        <a:rPr lang="fr-FR" sz="1600" smtClean="0"/>
                        <a:t>2014</a:t>
                      </a:r>
                      <a:endParaRPr lang="fr-FR" sz="1600"/>
                    </a:p>
                  </a:txBody>
                  <a:tcPr anchor="ctr"/>
                </a:tc>
                <a:tc rowSpan="2">
                  <a:txBody>
                    <a:bodyPr/>
                    <a:lstStyle/>
                    <a:p>
                      <a:pPr algn="ctr"/>
                      <a:r>
                        <a:rPr lang="fr-FR" sz="1600" smtClean="0"/>
                        <a:t>2015</a:t>
                      </a:r>
                      <a:endParaRPr lang="fr-FR" sz="1600"/>
                    </a:p>
                  </a:txBody>
                  <a:tcPr anchor="ctr"/>
                </a:tc>
                <a:tc rowSpan="2">
                  <a:txBody>
                    <a:bodyPr/>
                    <a:lstStyle/>
                    <a:p>
                      <a:pPr algn="ctr"/>
                      <a:r>
                        <a:rPr lang="fr-FR" sz="1600" smtClean="0"/>
                        <a:t>2016</a:t>
                      </a:r>
                      <a:endParaRPr lang="fr-FR" sz="1600"/>
                    </a:p>
                  </a:txBody>
                  <a:tcPr anchor="ctr"/>
                </a:tc>
                <a:tc rowSpan="2">
                  <a:txBody>
                    <a:bodyPr/>
                    <a:lstStyle/>
                    <a:p>
                      <a:pPr algn="ctr"/>
                      <a:r>
                        <a:rPr lang="fr-FR" sz="1600" smtClean="0"/>
                        <a:t>2017</a:t>
                      </a:r>
                      <a:endParaRPr lang="fr-FR" sz="1600"/>
                    </a:p>
                  </a:txBody>
                  <a:tcPr anchor="ctr"/>
                </a:tc>
                <a:tc rowSpan="2">
                  <a:txBody>
                    <a:bodyPr/>
                    <a:lstStyle/>
                    <a:p>
                      <a:pPr algn="ctr"/>
                      <a:r>
                        <a:rPr lang="fr-FR" sz="1600" smtClean="0"/>
                        <a:t>2018</a:t>
                      </a:r>
                      <a:endParaRPr lang="fr-FR" sz="1600"/>
                    </a:p>
                  </a:txBody>
                  <a:tcPr anchor="ctr"/>
                </a:tc>
                <a:tc rowSpan="2">
                  <a:txBody>
                    <a:bodyPr/>
                    <a:lstStyle/>
                    <a:p>
                      <a:pPr algn="ctr"/>
                      <a:r>
                        <a:rPr lang="fr-FR" sz="1600" smtClean="0"/>
                        <a:t>2019</a:t>
                      </a:r>
                      <a:endParaRPr lang="fr-FR" sz="1600"/>
                    </a:p>
                  </a:txBody>
                  <a:tcPr anchor="ctr"/>
                </a:tc>
                <a:tc rowSpan="2">
                  <a:txBody>
                    <a:bodyPr/>
                    <a:lstStyle/>
                    <a:p>
                      <a:pPr algn="ctr"/>
                      <a:r>
                        <a:rPr lang="fr-FR" sz="1600" smtClean="0"/>
                        <a:t>2020</a:t>
                      </a:r>
                      <a:endParaRPr lang="fr-FR" sz="1600"/>
                    </a:p>
                  </a:txBody>
                  <a:tcPr anchor="ctr"/>
                </a:tc>
                <a:tc rowSpan="2">
                  <a:txBody>
                    <a:bodyPr/>
                    <a:lstStyle/>
                    <a:p>
                      <a:pPr algn="ctr"/>
                      <a:r>
                        <a:rPr lang="fr-FR" sz="1600" smtClean="0"/>
                        <a:t>2021</a:t>
                      </a:r>
                      <a:endParaRPr lang="fr-FR" sz="1600"/>
                    </a:p>
                  </a:txBody>
                  <a:tcPr anchor="ctr"/>
                </a:tc>
                <a:extLst>
                  <a:ext uri="{0D108BD9-81ED-4DB2-BD59-A6C34878D82A}">
                    <a16:rowId xmlns:a16="http://schemas.microsoft.com/office/drawing/2014/main" val="3386167970"/>
                  </a:ext>
                </a:extLst>
              </a:tr>
              <a:tr h="285590">
                <a:tc>
                  <a:txBody>
                    <a:bodyPr/>
                    <a:lstStyle/>
                    <a:p>
                      <a:pPr algn="ctr"/>
                      <a:r>
                        <a:rPr lang="fr-FR" sz="1600" smtClean="0"/>
                        <a:t>Prise en charge</a:t>
                      </a:r>
                      <a:endParaRPr lang="fr-FR" sz="1600"/>
                    </a:p>
                  </a:txBody>
                  <a:tcPr anchor="ct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tc vMerge="1">
                  <a:txBody>
                    <a:bodyPr/>
                    <a:lstStyle/>
                    <a:p>
                      <a:endParaRPr lang="fr-FR" sz="800"/>
                    </a:p>
                  </a:txBody>
                  <a:tcPr/>
                </a:tc>
                <a:extLst>
                  <a:ext uri="{0D108BD9-81ED-4DB2-BD59-A6C34878D82A}">
                    <a16:rowId xmlns:a16="http://schemas.microsoft.com/office/drawing/2014/main" val="2632302178"/>
                  </a:ext>
                </a:extLst>
              </a:tr>
              <a:tr h="285590">
                <a:tc>
                  <a:txBody>
                    <a:bodyPr/>
                    <a:lstStyle/>
                    <a:p>
                      <a:r>
                        <a:rPr lang="fr-FR" sz="1600" err="1" smtClean="0"/>
                        <a:t>DFGe&lt;5 ml/min/1.73m² (%)</a:t>
                      </a:r>
                      <a:endParaRPr lang="fr-FR" sz="1600"/>
                    </a:p>
                  </a:txBody>
                  <a:tcPr anchor="ctr"/>
                </a:tc>
                <a:tc>
                  <a:txBody>
                    <a:bodyPr/>
                    <a:lstStyle/>
                    <a:p>
                      <a:pPr algn="ctr"/>
                      <a:r>
                        <a:rPr lang="fr-FR" sz="1600" smtClean="0"/>
                        <a:t>10,8</a:t>
                      </a:r>
                      <a:endParaRPr lang="fr-FR" sz="1600"/>
                    </a:p>
                  </a:txBody>
                  <a:tcPr anchor="ctr"/>
                </a:tc>
                <a:tc>
                  <a:txBody>
                    <a:bodyPr/>
                    <a:lstStyle/>
                    <a:p>
                      <a:pPr algn="ctr"/>
                      <a:r>
                        <a:rPr lang="fr-FR" sz="1600" smtClean="0"/>
                        <a:t>10,3</a:t>
                      </a:r>
                      <a:endParaRPr lang="fr-FR" sz="1600"/>
                    </a:p>
                  </a:txBody>
                  <a:tcPr anchor="ctr"/>
                </a:tc>
                <a:tc>
                  <a:txBody>
                    <a:bodyPr/>
                    <a:lstStyle/>
                    <a:p>
                      <a:pPr algn="ctr"/>
                      <a:r>
                        <a:rPr lang="fr-FR" sz="1600" smtClean="0"/>
                        <a:t>10,4</a:t>
                      </a:r>
                      <a:endParaRPr lang="fr-FR" sz="1600"/>
                    </a:p>
                  </a:txBody>
                  <a:tcPr anchor="ctr"/>
                </a:tc>
                <a:tc>
                  <a:txBody>
                    <a:bodyPr/>
                    <a:lstStyle/>
                    <a:p>
                      <a:pPr algn="ctr"/>
                      <a:r>
                        <a:rPr lang="fr-FR" sz="1600" smtClean="0"/>
                        <a:t>9,6</a:t>
                      </a:r>
                      <a:endParaRPr lang="fr-FR" sz="1600"/>
                    </a:p>
                  </a:txBody>
                  <a:tcPr anchor="ctr"/>
                </a:tc>
                <a:tc>
                  <a:txBody>
                    <a:bodyPr/>
                    <a:lstStyle/>
                    <a:p>
                      <a:pPr algn="ctr"/>
                      <a:r>
                        <a:rPr lang="fr-FR" sz="1600" smtClean="0"/>
                        <a:t>9,2</a:t>
                      </a:r>
                      <a:endParaRPr lang="fr-FR" sz="1600"/>
                    </a:p>
                  </a:txBody>
                  <a:tcPr anchor="ctr"/>
                </a:tc>
                <a:tc>
                  <a:txBody>
                    <a:bodyPr/>
                    <a:lstStyle/>
                    <a:p>
                      <a:pPr algn="ctr"/>
                      <a:r>
                        <a:rPr lang="fr-FR" sz="1600" smtClean="0"/>
                        <a:t>10,2</a:t>
                      </a:r>
                      <a:endParaRPr lang="fr-FR" sz="1600"/>
                    </a:p>
                  </a:txBody>
                  <a:tcPr anchor="ctr"/>
                </a:tc>
                <a:tc>
                  <a:txBody>
                    <a:bodyPr/>
                    <a:lstStyle/>
                    <a:p>
                      <a:pPr algn="ctr"/>
                      <a:r>
                        <a:rPr lang="fr-FR" sz="1600" smtClean="0"/>
                        <a:t>10,4</a:t>
                      </a:r>
                      <a:endParaRPr lang="fr-FR" sz="1600"/>
                    </a:p>
                  </a:txBody>
                  <a:tcPr anchor="ctr"/>
                </a:tc>
                <a:tc>
                  <a:txBody>
                    <a:bodyPr/>
                    <a:lstStyle/>
                    <a:p>
                      <a:pPr algn="ctr"/>
                      <a:r>
                        <a:rPr lang="fr-FR" sz="1600" smtClean="0"/>
                        <a:t>9,9</a:t>
                      </a:r>
                      <a:endParaRPr lang="fr-FR" sz="1600"/>
                    </a:p>
                  </a:txBody>
                  <a:tcPr anchor="ctr"/>
                </a:tc>
                <a:tc>
                  <a:txBody>
                    <a:bodyPr/>
                    <a:lstStyle/>
                    <a:p>
                      <a:pPr algn="ctr"/>
                      <a:r>
                        <a:rPr lang="fr-FR" sz="1600" smtClean="0"/>
                        <a:t>10,7</a:t>
                      </a:r>
                      <a:endParaRPr lang="fr-FR" sz="1600"/>
                    </a:p>
                  </a:txBody>
                  <a:tcPr anchor="ctr"/>
                </a:tc>
                <a:tc>
                  <a:txBody>
                    <a:bodyPr/>
                    <a:lstStyle/>
                    <a:p>
                      <a:pPr algn="ctr"/>
                      <a:r>
                        <a:rPr lang="fr-FR" sz="1600" smtClean="0"/>
                        <a:t>10,8</a:t>
                      </a:r>
                      <a:endParaRPr lang="fr-FR" sz="1600"/>
                    </a:p>
                  </a:txBody>
                  <a:tcPr anchor="ctr"/>
                </a:tc>
                <a:extLst>
                  <a:ext uri="{0D108BD9-81ED-4DB2-BD59-A6C34878D82A}">
                    <a16:rowId xmlns:a16="http://schemas.microsoft.com/office/drawing/2014/main" val="1238912549"/>
                  </a:ext>
                </a:extLst>
              </a:tr>
              <a:tr h="285590">
                <a:tc>
                  <a:txBody>
                    <a:bodyPr/>
                    <a:lstStyle/>
                    <a:p>
                      <a:r>
                        <a:rPr lang="fr-FR" sz="1600" smtClean="0"/>
                        <a:t>Démarrage en urgence (%)</a:t>
                      </a:r>
                      <a:endParaRPr lang="fr-FR" sz="1600"/>
                    </a:p>
                  </a:txBody>
                  <a:tcPr anchor="ctr"/>
                </a:tc>
                <a:tc>
                  <a:txBody>
                    <a:bodyPr/>
                    <a:lstStyle/>
                    <a:p>
                      <a:pPr algn="ctr"/>
                      <a:r>
                        <a:rPr lang="fr-FR" sz="1600" smtClean="0"/>
                        <a:t>30,7</a:t>
                      </a:r>
                      <a:endParaRPr lang="fr-FR" sz="1600"/>
                    </a:p>
                  </a:txBody>
                  <a:tcPr anchor="ctr"/>
                </a:tc>
                <a:tc>
                  <a:txBody>
                    <a:bodyPr/>
                    <a:lstStyle/>
                    <a:p>
                      <a:pPr algn="ctr"/>
                      <a:r>
                        <a:rPr lang="fr-FR" sz="1600" smtClean="0"/>
                        <a:t>30,3</a:t>
                      </a:r>
                      <a:endParaRPr lang="fr-FR" sz="1600"/>
                    </a:p>
                  </a:txBody>
                  <a:tcPr anchor="ctr"/>
                </a:tc>
                <a:tc>
                  <a:txBody>
                    <a:bodyPr/>
                    <a:lstStyle/>
                    <a:p>
                      <a:pPr algn="ctr"/>
                      <a:r>
                        <a:rPr lang="fr-FR" sz="1600" smtClean="0"/>
                        <a:t>31,9</a:t>
                      </a:r>
                      <a:endParaRPr lang="fr-FR" sz="1600"/>
                    </a:p>
                  </a:txBody>
                  <a:tcPr anchor="ctr"/>
                </a:tc>
                <a:tc>
                  <a:txBody>
                    <a:bodyPr/>
                    <a:lstStyle/>
                    <a:p>
                      <a:pPr algn="ctr"/>
                      <a:r>
                        <a:rPr lang="fr-FR" sz="1600" smtClean="0"/>
                        <a:t>30,8</a:t>
                      </a:r>
                      <a:endParaRPr lang="fr-FR" sz="1600"/>
                    </a:p>
                  </a:txBody>
                  <a:tcPr anchor="ctr"/>
                </a:tc>
                <a:tc>
                  <a:txBody>
                    <a:bodyPr/>
                    <a:lstStyle/>
                    <a:p>
                      <a:pPr algn="ctr"/>
                      <a:r>
                        <a:rPr lang="fr-FR" sz="1600" smtClean="0"/>
                        <a:t>29,5</a:t>
                      </a:r>
                      <a:endParaRPr lang="fr-FR" sz="1600"/>
                    </a:p>
                  </a:txBody>
                  <a:tcPr anchor="ctr"/>
                </a:tc>
                <a:tc>
                  <a:txBody>
                    <a:bodyPr/>
                    <a:lstStyle/>
                    <a:p>
                      <a:pPr algn="ctr"/>
                      <a:r>
                        <a:rPr lang="fr-FR" sz="1600" smtClean="0"/>
                        <a:t>27,4</a:t>
                      </a:r>
                      <a:endParaRPr lang="fr-FR" sz="1600"/>
                    </a:p>
                  </a:txBody>
                  <a:tcPr anchor="ctr"/>
                </a:tc>
                <a:tc>
                  <a:txBody>
                    <a:bodyPr/>
                    <a:lstStyle/>
                    <a:p>
                      <a:pPr algn="ctr"/>
                      <a:r>
                        <a:rPr lang="fr-FR" sz="1600" smtClean="0"/>
                        <a:t>27,4</a:t>
                      </a:r>
                      <a:endParaRPr lang="fr-FR" sz="1600"/>
                    </a:p>
                  </a:txBody>
                  <a:tcPr anchor="ctr"/>
                </a:tc>
                <a:tc>
                  <a:txBody>
                    <a:bodyPr/>
                    <a:lstStyle/>
                    <a:p>
                      <a:pPr algn="ctr"/>
                      <a:r>
                        <a:rPr lang="fr-FR" sz="1600" smtClean="0"/>
                        <a:t>25,1</a:t>
                      </a:r>
                      <a:endParaRPr lang="fr-FR" sz="1600"/>
                    </a:p>
                  </a:txBody>
                  <a:tcPr anchor="ctr"/>
                </a:tc>
                <a:tc>
                  <a:txBody>
                    <a:bodyPr/>
                    <a:lstStyle/>
                    <a:p>
                      <a:pPr algn="ctr"/>
                      <a:r>
                        <a:rPr lang="fr-FR" sz="1600" smtClean="0"/>
                        <a:t>26,8</a:t>
                      </a:r>
                      <a:endParaRPr lang="fr-FR" sz="1600"/>
                    </a:p>
                  </a:txBody>
                  <a:tcPr anchor="ctr"/>
                </a:tc>
                <a:tc>
                  <a:txBody>
                    <a:bodyPr/>
                    <a:lstStyle/>
                    <a:p>
                      <a:pPr algn="ctr"/>
                      <a:r>
                        <a:rPr lang="fr-FR" sz="1600" smtClean="0"/>
                        <a:t>26,9</a:t>
                      </a:r>
                      <a:endParaRPr lang="fr-FR" sz="1600"/>
                    </a:p>
                  </a:txBody>
                  <a:tcPr anchor="ctr"/>
                </a:tc>
                <a:extLst>
                  <a:ext uri="{0D108BD9-81ED-4DB2-BD59-A6C34878D82A}">
                    <a16:rowId xmlns:a16="http://schemas.microsoft.com/office/drawing/2014/main" val="3749965728"/>
                  </a:ext>
                </a:extLst>
              </a:tr>
              <a:tr h="285590">
                <a:tc>
                  <a:txBody>
                    <a:bodyPr/>
                    <a:lstStyle/>
                    <a:p>
                      <a:r>
                        <a:rPr lang="fr-FR" sz="1600" smtClean="0"/>
                        <a:t>Démarrage sur cathéter (%)</a:t>
                      </a:r>
                      <a:endParaRPr lang="fr-FR" sz="1600"/>
                    </a:p>
                  </a:txBody>
                  <a:tcPr anchor="ctr"/>
                </a:tc>
                <a:tc>
                  <a:txBody>
                    <a:bodyPr/>
                    <a:lstStyle/>
                    <a:p>
                      <a:pPr algn="ctr"/>
                      <a:r>
                        <a:rPr lang="fr-FR" sz="1600" smtClean="0"/>
                        <a:t>53,8</a:t>
                      </a:r>
                      <a:endParaRPr lang="fr-FR" sz="1600"/>
                    </a:p>
                  </a:txBody>
                  <a:tcPr anchor="ctr"/>
                </a:tc>
                <a:tc>
                  <a:txBody>
                    <a:bodyPr/>
                    <a:lstStyle/>
                    <a:p>
                      <a:pPr algn="ctr"/>
                      <a:r>
                        <a:rPr lang="fr-FR" sz="1600" smtClean="0"/>
                        <a:t>55,4</a:t>
                      </a:r>
                      <a:endParaRPr lang="fr-FR" sz="1600"/>
                    </a:p>
                  </a:txBody>
                  <a:tcPr anchor="ctr"/>
                </a:tc>
                <a:tc>
                  <a:txBody>
                    <a:bodyPr/>
                    <a:lstStyle/>
                    <a:p>
                      <a:pPr algn="ctr"/>
                      <a:r>
                        <a:rPr lang="fr-FR" sz="1600" smtClean="0"/>
                        <a:t>55,7</a:t>
                      </a:r>
                      <a:endParaRPr lang="fr-FR" sz="1600"/>
                    </a:p>
                  </a:txBody>
                  <a:tcPr anchor="ctr"/>
                </a:tc>
                <a:tc>
                  <a:txBody>
                    <a:bodyPr/>
                    <a:lstStyle/>
                    <a:p>
                      <a:pPr algn="ctr"/>
                      <a:r>
                        <a:rPr lang="fr-FR" sz="1600" smtClean="0"/>
                        <a:t>54,3</a:t>
                      </a:r>
                      <a:endParaRPr lang="fr-FR" sz="1600"/>
                    </a:p>
                  </a:txBody>
                  <a:tcPr anchor="ctr"/>
                </a:tc>
                <a:tc>
                  <a:txBody>
                    <a:bodyPr/>
                    <a:lstStyle/>
                    <a:p>
                      <a:pPr algn="ctr"/>
                      <a:r>
                        <a:rPr lang="fr-FR" sz="1600" smtClean="0"/>
                        <a:t>55,1</a:t>
                      </a:r>
                      <a:endParaRPr lang="fr-FR" sz="1600"/>
                    </a:p>
                  </a:txBody>
                  <a:tcPr anchor="ctr"/>
                </a:tc>
                <a:tc>
                  <a:txBody>
                    <a:bodyPr/>
                    <a:lstStyle/>
                    <a:p>
                      <a:pPr algn="ctr"/>
                      <a:r>
                        <a:rPr lang="fr-FR" sz="1600" smtClean="0"/>
                        <a:t>55,5</a:t>
                      </a:r>
                      <a:endParaRPr lang="fr-FR" sz="1600"/>
                    </a:p>
                  </a:txBody>
                  <a:tcPr anchor="ctr"/>
                </a:tc>
                <a:tc>
                  <a:txBody>
                    <a:bodyPr/>
                    <a:lstStyle/>
                    <a:p>
                      <a:pPr algn="ctr"/>
                      <a:r>
                        <a:rPr lang="fr-FR" sz="1600" smtClean="0"/>
                        <a:t>55,9</a:t>
                      </a:r>
                      <a:endParaRPr lang="fr-FR" sz="1600"/>
                    </a:p>
                  </a:txBody>
                  <a:tcPr anchor="ctr"/>
                </a:tc>
                <a:tc>
                  <a:txBody>
                    <a:bodyPr/>
                    <a:lstStyle/>
                    <a:p>
                      <a:pPr algn="ctr"/>
                      <a:r>
                        <a:rPr lang="fr-FR" sz="1600" smtClean="0"/>
                        <a:t>56,0</a:t>
                      </a:r>
                      <a:endParaRPr lang="fr-FR" sz="1600"/>
                    </a:p>
                  </a:txBody>
                  <a:tcPr anchor="ctr"/>
                </a:tc>
                <a:tc>
                  <a:txBody>
                    <a:bodyPr/>
                    <a:lstStyle/>
                    <a:p>
                      <a:pPr algn="ctr"/>
                      <a:r>
                        <a:rPr lang="fr-FR" sz="1600" smtClean="0"/>
                        <a:t>58,3</a:t>
                      </a:r>
                      <a:endParaRPr lang="fr-FR" sz="1600"/>
                    </a:p>
                  </a:txBody>
                  <a:tcPr anchor="ctr"/>
                </a:tc>
                <a:tc>
                  <a:txBody>
                    <a:bodyPr/>
                    <a:lstStyle/>
                    <a:p>
                      <a:pPr algn="ctr"/>
                      <a:r>
                        <a:rPr lang="fr-FR" sz="1600" smtClean="0"/>
                        <a:t>56,7</a:t>
                      </a:r>
                      <a:endParaRPr lang="fr-FR" sz="1600"/>
                    </a:p>
                  </a:txBody>
                  <a:tcPr anchor="ctr"/>
                </a:tc>
                <a:extLst>
                  <a:ext uri="{0D108BD9-81ED-4DB2-BD59-A6C34878D82A}">
                    <a16:rowId xmlns:a16="http://schemas.microsoft.com/office/drawing/2014/main" val="694749866"/>
                  </a:ext>
                </a:extLst>
              </a:tr>
              <a:tr h="285590">
                <a:tc>
                  <a:txBody>
                    <a:bodyPr/>
                    <a:lstStyle/>
                    <a:p>
                      <a:r>
                        <a:rPr lang="fr-FR" sz="1600" smtClean="0"/>
                        <a:t>Dialyse péritonéale (%)</a:t>
                      </a:r>
                      <a:endParaRPr lang="fr-FR" sz="1600"/>
                    </a:p>
                  </a:txBody>
                  <a:tcPr anchor="ctr"/>
                </a:tc>
                <a:tc>
                  <a:txBody>
                    <a:bodyPr/>
                    <a:lstStyle/>
                    <a:p>
                      <a:pPr algn="ctr"/>
                      <a:r>
                        <a:rPr lang="fr-FR" sz="1600" smtClean="0"/>
                        <a:t>10,7</a:t>
                      </a:r>
                      <a:endParaRPr lang="fr-FR" sz="1600"/>
                    </a:p>
                  </a:txBody>
                  <a:tcPr anchor="ctr"/>
                </a:tc>
                <a:tc>
                  <a:txBody>
                    <a:bodyPr/>
                    <a:lstStyle/>
                    <a:p>
                      <a:pPr algn="ctr"/>
                      <a:r>
                        <a:rPr lang="fr-FR" sz="1600" smtClean="0"/>
                        <a:t>11,1</a:t>
                      </a:r>
                      <a:endParaRPr lang="fr-FR" sz="1600"/>
                    </a:p>
                  </a:txBody>
                  <a:tcPr anchor="ctr"/>
                </a:tc>
                <a:tc>
                  <a:txBody>
                    <a:bodyPr/>
                    <a:lstStyle/>
                    <a:p>
                      <a:pPr algn="ctr"/>
                      <a:r>
                        <a:rPr lang="fr-FR" sz="1600" smtClean="0"/>
                        <a:t>11,0</a:t>
                      </a:r>
                      <a:endParaRPr lang="fr-FR" sz="1600"/>
                    </a:p>
                  </a:txBody>
                  <a:tcPr anchor="ctr"/>
                </a:tc>
                <a:tc>
                  <a:txBody>
                    <a:bodyPr/>
                    <a:lstStyle/>
                    <a:p>
                      <a:pPr algn="ctr"/>
                      <a:r>
                        <a:rPr lang="fr-FR" sz="1600" smtClean="0"/>
                        <a:t>10,7</a:t>
                      </a:r>
                      <a:endParaRPr lang="fr-FR" sz="1600"/>
                    </a:p>
                  </a:txBody>
                  <a:tcPr anchor="ctr"/>
                </a:tc>
                <a:tc>
                  <a:txBody>
                    <a:bodyPr/>
                    <a:lstStyle/>
                    <a:p>
                      <a:pPr algn="ctr"/>
                      <a:r>
                        <a:rPr lang="fr-FR" sz="1600" smtClean="0"/>
                        <a:t>11,0</a:t>
                      </a:r>
                      <a:endParaRPr lang="fr-FR" sz="1600"/>
                    </a:p>
                  </a:txBody>
                  <a:tcPr anchor="ctr"/>
                </a:tc>
                <a:tc>
                  <a:txBody>
                    <a:bodyPr/>
                    <a:lstStyle/>
                    <a:p>
                      <a:pPr algn="ctr"/>
                      <a:r>
                        <a:rPr lang="fr-FR" sz="1600" smtClean="0"/>
                        <a:t>10,6</a:t>
                      </a:r>
                      <a:endParaRPr lang="fr-FR" sz="1600"/>
                    </a:p>
                  </a:txBody>
                  <a:tcPr anchor="ctr"/>
                </a:tc>
                <a:tc>
                  <a:txBody>
                    <a:bodyPr/>
                    <a:lstStyle/>
                    <a:p>
                      <a:pPr algn="ctr"/>
                      <a:r>
                        <a:rPr lang="fr-FR" sz="1600" smtClean="0"/>
                        <a:t>10,4</a:t>
                      </a:r>
                      <a:endParaRPr lang="fr-FR" sz="1600"/>
                    </a:p>
                  </a:txBody>
                  <a:tcPr anchor="ctr"/>
                </a:tc>
                <a:tc>
                  <a:txBody>
                    <a:bodyPr/>
                    <a:lstStyle/>
                    <a:p>
                      <a:pPr algn="ctr"/>
                      <a:r>
                        <a:rPr lang="fr-FR" sz="1600" smtClean="0"/>
                        <a:t>10,3</a:t>
                      </a:r>
                      <a:endParaRPr lang="fr-FR" sz="1600"/>
                    </a:p>
                  </a:txBody>
                  <a:tcPr anchor="ctr"/>
                </a:tc>
                <a:tc>
                  <a:txBody>
                    <a:bodyPr/>
                    <a:lstStyle/>
                    <a:p>
                      <a:pPr algn="ctr"/>
                      <a:r>
                        <a:rPr lang="fr-FR" sz="1600" smtClean="0"/>
                        <a:t>10,7</a:t>
                      </a:r>
                      <a:endParaRPr lang="fr-FR" sz="1600"/>
                    </a:p>
                  </a:txBody>
                  <a:tcPr anchor="ctr"/>
                </a:tc>
                <a:tc>
                  <a:txBody>
                    <a:bodyPr/>
                    <a:lstStyle/>
                    <a:p>
                      <a:pPr algn="ctr"/>
                      <a:r>
                        <a:rPr lang="fr-FR" sz="1600" smtClean="0"/>
                        <a:t>10,7</a:t>
                      </a:r>
                      <a:endParaRPr lang="fr-FR" sz="1600"/>
                    </a:p>
                  </a:txBody>
                  <a:tcPr anchor="ctr"/>
                </a:tc>
                <a:extLst>
                  <a:ext uri="{0D108BD9-81ED-4DB2-BD59-A6C34878D82A}">
                    <a16:rowId xmlns:a16="http://schemas.microsoft.com/office/drawing/2014/main" val="1859595793"/>
                  </a:ext>
                </a:extLst>
              </a:tr>
              <a:tr h="285590">
                <a:tc>
                  <a:txBody>
                    <a:bodyPr/>
                    <a:lstStyle/>
                    <a:p>
                      <a:r>
                        <a:rPr lang="fr-FR" sz="1600" smtClean="0"/>
                        <a:t>Hb&lt;10 g/dl (%)</a:t>
                      </a:r>
                      <a:endParaRPr lang="fr-FR" sz="1600"/>
                    </a:p>
                  </a:txBody>
                  <a:tcPr anchor="ctr"/>
                </a:tc>
                <a:tc>
                  <a:txBody>
                    <a:bodyPr/>
                    <a:lstStyle/>
                    <a:p>
                      <a:pPr algn="ctr"/>
                      <a:r>
                        <a:rPr lang="fr-FR" sz="1600" smtClean="0"/>
                        <a:t>44,2</a:t>
                      </a:r>
                      <a:endParaRPr lang="fr-FR" sz="1600"/>
                    </a:p>
                  </a:txBody>
                  <a:tcPr anchor="ctr"/>
                </a:tc>
                <a:tc>
                  <a:txBody>
                    <a:bodyPr/>
                    <a:lstStyle/>
                    <a:p>
                      <a:pPr algn="ctr"/>
                      <a:r>
                        <a:rPr lang="fr-FR" sz="1600" smtClean="0"/>
                        <a:t>45,4</a:t>
                      </a:r>
                      <a:endParaRPr lang="fr-FR" sz="1600"/>
                    </a:p>
                  </a:txBody>
                  <a:tcPr anchor="ctr"/>
                </a:tc>
                <a:tc>
                  <a:txBody>
                    <a:bodyPr/>
                    <a:lstStyle/>
                    <a:p>
                      <a:pPr algn="ctr"/>
                      <a:r>
                        <a:rPr lang="fr-FR" sz="1600" smtClean="0"/>
                        <a:t>46,1</a:t>
                      </a:r>
                      <a:endParaRPr lang="fr-FR" sz="1600"/>
                    </a:p>
                  </a:txBody>
                  <a:tcPr anchor="ctr"/>
                </a:tc>
                <a:tc>
                  <a:txBody>
                    <a:bodyPr/>
                    <a:lstStyle/>
                    <a:p>
                      <a:pPr algn="ctr"/>
                      <a:r>
                        <a:rPr lang="fr-FR" sz="1600" smtClean="0"/>
                        <a:t>47,5</a:t>
                      </a:r>
                      <a:endParaRPr lang="fr-FR" sz="1600"/>
                    </a:p>
                  </a:txBody>
                  <a:tcPr anchor="ctr"/>
                </a:tc>
                <a:tc>
                  <a:txBody>
                    <a:bodyPr/>
                    <a:lstStyle/>
                    <a:p>
                      <a:pPr algn="ctr"/>
                      <a:r>
                        <a:rPr lang="fr-FR" sz="1600" smtClean="0"/>
                        <a:t>48,3</a:t>
                      </a:r>
                      <a:endParaRPr lang="fr-FR" sz="1600"/>
                    </a:p>
                  </a:txBody>
                  <a:tcPr anchor="ctr"/>
                </a:tc>
                <a:tc>
                  <a:txBody>
                    <a:bodyPr/>
                    <a:lstStyle/>
                    <a:p>
                      <a:pPr algn="ctr"/>
                      <a:r>
                        <a:rPr lang="fr-FR" sz="1600" smtClean="0"/>
                        <a:t>47,7</a:t>
                      </a:r>
                      <a:endParaRPr lang="fr-FR" sz="1600"/>
                    </a:p>
                  </a:txBody>
                  <a:tcPr anchor="ctr"/>
                </a:tc>
                <a:tc>
                  <a:txBody>
                    <a:bodyPr/>
                    <a:lstStyle/>
                    <a:p>
                      <a:pPr algn="ctr"/>
                      <a:r>
                        <a:rPr lang="fr-FR" sz="1600" smtClean="0"/>
                        <a:t>49,6</a:t>
                      </a:r>
                      <a:endParaRPr lang="fr-FR" sz="1600"/>
                    </a:p>
                  </a:txBody>
                  <a:tcPr anchor="ctr"/>
                </a:tc>
                <a:tc>
                  <a:txBody>
                    <a:bodyPr/>
                    <a:lstStyle/>
                    <a:p>
                      <a:pPr algn="ctr"/>
                      <a:r>
                        <a:rPr lang="fr-FR" sz="1600" smtClean="0"/>
                        <a:t>50,1</a:t>
                      </a:r>
                      <a:endParaRPr lang="fr-FR" sz="1600"/>
                    </a:p>
                  </a:txBody>
                  <a:tcPr anchor="ctr"/>
                </a:tc>
                <a:tc>
                  <a:txBody>
                    <a:bodyPr/>
                    <a:lstStyle/>
                    <a:p>
                      <a:pPr algn="ctr"/>
                      <a:r>
                        <a:rPr lang="fr-FR" sz="1600" smtClean="0"/>
                        <a:t>51,5</a:t>
                      </a:r>
                      <a:endParaRPr lang="fr-FR" sz="1600"/>
                    </a:p>
                  </a:txBody>
                  <a:tcPr anchor="ctr"/>
                </a:tc>
                <a:tc>
                  <a:txBody>
                    <a:bodyPr/>
                    <a:lstStyle/>
                    <a:p>
                      <a:pPr algn="ctr"/>
                      <a:r>
                        <a:rPr lang="fr-FR" sz="1600" smtClean="0"/>
                        <a:t>51,3</a:t>
                      </a:r>
                      <a:endParaRPr lang="fr-FR" sz="1600"/>
                    </a:p>
                  </a:txBody>
                  <a:tcPr anchor="ctr"/>
                </a:tc>
                <a:extLst>
                  <a:ext uri="{0D108BD9-81ED-4DB2-BD59-A6C34878D82A}">
                    <a16:rowId xmlns:a16="http://schemas.microsoft.com/office/drawing/2014/main" val="3384841979"/>
                  </a:ext>
                </a:extLst>
              </a:tr>
              <a:tr h="285590">
                <a:tc>
                  <a:txBody>
                    <a:bodyPr/>
                    <a:lstStyle/>
                    <a:p>
                      <a:r>
                        <a:rPr lang="fr-FR" sz="1600" smtClean="0"/>
                        <a:t>Traitement par ASE (%)</a:t>
                      </a:r>
                      <a:endParaRPr lang="fr-FR" sz="1600"/>
                    </a:p>
                  </a:txBody>
                  <a:tcPr anchor="ctr"/>
                </a:tc>
                <a:tc>
                  <a:txBody>
                    <a:bodyPr/>
                    <a:lstStyle/>
                    <a:p>
                      <a:pPr algn="ctr"/>
                      <a:r>
                        <a:rPr lang="fr-FR" sz="1600" smtClean="0"/>
                        <a:t>46,4</a:t>
                      </a:r>
                      <a:endParaRPr lang="fr-FR" sz="1600"/>
                    </a:p>
                  </a:txBody>
                  <a:tcPr anchor="ctr"/>
                </a:tc>
                <a:tc>
                  <a:txBody>
                    <a:bodyPr/>
                    <a:lstStyle/>
                    <a:p>
                      <a:pPr algn="ctr"/>
                      <a:r>
                        <a:rPr lang="fr-FR" sz="1600" smtClean="0"/>
                        <a:t>46,1</a:t>
                      </a:r>
                      <a:endParaRPr lang="fr-FR" sz="1600"/>
                    </a:p>
                  </a:txBody>
                  <a:tcPr anchor="ctr"/>
                </a:tc>
                <a:tc>
                  <a:txBody>
                    <a:bodyPr/>
                    <a:lstStyle/>
                    <a:p>
                      <a:pPr algn="ctr"/>
                      <a:r>
                        <a:rPr lang="fr-FR" sz="1600" smtClean="0"/>
                        <a:t>49,6</a:t>
                      </a:r>
                      <a:endParaRPr lang="fr-FR" sz="1600"/>
                    </a:p>
                  </a:txBody>
                  <a:tcPr anchor="ctr"/>
                </a:tc>
                <a:tc>
                  <a:txBody>
                    <a:bodyPr/>
                    <a:lstStyle/>
                    <a:p>
                      <a:pPr algn="ctr"/>
                      <a:r>
                        <a:rPr lang="fr-FR" sz="1600" smtClean="0"/>
                        <a:t>47,9</a:t>
                      </a:r>
                      <a:endParaRPr lang="fr-FR" sz="1600"/>
                    </a:p>
                  </a:txBody>
                  <a:tcPr anchor="ctr"/>
                </a:tc>
                <a:tc>
                  <a:txBody>
                    <a:bodyPr/>
                    <a:lstStyle/>
                    <a:p>
                      <a:pPr algn="ctr"/>
                      <a:r>
                        <a:rPr lang="fr-FR" sz="1600" smtClean="0"/>
                        <a:t>47,8</a:t>
                      </a:r>
                      <a:endParaRPr lang="fr-FR" sz="1600"/>
                    </a:p>
                  </a:txBody>
                  <a:tcPr anchor="ctr"/>
                </a:tc>
                <a:tc>
                  <a:txBody>
                    <a:bodyPr/>
                    <a:lstStyle/>
                    <a:p>
                      <a:pPr algn="ctr"/>
                      <a:r>
                        <a:rPr lang="fr-FR" sz="1600" smtClean="0"/>
                        <a:t>46,9</a:t>
                      </a:r>
                      <a:endParaRPr lang="fr-FR" sz="1600"/>
                    </a:p>
                  </a:txBody>
                  <a:tcPr anchor="ctr"/>
                </a:tc>
                <a:tc>
                  <a:txBody>
                    <a:bodyPr/>
                    <a:lstStyle/>
                    <a:p>
                      <a:pPr algn="ctr"/>
                      <a:r>
                        <a:rPr lang="fr-FR" sz="1600" smtClean="0"/>
                        <a:t>46,7</a:t>
                      </a:r>
                      <a:endParaRPr lang="fr-FR" sz="1600"/>
                    </a:p>
                  </a:txBody>
                  <a:tcPr anchor="ctr"/>
                </a:tc>
                <a:tc>
                  <a:txBody>
                    <a:bodyPr/>
                    <a:lstStyle/>
                    <a:p>
                      <a:pPr algn="ctr"/>
                      <a:r>
                        <a:rPr lang="fr-FR" sz="1600" smtClean="0"/>
                        <a:t>47,1</a:t>
                      </a:r>
                      <a:endParaRPr lang="fr-FR" sz="1600"/>
                    </a:p>
                  </a:txBody>
                  <a:tcPr anchor="ctr"/>
                </a:tc>
                <a:tc>
                  <a:txBody>
                    <a:bodyPr/>
                    <a:lstStyle/>
                    <a:p>
                      <a:pPr algn="ctr"/>
                      <a:r>
                        <a:rPr lang="fr-FR" sz="1600" smtClean="0"/>
                        <a:t>46,5</a:t>
                      </a:r>
                      <a:endParaRPr lang="fr-FR" sz="1600"/>
                    </a:p>
                  </a:txBody>
                  <a:tcPr anchor="ctr"/>
                </a:tc>
                <a:tc>
                  <a:txBody>
                    <a:bodyPr/>
                    <a:lstStyle/>
                    <a:p>
                      <a:pPr algn="ctr"/>
                      <a:r>
                        <a:rPr lang="fr-FR" sz="1600" smtClean="0"/>
                        <a:t>46,6</a:t>
                      </a:r>
                      <a:endParaRPr lang="fr-FR" sz="1600"/>
                    </a:p>
                  </a:txBody>
                  <a:tcPr anchor="ctr"/>
                </a:tc>
                <a:extLst>
                  <a:ext uri="{0D108BD9-81ED-4DB2-BD59-A6C34878D82A}">
                    <a16:rowId xmlns:a16="http://schemas.microsoft.com/office/drawing/2014/main" val="4233627075"/>
                  </a:ext>
                </a:extLst>
              </a:tr>
              <a:tr h="285590">
                <a:tc>
                  <a:txBody>
                    <a:bodyPr/>
                    <a:lstStyle/>
                    <a:p>
                      <a:r>
                        <a:rPr lang="fr-FR" sz="1600" smtClean="0"/>
                        <a:t>Hb&lt;10 g/dl sans ASE (%)</a:t>
                      </a:r>
                      <a:endParaRPr lang="fr-FR" sz="1600"/>
                    </a:p>
                  </a:txBody>
                  <a:tcPr anchor="ctr"/>
                </a:tc>
                <a:tc>
                  <a:txBody>
                    <a:bodyPr/>
                    <a:lstStyle/>
                    <a:p>
                      <a:pPr algn="ctr"/>
                      <a:r>
                        <a:rPr lang="fr-FR" sz="1600" smtClean="0"/>
                        <a:t>17,8</a:t>
                      </a:r>
                      <a:endParaRPr lang="fr-FR" sz="1600"/>
                    </a:p>
                  </a:txBody>
                  <a:tcPr anchor="ctr"/>
                </a:tc>
                <a:tc>
                  <a:txBody>
                    <a:bodyPr/>
                    <a:lstStyle/>
                    <a:p>
                      <a:pPr algn="ctr"/>
                      <a:r>
                        <a:rPr lang="fr-FR" sz="1600" smtClean="0"/>
                        <a:t>19,2</a:t>
                      </a:r>
                      <a:endParaRPr lang="fr-FR" sz="1600"/>
                    </a:p>
                  </a:txBody>
                  <a:tcPr anchor="ctr"/>
                </a:tc>
                <a:tc>
                  <a:txBody>
                    <a:bodyPr/>
                    <a:lstStyle/>
                    <a:p>
                      <a:pPr algn="ctr"/>
                      <a:r>
                        <a:rPr lang="fr-FR" sz="1600" smtClean="0"/>
                        <a:t>18,4</a:t>
                      </a:r>
                      <a:endParaRPr lang="fr-FR" sz="1600"/>
                    </a:p>
                  </a:txBody>
                  <a:tcPr anchor="ctr"/>
                </a:tc>
                <a:tc>
                  <a:txBody>
                    <a:bodyPr/>
                    <a:lstStyle/>
                    <a:p>
                      <a:pPr algn="ctr"/>
                      <a:r>
                        <a:rPr lang="fr-FR" sz="1600" smtClean="0"/>
                        <a:t>19,6</a:t>
                      </a:r>
                      <a:endParaRPr lang="fr-FR" sz="1600"/>
                    </a:p>
                  </a:txBody>
                  <a:tcPr anchor="ctr"/>
                </a:tc>
                <a:tc>
                  <a:txBody>
                    <a:bodyPr/>
                    <a:lstStyle/>
                    <a:p>
                      <a:pPr algn="ctr"/>
                      <a:r>
                        <a:rPr lang="fr-FR" sz="1600" smtClean="0"/>
                        <a:t>19,8</a:t>
                      </a:r>
                      <a:endParaRPr lang="fr-FR" sz="1600"/>
                    </a:p>
                  </a:txBody>
                  <a:tcPr anchor="ctr"/>
                </a:tc>
                <a:tc>
                  <a:txBody>
                    <a:bodyPr/>
                    <a:lstStyle/>
                    <a:p>
                      <a:pPr algn="ctr"/>
                      <a:r>
                        <a:rPr lang="fr-FR" sz="1600" smtClean="0"/>
                        <a:t>20,8</a:t>
                      </a:r>
                      <a:endParaRPr lang="fr-FR" sz="1600"/>
                    </a:p>
                  </a:txBody>
                  <a:tcPr anchor="ctr"/>
                </a:tc>
                <a:tc>
                  <a:txBody>
                    <a:bodyPr/>
                    <a:lstStyle/>
                    <a:p>
                      <a:pPr algn="ctr"/>
                      <a:r>
                        <a:rPr lang="fr-FR" sz="1600" smtClean="0"/>
                        <a:t>22,3</a:t>
                      </a:r>
                      <a:endParaRPr lang="fr-FR" sz="1600"/>
                    </a:p>
                  </a:txBody>
                  <a:tcPr anchor="ctr"/>
                </a:tc>
                <a:tc>
                  <a:txBody>
                    <a:bodyPr/>
                    <a:lstStyle/>
                    <a:p>
                      <a:pPr algn="ctr"/>
                      <a:r>
                        <a:rPr lang="fr-FR" sz="1600" smtClean="0"/>
                        <a:t>21,9</a:t>
                      </a:r>
                      <a:endParaRPr lang="fr-FR" sz="1600"/>
                    </a:p>
                  </a:txBody>
                  <a:tcPr anchor="ctr"/>
                </a:tc>
                <a:tc>
                  <a:txBody>
                    <a:bodyPr/>
                    <a:lstStyle/>
                    <a:p>
                      <a:pPr algn="ctr"/>
                      <a:r>
                        <a:rPr lang="fr-FR" sz="1600" smtClean="0"/>
                        <a:t>22,2</a:t>
                      </a:r>
                      <a:endParaRPr lang="fr-FR" sz="1600"/>
                    </a:p>
                  </a:txBody>
                  <a:tcPr anchor="ctr"/>
                </a:tc>
                <a:tc>
                  <a:txBody>
                    <a:bodyPr/>
                    <a:lstStyle/>
                    <a:p>
                      <a:pPr algn="ctr"/>
                      <a:r>
                        <a:rPr lang="fr-FR" sz="1600" smtClean="0"/>
                        <a:t>22,5</a:t>
                      </a:r>
                      <a:endParaRPr lang="fr-FR" sz="1600"/>
                    </a:p>
                  </a:txBody>
                  <a:tcPr anchor="ctr"/>
                </a:tc>
                <a:extLst>
                  <a:ext uri="{0D108BD9-81ED-4DB2-BD59-A6C34878D82A}">
                    <a16:rowId xmlns:a16="http://schemas.microsoft.com/office/drawing/2014/main" val="3053486681"/>
                  </a:ext>
                </a:extLst>
              </a:tr>
              <a:tr h="285590">
                <a:tc>
                  <a:txBody>
                    <a:bodyPr/>
                    <a:lstStyle/>
                    <a:p>
                      <a:r>
                        <a:rPr lang="fr-FR" sz="1600" smtClean="0"/>
                        <a:t>Hb ≥ 13 g/dl avec ASE (%)</a:t>
                      </a:r>
                      <a:endParaRPr lang="fr-FR" sz="1600"/>
                    </a:p>
                  </a:txBody>
                  <a:tcPr anchor="ctr"/>
                </a:tc>
                <a:tc>
                  <a:txBody>
                    <a:bodyPr/>
                    <a:lstStyle/>
                    <a:p>
                      <a:pPr algn="ctr"/>
                      <a:r>
                        <a:rPr lang="fr-FR" sz="1600" smtClean="0"/>
                        <a:t>1,3</a:t>
                      </a:r>
                      <a:endParaRPr lang="fr-FR" sz="1600"/>
                    </a:p>
                  </a:txBody>
                  <a:tcPr anchor="ctr"/>
                </a:tc>
                <a:tc>
                  <a:txBody>
                    <a:bodyPr/>
                    <a:lstStyle/>
                    <a:p>
                      <a:pPr algn="ctr"/>
                      <a:r>
                        <a:rPr lang="fr-FR" sz="1600" smtClean="0"/>
                        <a:t>1,2</a:t>
                      </a:r>
                      <a:endParaRPr lang="fr-FR" sz="1600"/>
                    </a:p>
                  </a:txBody>
                  <a:tcPr anchor="ctr"/>
                </a:tc>
                <a:tc>
                  <a:txBody>
                    <a:bodyPr/>
                    <a:lstStyle/>
                    <a:p>
                      <a:pPr algn="ctr"/>
                      <a:r>
                        <a:rPr lang="fr-FR" sz="1600" smtClean="0"/>
                        <a:t>1,2</a:t>
                      </a:r>
                      <a:endParaRPr lang="fr-FR" sz="1600"/>
                    </a:p>
                  </a:txBody>
                  <a:tcPr anchor="ctr"/>
                </a:tc>
                <a:tc>
                  <a:txBody>
                    <a:bodyPr/>
                    <a:lstStyle/>
                    <a:p>
                      <a:pPr algn="ctr"/>
                      <a:r>
                        <a:rPr lang="fr-FR" sz="1600" smtClean="0"/>
                        <a:t>1,2</a:t>
                      </a:r>
                      <a:endParaRPr lang="fr-FR" sz="1600"/>
                    </a:p>
                  </a:txBody>
                  <a:tcPr anchor="ctr"/>
                </a:tc>
                <a:tc>
                  <a:txBody>
                    <a:bodyPr/>
                    <a:lstStyle/>
                    <a:p>
                      <a:pPr algn="ctr"/>
                      <a:r>
                        <a:rPr lang="fr-FR" sz="1600" smtClean="0"/>
                        <a:t>1,0</a:t>
                      </a:r>
                      <a:endParaRPr lang="fr-FR" sz="1600"/>
                    </a:p>
                  </a:txBody>
                  <a:tcPr anchor="ctr"/>
                </a:tc>
                <a:tc>
                  <a:txBody>
                    <a:bodyPr/>
                    <a:lstStyle/>
                    <a:p>
                      <a:pPr algn="ctr"/>
                      <a:r>
                        <a:rPr lang="fr-FR" sz="1600" smtClean="0"/>
                        <a:t>1,1</a:t>
                      </a:r>
                      <a:endParaRPr lang="fr-FR" sz="1600"/>
                    </a:p>
                  </a:txBody>
                  <a:tcPr anchor="ctr"/>
                </a:tc>
                <a:tc>
                  <a:txBody>
                    <a:bodyPr/>
                    <a:lstStyle/>
                    <a:p>
                      <a:pPr algn="ctr"/>
                      <a:r>
                        <a:rPr lang="fr-FR" sz="1600" smtClean="0"/>
                        <a:t>1,1</a:t>
                      </a:r>
                      <a:endParaRPr lang="fr-FR" sz="1600"/>
                    </a:p>
                  </a:txBody>
                  <a:tcPr anchor="ctr"/>
                </a:tc>
                <a:tc>
                  <a:txBody>
                    <a:bodyPr/>
                    <a:lstStyle/>
                    <a:p>
                      <a:pPr algn="ctr"/>
                      <a:r>
                        <a:rPr lang="fr-FR" sz="1600" smtClean="0"/>
                        <a:t>1,1</a:t>
                      </a:r>
                      <a:endParaRPr lang="fr-FR" sz="1600"/>
                    </a:p>
                  </a:txBody>
                  <a:tcPr anchor="ctr"/>
                </a:tc>
                <a:tc>
                  <a:txBody>
                    <a:bodyPr/>
                    <a:lstStyle/>
                    <a:p>
                      <a:pPr algn="ctr"/>
                      <a:r>
                        <a:rPr lang="fr-FR" sz="1600" smtClean="0"/>
                        <a:t>1,0</a:t>
                      </a:r>
                      <a:endParaRPr lang="fr-FR" sz="1600"/>
                    </a:p>
                  </a:txBody>
                  <a:tcPr anchor="ctr"/>
                </a:tc>
                <a:tc>
                  <a:txBody>
                    <a:bodyPr/>
                    <a:lstStyle/>
                    <a:p>
                      <a:pPr algn="ctr"/>
                      <a:r>
                        <a:rPr lang="fr-FR" sz="1600" smtClean="0"/>
                        <a:t>1,1</a:t>
                      </a:r>
                      <a:endParaRPr lang="fr-FR" sz="1600"/>
                    </a:p>
                  </a:txBody>
                  <a:tcPr anchor="ctr"/>
                </a:tc>
                <a:extLst>
                  <a:ext uri="{0D108BD9-81ED-4DB2-BD59-A6C34878D82A}">
                    <a16:rowId xmlns:a16="http://schemas.microsoft.com/office/drawing/2014/main" val="2640652143"/>
                  </a:ext>
                </a:extLst>
              </a:tr>
              <a:tr h="285590">
                <a:tc>
                  <a:txBody>
                    <a:bodyPr/>
                    <a:lstStyle/>
                    <a:p>
                      <a:r>
                        <a:rPr lang="fr-FR" sz="1600" smtClean="0"/>
                        <a:t>DFGe médian(ml/min/1.73m²)</a:t>
                      </a:r>
                      <a:endParaRPr lang="fr-FR" sz="1600"/>
                    </a:p>
                  </a:txBody>
                  <a:tcPr anchor="ctr"/>
                </a:tc>
                <a:tc>
                  <a:txBody>
                    <a:bodyPr/>
                    <a:lstStyle/>
                    <a:p>
                      <a:pPr algn="ctr"/>
                      <a:r>
                        <a:rPr lang="fr-FR" sz="1600" smtClean="0"/>
                        <a:t>8,9</a:t>
                      </a:r>
                      <a:endParaRPr lang="fr-FR" sz="1600"/>
                    </a:p>
                  </a:txBody>
                  <a:tcPr anchor="ctr"/>
                </a:tc>
                <a:tc>
                  <a:txBody>
                    <a:bodyPr/>
                    <a:lstStyle/>
                    <a:p>
                      <a:pPr algn="ctr"/>
                      <a:r>
                        <a:rPr lang="fr-FR" sz="1600" smtClean="0"/>
                        <a:t>9,0</a:t>
                      </a:r>
                      <a:endParaRPr lang="fr-FR" sz="1600"/>
                    </a:p>
                  </a:txBody>
                  <a:tcPr anchor="ctr"/>
                </a:tc>
                <a:tc>
                  <a:txBody>
                    <a:bodyPr/>
                    <a:lstStyle/>
                    <a:p>
                      <a:pPr algn="ctr"/>
                      <a:r>
                        <a:rPr lang="fr-FR" sz="1600" smtClean="0"/>
                        <a:t>9,2</a:t>
                      </a:r>
                      <a:endParaRPr lang="fr-FR" sz="1600"/>
                    </a:p>
                  </a:txBody>
                  <a:tcPr anchor="ctr"/>
                </a:tc>
                <a:tc>
                  <a:txBody>
                    <a:bodyPr/>
                    <a:lstStyle/>
                    <a:p>
                      <a:pPr algn="ctr"/>
                      <a:r>
                        <a:rPr lang="fr-FR" sz="1600" smtClean="0"/>
                        <a:t>9,3</a:t>
                      </a:r>
                      <a:endParaRPr lang="fr-FR" sz="1600"/>
                    </a:p>
                  </a:txBody>
                  <a:tcPr anchor="ctr"/>
                </a:tc>
                <a:tc>
                  <a:txBody>
                    <a:bodyPr/>
                    <a:lstStyle/>
                    <a:p>
                      <a:pPr algn="ctr"/>
                      <a:r>
                        <a:rPr lang="fr-FR" sz="1600" smtClean="0"/>
                        <a:t>9,2</a:t>
                      </a:r>
                      <a:endParaRPr lang="fr-FR" sz="1600"/>
                    </a:p>
                  </a:txBody>
                  <a:tcPr anchor="ctr"/>
                </a:tc>
                <a:tc>
                  <a:txBody>
                    <a:bodyPr/>
                    <a:lstStyle/>
                    <a:p>
                      <a:pPr algn="ctr"/>
                      <a:r>
                        <a:rPr lang="fr-FR" sz="1600" smtClean="0"/>
                        <a:t>9,2</a:t>
                      </a:r>
                      <a:endParaRPr lang="fr-FR" sz="1600"/>
                    </a:p>
                  </a:txBody>
                  <a:tcPr anchor="ctr"/>
                </a:tc>
                <a:tc>
                  <a:txBody>
                    <a:bodyPr/>
                    <a:lstStyle/>
                    <a:p>
                      <a:pPr algn="ctr"/>
                      <a:r>
                        <a:rPr lang="fr-FR" sz="1600" smtClean="0"/>
                        <a:t>9,2</a:t>
                      </a:r>
                      <a:endParaRPr lang="fr-FR" sz="1600"/>
                    </a:p>
                  </a:txBody>
                  <a:tcPr anchor="ctr"/>
                </a:tc>
                <a:tc>
                  <a:txBody>
                    <a:bodyPr/>
                    <a:lstStyle/>
                    <a:p>
                      <a:pPr algn="ctr"/>
                      <a:r>
                        <a:rPr lang="fr-FR" sz="1600" smtClean="0"/>
                        <a:t>9,2</a:t>
                      </a:r>
                      <a:endParaRPr lang="fr-FR" sz="1600"/>
                    </a:p>
                  </a:txBody>
                  <a:tcPr anchor="ctr"/>
                </a:tc>
                <a:tc>
                  <a:txBody>
                    <a:bodyPr/>
                    <a:lstStyle/>
                    <a:p>
                      <a:pPr algn="ctr"/>
                      <a:r>
                        <a:rPr lang="fr-FR" sz="1600" smtClean="0"/>
                        <a:t>9,1</a:t>
                      </a:r>
                      <a:endParaRPr lang="fr-FR" sz="1600"/>
                    </a:p>
                  </a:txBody>
                  <a:tcPr anchor="ctr"/>
                </a:tc>
                <a:tc>
                  <a:txBody>
                    <a:bodyPr/>
                    <a:lstStyle/>
                    <a:p>
                      <a:pPr algn="ctr"/>
                      <a:r>
                        <a:rPr lang="fr-FR" sz="1600" smtClean="0"/>
                        <a:t>9,1</a:t>
                      </a:r>
                      <a:endParaRPr lang="fr-FR" sz="1600"/>
                    </a:p>
                  </a:txBody>
                  <a:tcPr anchor="ctr"/>
                </a:tc>
                <a:extLst>
                  <a:ext uri="{0D108BD9-81ED-4DB2-BD59-A6C34878D82A}">
                    <a16:rowId xmlns:a16="http://schemas.microsoft.com/office/drawing/2014/main" val="2852512607"/>
                  </a:ext>
                </a:extLst>
              </a:tr>
              <a:tr h="285590">
                <a:tc>
                  <a:txBody>
                    <a:bodyPr/>
                    <a:lstStyle/>
                    <a:p>
                      <a:r>
                        <a:rPr lang="fr-FR" sz="1600" smtClean="0"/>
                        <a:t>Hb (g/dl)</a:t>
                      </a:r>
                      <a:endParaRPr lang="fr-FR" sz="1600"/>
                    </a:p>
                  </a:txBody>
                  <a:tcPr anchor="ctr"/>
                </a:tc>
                <a:tc>
                  <a:txBody>
                    <a:bodyPr/>
                    <a:lstStyle/>
                    <a:p>
                      <a:pPr algn="ctr"/>
                      <a:r>
                        <a:rPr lang="fr-FR" sz="1600" smtClean="0"/>
                        <a:t>10,1</a:t>
                      </a:r>
                      <a:endParaRPr lang="fr-FR" sz="1600"/>
                    </a:p>
                  </a:txBody>
                  <a:tcPr anchor="ctr"/>
                </a:tc>
                <a:tc>
                  <a:txBody>
                    <a:bodyPr/>
                    <a:lstStyle/>
                    <a:p>
                      <a:pPr algn="ctr"/>
                      <a:r>
                        <a:rPr lang="fr-FR" sz="1600" smtClean="0"/>
                        <a:t>10,1</a:t>
                      </a:r>
                      <a:endParaRPr lang="fr-FR" sz="1600"/>
                    </a:p>
                  </a:txBody>
                  <a:tcPr anchor="ctr"/>
                </a:tc>
                <a:tc>
                  <a:txBody>
                    <a:bodyPr/>
                    <a:lstStyle/>
                    <a:p>
                      <a:pPr algn="ctr"/>
                      <a:r>
                        <a:rPr lang="fr-FR" sz="1600" smtClean="0"/>
                        <a:t>10,1</a:t>
                      </a:r>
                      <a:endParaRPr lang="fr-FR" sz="1600"/>
                    </a:p>
                  </a:txBody>
                  <a:tcPr anchor="ctr"/>
                </a:tc>
                <a:tc>
                  <a:txBody>
                    <a:bodyPr/>
                    <a:lstStyle/>
                    <a:p>
                      <a:pPr algn="ctr"/>
                      <a:r>
                        <a:rPr lang="fr-FR" sz="1600" smtClean="0"/>
                        <a:t>10,0</a:t>
                      </a:r>
                      <a:endParaRPr lang="fr-FR" sz="1600"/>
                    </a:p>
                  </a:txBody>
                  <a:tcPr anchor="ctr"/>
                </a:tc>
                <a:tc>
                  <a:txBody>
                    <a:bodyPr/>
                    <a:lstStyle/>
                    <a:p>
                      <a:pPr algn="ctr"/>
                      <a:r>
                        <a:rPr lang="fr-FR" sz="1600" smtClean="0"/>
                        <a:t>10,0</a:t>
                      </a:r>
                      <a:endParaRPr lang="fr-FR" sz="1600"/>
                    </a:p>
                  </a:txBody>
                  <a:tcPr anchor="ctr"/>
                </a:tc>
                <a:tc>
                  <a:txBody>
                    <a:bodyPr/>
                    <a:lstStyle/>
                    <a:p>
                      <a:pPr algn="ctr"/>
                      <a:r>
                        <a:rPr lang="fr-FR" sz="1600" smtClean="0"/>
                        <a:t>10,0</a:t>
                      </a:r>
                      <a:endParaRPr lang="fr-FR" sz="1600"/>
                    </a:p>
                  </a:txBody>
                  <a:tcPr anchor="ctr"/>
                </a:tc>
                <a:tc>
                  <a:txBody>
                    <a:bodyPr/>
                    <a:lstStyle/>
                    <a:p>
                      <a:pPr algn="ctr"/>
                      <a:r>
                        <a:rPr lang="fr-FR" sz="1600" smtClean="0"/>
                        <a:t>10,0</a:t>
                      </a:r>
                      <a:endParaRPr lang="fr-FR" sz="1600"/>
                    </a:p>
                  </a:txBody>
                  <a:tcPr anchor="ctr"/>
                </a:tc>
                <a:tc>
                  <a:txBody>
                    <a:bodyPr/>
                    <a:lstStyle/>
                    <a:p>
                      <a:pPr algn="ctr"/>
                      <a:r>
                        <a:rPr lang="fr-FR" sz="1600" smtClean="0"/>
                        <a:t>9,9</a:t>
                      </a:r>
                      <a:endParaRPr lang="fr-FR" sz="1600"/>
                    </a:p>
                  </a:txBody>
                  <a:tcPr anchor="ctr"/>
                </a:tc>
                <a:tc>
                  <a:txBody>
                    <a:bodyPr/>
                    <a:lstStyle/>
                    <a:p>
                      <a:pPr algn="ctr"/>
                      <a:r>
                        <a:rPr lang="fr-FR" sz="1600" smtClean="0"/>
                        <a:t>9,9</a:t>
                      </a:r>
                      <a:endParaRPr lang="fr-FR" sz="1600"/>
                    </a:p>
                  </a:txBody>
                  <a:tcPr anchor="ctr"/>
                </a:tc>
                <a:tc>
                  <a:txBody>
                    <a:bodyPr/>
                    <a:lstStyle/>
                    <a:p>
                      <a:pPr algn="ctr"/>
                      <a:r>
                        <a:rPr lang="fr-FR" sz="1600" dirty="0" smtClean="0"/>
                        <a:t>9,9</a:t>
                      </a:r>
                      <a:endParaRPr lang="fr-FR" sz="1600" dirty="0"/>
                    </a:p>
                  </a:txBody>
                  <a:tcPr anchor="ctr"/>
                </a:tc>
                <a:extLst>
                  <a:ext uri="{0D108BD9-81ED-4DB2-BD59-A6C34878D82A}">
                    <a16:rowId xmlns:a16="http://schemas.microsoft.com/office/drawing/2014/main" val="1766366974"/>
                  </a:ext>
                </a:extLst>
              </a:tr>
            </a:tbl>
          </a:graphicData>
        </a:graphic>
      </p:graphicFrame>
    </p:spTree>
    <p:extLst>
      <p:ext uri="{BB962C8B-B14F-4D97-AF65-F5344CB8AC3E}">
        <p14:creationId xmlns:p14="http://schemas.microsoft.com/office/powerpoint/2010/main" val="6085878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433" y="1628800"/>
            <a:ext cx="849694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4400" dirty="0">
                <a:solidFill>
                  <a:srgbClr val="3333CC"/>
                </a:solidFill>
                <a:cs typeface="Arial"/>
              </a:rPr>
              <a:t>CARACTÉRISTIQUES CLINIQUES ET </a:t>
            </a:r>
          </a:p>
          <a:p>
            <a:pPr algn="ctr" fontAlgn="base">
              <a:spcBef>
                <a:spcPct val="0"/>
              </a:spcBef>
              <a:spcAft>
                <a:spcPct val="0"/>
              </a:spcAft>
            </a:pPr>
            <a:r>
              <a:rPr lang="fr-FR" sz="4400" dirty="0">
                <a:solidFill>
                  <a:srgbClr val="3333CC"/>
                </a:solidFill>
                <a:cs typeface="Arial"/>
              </a:rPr>
              <a:t>INDICATEURS DE PRISE EN CHARGE </a:t>
            </a:r>
          </a:p>
          <a:p>
            <a:pPr algn="ctr" fontAlgn="base">
              <a:spcBef>
                <a:spcPct val="0"/>
              </a:spcBef>
              <a:spcAft>
                <a:spcPct val="0"/>
              </a:spcAft>
            </a:pPr>
            <a:r>
              <a:rPr lang="fr-FR" sz="4400" dirty="0">
                <a:solidFill>
                  <a:srgbClr val="3333CC"/>
                </a:solidFill>
                <a:cs typeface="Arial"/>
              </a:rPr>
              <a:t>DES PATIENTS EN DIALYSE </a:t>
            </a:r>
          </a:p>
        </p:txBody>
      </p:sp>
      <p:sp>
        <p:nvSpPr>
          <p:cNvPr id="3" name="ZoneTexte 2"/>
          <p:cNvSpPr txBox="1"/>
          <p:nvPr/>
        </p:nvSpPr>
        <p:spPr>
          <a:xfrm>
            <a:off x="3287688" y="6093296"/>
            <a:ext cx="6862776" cy="646331"/>
          </a:xfrm>
          <a:prstGeom prst="rect">
            <a:avLst/>
          </a:prstGeom>
          <a:noFill/>
        </p:spPr>
        <p:txBody>
          <a:bodyPr vert="horz"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accent1"/>
                </a:solidFill>
                <a:latin typeface="Comic Sans MS" panose="030F0702030302020204" pitchFamily="66" charset="0"/>
              </a:rPr>
              <a:t>Pour en savoir plus</a:t>
            </a:r>
          </a:p>
          <a:p>
            <a:r>
              <a:rPr lang="fr-FR" dirty="0" smtClean="0">
                <a:solidFill>
                  <a:schemeClr val="accent1"/>
                </a:solidFill>
                <a:latin typeface="Comic Sans MS" panose="030F0702030302020204" pitchFamily="66" charset="0"/>
              </a:rPr>
              <a:t>https://www.agence-biomedecine.fr/Les-chiffres-du-R-E-I-N</a:t>
            </a:r>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9170211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3124200" y="6248400"/>
            <a:ext cx="4976192" cy="457200"/>
          </a:xfrm>
        </p:spPr>
        <p:txBody>
          <a:bodyPr/>
          <a:lstStyle/>
          <a:p>
            <a:pPr>
              <a:defRPr/>
            </a:pPr>
            <a:r>
              <a:rPr lang="fr-FR" altLang="fr-FR">
                <a:solidFill>
                  <a:srgbClr val="3333CC"/>
                </a:solidFill>
              </a:rPr>
              <a:t>Chapitre </a:t>
            </a:r>
            <a:r>
              <a:rPr lang="fr-FR" altLang="fr-FR" smtClean="0">
                <a:solidFill>
                  <a:srgbClr val="3333CC"/>
                </a:solidFill>
              </a:rPr>
              <a:t>INCIDENCE 2021</a:t>
            </a:r>
            <a:endParaRPr lang="fr-FR" altLang="fr-FR">
              <a:solidFill>
                <a:srgbClr val="3333CC"/>
              </a:solidFill>
            </a:endParaRPr>
          </a:p>
          <a:p>
            <a:pPr>
              <a:defRPr/>
            </a:pPr>
            <a:r>
              <a:rPr lang="fr-FR" altLang="fr-FR" smtClean="0">
                <a:solidFill>
                  <a:srgbClr val="3333CC"/>
                </a:solidFill>
              </a:rPr>
              <a:t>Indice comparatif d’incidence de l’IRCT par département</a:t>
            </a:r>
            <a:endParaRPr lang="fr-FR" altLang="fr-FR">
              <a:solidFill>
                <a:srgbClr val="3333CC"/>
              </a:solidFill>
            </a:endParaRPr>
          </a:p>
        </p:txBody>
      </p:sp>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3</a:t>
            </a:fld>
            <a:endParaRPr lang="fr-FR" altLang="fr-FR">
              <a:solidFill>
                <a:srgbClr val="000000"/>
              </a:solidFill>
            </a:endParaRPr>
          </a:p>
        </p:txBody>
      </p:sp>
      <p:sp>
        <p:nvSpPr>
          <p:cNvPr id="5" name="ZoneTexte 4"/>
          <p:cNvSpPr txBox="1"/>
          <p:nvPr/>
        </p:nvSpPr>
        <p:spPr>
          <a:xfrm>
            <a:off x="335360" y="1412776"/>
            <a:ext cx="3276364" cy="2308324"/>
          </a:xfrm>
          <a:prstGeom prst="rect">
            <a:avLst/>
          </a:prstGeom>
          <a:noFill/>
        </p:spPr>
        <p:txBody>
          <a:bodyPr vert="horz" wrap="square" rtlCol="0">
            <a:spAutoFit/>
          </a:bodyPr>
          <a:lstStyle>
            <a:defPPr>
              <a:defRPr lang="fr-FR"/>
            </a:defPPr>
            <a:lvl1pPr marL="0" algn="l" defTabSz="914400" rtl="0" eaLnBrk="1" fontAlgn="base" latinLnBrk="0" hangingPunct="1">
              <a:spcBef>
                <a:spcPct val="0"/>
              </a:spcBef>
              <a:spcAft>
                <a:spcPct val="0"/>
              </a:spcAft>
              <a:defRPr sz="1800" kern="1200">
                <a:solidFill>
                  <a:schemeClr val="tx1"/>
                </a:solidFill>
                <a:latin typeface="Arial"/>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pPr algn="just"/>
            <a:r>
              <a:rPr lang="fr-FR" dirty="0">
                <a:solidFill>
                  <a:srgbClr val="3333CC"/>
                </a:solidFill>
              </a:rPr>
              <a:t>En </a:t>
            </a:r>
            <a:r>
              <a:rPr lang="fr-FR" dirty="0" smtClean="0">
                <a:solidFill>
                  <a:srgbClr val="3333CC"/>
                </a:solidFill>
              </a:rPr>
              <a:t>2021, 11 437 nouveaux </a:t>
            </a:r>
            <a:r>
              <a:rPr lang="fr-FR" dirty="0">
                <a:solidFill>
                  <a:srgbClr val="3333CC"/>
                </a:solidFill>
              </a:rPr>
              <a:t>patients ont débuté un premier traitement de suppléance (dialyse ou greffe préemptive) </a:t>
            </a:r>
            <a:endParaRPr lang="fr-FR" dirty="0" smtClean="0">
              <a:solidFill>
                <a:srgbClr val="3333CC"/>
              </a:solidFill>
            </a:endParaRPr>
          </a:p>
          <a:p>
            <a:pPr algn="just"/>
            <a:endParaRPr lang="fr-FR" dirty="0">
              <a:solidFill>
                <a:srgbClr val="3333CC"/>
              </a:solidFill>
            </a:endParaRPr>
          </a:p>
          <a:p>
            <a:pPr algn="just"/>
            <a:r>
              <a:rPr lang="fr-FR" dirty="0" smtClean="0">
                <a:solidFill>
                  <a:srgbClr val="3333CC"/>
                </a:solidFill>
              </a:rPr>
              <a:t>Le </a:t>
            </a:r>
            <a:r>
              <a:rPr lang="fr-FR" dirty="0">
                <a:solidFill>
                  <a:srgbClr val="3333CC"/>
                </a:solidFill>
              </a:rPr>
              <a:t>taux d’incidence global =</a:t>
            </a:r>
            <a:r>
              <a:rPr lang="fr-FR" dirty="0" smtClean="0">
                <a:solidFill>
                  <a:srgbClr val="3333CC"/>
                </a:solidFill>
              </a:rPr>
              <a:t> 169 </a:t>
            </a:r>
            <a:r>
              <a:rPr lang="fr-FR" dirty="0">
                <a:solidFill>
                  <a:srgbClr val="3333CC"/>
                </a:solidFill>
              </a:rPr>
              <a:t>par million d’habitants.</a:t>
            </a:r>
            <a:r>
              <a:rPr lang="fr-FR" dirty="0"/>
              <a:t> </a:t>
            </a:r>
            <a:endParaRPr lang="fr-FR" dirty="0">
              <a:solidFill>
                <a:srgbClr val="3333CC"/>
              </a:solidFill>
            </a:endParaRPr>
          </a:p>
        </p:txBody>
      </p:sp>
      <p:pic>
        <p:nvPicPr>
          <p:cNvPr id="7" name="Image 6" descr="D:\Users\mlassalle\AppData\Local\Microsoft\Windows\INetCache\Content.Word\Indice comparatif de l'incidence de l'insuffisance rénale terminale traitée par département.jpg"/>
          <p:cNvPicPr/>
          <p:nvPr/>
        </p:nvPicPr>
        <p:blipFill>
          <a:blip r:embed="rId2">
            <a:extLst>
              <a:ext uri="{28A0092B-C50C-407E-A947-70E740481C1C}">
                <a14:useLocalDpi xmlns:a14="http://schemas.microsoft.com/office/drawing/2010/main" val="0"/>
              </a:ext>
            </a:extLst>
          </a:blip>
          <a:stretch>
            <a:fillRect/>
          </a:stretch>
        </p:blipFill>
        <p:spPr bwMode="auto">
          <a:xfrm>
            <a:off x="4067944" y="0"/>
            <a:ext cx="5076056" cy="5877272"/>
          </a:xfrm>
          <a:prstGeom prst="rect">
            <a:avLst/>
          </a:prstGeom>
          <a:noFill/>
          <a:ln>
            <a:noFill/>
          </a:ln>
        </p:spPr>
      </p:pic>
    </p:spTree>
    <p:extLst>
      <p:ext uri="{BB962C8B-B14F-4D97-AF65-F5344CB8AC3E}">
        <p14:creationId xmlns:p14="http://schemas.microsoft.com/office/powerpoint/2010/main" val="7135040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981200" y="254000"/>
            <a:ext cx="8229600" cy="369332"/>
          </a:xfrm>
          <a:prstGeom prst="rect">
            <a:avLst/>
          </a:prstGeom>
          <a:noFill/>
        </p:spPr>
        <p:txBody>
          <a:bodyPr vert="horz" wrap="none"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t> </a:t>
            </a:r>
            <a:endParaRPr lang="fr-FR"/>
          </a:p>
        </p:txBody>
      </p:sp>
      <p:sp>
        <p:nvSpPr>
          <p:cNvPr id="5" name="Rectangle 4"/>
          <p:cNvSpPr/>
          <p:nvPr/>
        </p:nvSpPr>
        <p:spPr>
          <a:xfrm>
            <a:off x="3215680" y="6165304"/>
            <a:ext cx="4445876" cy="52322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9875" algn="ctr">
              <a:spcAft>
                <a:spcPct val="0"/>
              </a:spcAft>
              <a:tabLst>
                <a:tab pos="-114935" algn="l"/>
              </a:tabLst>
            </a:pPr>
            <a:r>
              <a:rPr lang="fr-FR" altLang="fr-FR" sz="1400" dirty="0">
                <a:solidFill>
                  <a:srgbClr val="3333CC"/>
                </a:solidFill>
              </a:rPr>
              <a:t>Chapitre PRESENTS 2021</a:t>
            </a:r>
          </a:p>
          <a:p>
            <a:pPr marL="269875" algn="ctr">
              <a:spcAft>
                <a:spcPct val="0"/>
              </a:spcAft>
              <a:tabLst>
                <a:tab pos="-114935" algn="l"/>
              </a:tabLst>
            </a:pPr>
            <a:r>
              <a:rPr lang="fr-FR" sz="1400" dirty="0" smtClean="0">
                <a:solidFill>
                  <a:srgbClr val="3333CC"/>
                </a:solidFill>
                <a:cs typeface="Arial"/>
              </a:rPr>
              <a:t>Voie </a:t>
            </a:r>
            <a:r>
              <a:rPr lang="fr-FR" sz="1400" dirty="0">
                <a:solidFill>
                  <a:srgbClr val="3333CC"/>
                </a:solidFill>
                <a:cs typeface="Arial"/>
              </a:rPr>
              <a:t>d’abord </a:t>
            </a:r>
            <a:r>
              <a:rPr lang="fr-FR" sz="1400" dirty="0" smtClean="0">
                <a:solidFill>
                  <a:srgbClr val="3333CC"/>
                </a:solidFill>
                <a:cs typeface="Arial"/>
              </a:rPr>
              <a:t>vasculaire</a:t>
            </a:r>
            <a:endParaRPr lang="fr-FR" sz="1400" dirty="0">
              <a:solidFill>
                <a:srgbClr val="3333CC"/>
              </a:solidFill>
              <a:cs typeface="Arial"/>
            </a:endParaRPr>
          </a:p>
        </p:txBody>
      </p:sp>
      <p:pic>
        <p:nvPicPr>
          <p:cNvPr id="2" name="Image 1" descr="The SGRender Procedure"/>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127448" y="332656"/>
            <a:ext cx="6883880" cy="5483117"/>
          </a:xfrm>
          <a:prstGeom prst="rect">
            <a:avLst/>
          </a:prstGeom>
        </p:spPr>
      </p:pic>
      <p:sp>
        <p:nvSpPr>
          <p:cNvPr id="6" name="ZoneTexte 5"/>
          <p:cNvSpPr txBox="1"/>
          <p:nvPr/>
        </p:nvSpPr>
        <p:spPr>
          <a:xfrm>
            <a:off x="9551324" y="1928553"/>
            <a:ext cx="2344343" cy="1323439"/>
          </a:xfrm>
          <a:prstGeom prst="rect">
            <a:avLst/>
          </a:prstGeom>
          <a:noFill/>
        </p:spPr>
        <p:txBody>
          <a:bodyPr vert="horz"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i="1" smtClean="0">
                <a:solidFill>
                  <a:srgbClr val="FF0000"/>
                </a:solidFill>
              </a:rPr>
              <a:t>Ces chiffres sont à interpréter avec prudence car ils ne tiennent pas compte de l’état vasculaire des patients</a:t>
            </a:r>
            <a:endParaRPr lang="fr-FR" sz="1600" i="1">
              <a:solidFill>
                <a:srgbClr val="FF0000"/>
              </a:solidFill>
            </a:endParaRPr>
          </a:p>
        </p:txBody>
      </p:sp>
    </p:spTree>
    <p:extLst>
      <p:ext uri="{BB962C8B-B14F-4D97-AF65-F5344CB8AC3E}">
        <p14:creationId xmlns:p14="http://schemas.microsoft.com/office/powerpoint/2010/main" val="27509703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624" y="44896"/>
            <a:ext cx="5081768" cy="5804992"/>
          </a:xfrm>
          <a:prstGeom prst="rect">
            <a:avLst/>
          </a:prstGeom>
        </p:spPr>
      </p:pic>
      <p:sp>
        <p:nvSpPr>
          <p:cNvPr id="3" name="Rectangle 2"/>
          <p:cNvSpPr/>
          <p:nvPr/>
        </p:nvSpPr>
        <p:spPr>
          <a:xfrm>
            <a:off x="3215680" y="6165304"/>
            <a:ext cx="4445876" cy="52322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9875" algn="ctr">
              <a:spcAft>
                <a:spcPct val="0"/>
              </a:spcAft>
              <a:tabLst>
                <a:tab pos="-114935" algn="l"/>
              </a:tabLst>
            </a:pPr>
            <a:r>
              <a:rPr lang="fr-FR" altLang="fr-FR" sz="1400" dirty="0">
                <a:solidFill>
                  <a:srgbClr val="3333CC"/>
                </a:solidFill>
              </a:rPr>
              <a:t>Chapitre PRESENTS 2021</a:t>
            </a:r>
          </a:p>
          <a:p>
            <a:pPr marL="269875" algn="ctr">
              <a:spcAft>
                <a:spcPct val="0"/>
              </a:spcAft>
              <a:tabLst>
                <a:tab pos="-114935" algn="l"/>
              </a:tabLst>
            </a:pPr>
            <a:r>
              <a:rPr lang="fr-FR" sz="1400" dirty="0" smtClean="0">
                <a:solidFill>
                  <a:srgbClr val="3333CC"/>
                </a:solidFill>
                <a:cs typeface="Arial"/>
              </a:rPr>
              <a:t>Dialyse à domicile</a:t>
            </a:r>
            <a:endParaRPr lang="fr-FR" sz="1400" dirty="0">
              <a:solidFill>
                <a:srgbClr val="3333CC"/>
              </a:solidFill>
              <a:cs typeface="Arial"/>
            </a:endParaRPr>
          </a:p>
        </p:txBody>
      </p:sp>
      <p:sp>
        <p:nvSpPr>
          <p:cNvPr id="4" name="Rectangle 3"/>
          <p:cNvSpPr/>
          <p:nvPr/>
        </p:nvSpPr>
        <p:spPr>
          <a:xfrm>
            <a:off x="9369083" y="2559734"/>
            <a:ext cx="1999006" cy="1754326"/>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i="1" dirty="0">
                <a:solidFill>
                  <a:srgbClr val="FF0000"/>
                </a:solidFill>
                <a:latin typeface="Arial" pitchFamily="34" charset="0"/>
                <a:ea typeface="Times New Roman" panose="02020603050405020304" pitchFamily="18" charset="0"/>
                <a:cs typeface="Times New Roman" panose="02020603050405020304" pitchFamily="18" charset="0"/>
              </a:rPr>
              <a:t>ATTENTION, ces </a:t>
            </a:r>
            <a:r>
              <a:rPr lang="fr-FR" i="1" dirty="0" smtClean="0">
                <a:solidFill>
                  <a:srgbClr val="FF0000"/>
                </a:solidFill>
                <a:latin typeface="Arial" pitchFamily="34" charset="0"/>
                <a:ea typeface="Times New Roman" panose="02020603050405020304" pitchFamily="18" charset="0"/>
                <a:cs typeface="Times New Roman" panose="02020603050405020304" pitchFamily="18" charset="0"/>
              </a:rPr>
              <a:t>données ne tiennent pas compte de l’état clinique des patients</a:t>
            </a:r>
            <a:endParaRPr lang="en-GB" dirty="0"/>
          </a:p>
        </p:txBody>
      </p:sp>
    </p:spTree>
    <p:extLst>
      <p:ext uri="{BB962C8B-B14F-4D97-AF65-F5344CB8AC3E}">
        <p14:creationId xmlns:p14="http://schemas.microsoft.com/office/powerpoint/2010/main" val="315468814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559497" y="317499"/>
            <a:ext cx="7584504" cy="5487765"/>
          </a:xfrm>
          <a:prstGeom prst="rect">
            <a:avLst/>
          </a:prstGeom>
        </p:spPr>
      </p:pic>
      <p:sp>
        <p:nvSpPr>
          <p:cNvPr id="5" name="Rectangle 4"/>
          <p:cNvSpPr/>
          <p:nvPr/>
        </p:nvSpPr>
        <p:spPr>
          <a:xfrm>
            <a:off x="3215680" y="6165304"/>
            <a:ext cx="4445876" cy="52322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9875" algn="ctr">
              <a:spcAft>
                <a:spcPct val="0"/>
              </a:spcAft>
              <a:tabLst>
                <a:tab pos="-114935" algn="l"/>
              </a:tabLst>
            </a:pPr>
            <a:r>
              <a:rPr lang="fr-FR" altLang="fr-FR" sz="1400" dirty="0">
                <a:solidFill>
                  <a:srgbClr val="3333CC"/>
                </a:solidFill>
              </a:rPr>
              <a:t>Chapitre PRESENTS 2021</a:t>
            </a:r>
          </a:p>
          <a:p>
            <a:pPr algn="ctr">
              <a:spcAft>
                <a:spcPct val="0"/>
              </a:spcAft>
            </a:pPr>
            <a:r>
              <a:rPr lang="fr-FR" sz="1400" dirty="0">
                <a:solidFill>
                  <a:srgbClr val="3333CC"/>
                </a:solidFill>
              </a:rPr>
              <a:t>Evolution des </a:t>
            </a:r>
            <a:r>
              <a:rPr lang="fr-FR" sz="1400" dirty="0" smtClean="0">
                <a:solidFill>
                  <a:srgbClr val="3333CC"/>
                </a:solidFill>
              </a:rPr>
              <a:t>caractéristiques cliniques</a:t>
            </a:r>
            <a:endParaRPr lang="fr-FR" sz="1400" dirty="0">
              <a:solidFill>
                <a:srgbClr val="3333CC"/>
              </a:solidFill>
            </a:endParaRPr>
          </a:p>
        </p:txBody>
      </p:sp>
    </p:spTree>
    <p:extLst>
      <p:ext uri="{BB962C8B-B14F-4D97-AF65-F5344CB8AC3E}">
        <p14:creationId xmlns:p14="http://schemas.microsoft.com/office/powerpoint/2010/main" val="31960854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66823" y="317499"/>
            <a:ext cx="7177177" cy="5324175"/>
          </a:xfrm>
          <a:prstGeom prst="rect">
            <a:avLst/>
          </a:prstGeom>
        </p:spPr>
      </p:pic>
      <p:sp>
        <p:nvSpPr>
          <p:cNvPr id="5" name="Rectangle 4"/>
          <p:cNvSpPr/>
          <p:nvPr/>
        </p:nvSpPr>
        <p:spPr>
          <a:xfrm>
            <a:off x="3215680" y="6165304"/>
            <a:ext cx="4445876" cy="52322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9875" algn="ctr">
              <a:spcAft>
                <a:spcPct val="0"/>
              </a:spcAft>
              <a:tabLst>
                <a:tab pos="-114935" algn="l"/>
              </a:tabLst>
            </a:pPr>
            <a:r>
              <a:rPr lang="fr-FR" altLang="fr-FR" sz="1400" dirty="0">
                <a:solidFill>
                  <a:srgbClr val="3333CC"/>
                </a:solidFill>
              </a:rPr>
              <a:t>Chapitre PRESENTS 2021</a:t>
            </a:r>
          </a:p>
          <a:p>
            <a:pPr algn="ctr">
              <a:spcAft>
                <a:spcPct val="0"/>
              </a:spcAft>
            </a:pPr>
            <a:r>
              <a:rPr lang="fr-FR" sz="1400" dirty="0">
                <a:solidFill>
                  <a:srgbClr val="3333CC"/>
                </a:solidFill>
              </a:rPr>
              <a:t>Evolution </a:t>
            </a:r>
            <a:r>
              <a:rPr lang="fr-FR" sz="1400" dirty="0" smtClean="0">
                <a:solidFill>
                  <a:srgbClr val="3333CC"/>
                </a:solidFill>
              </a:rPr>
              <a:t>de la prise en charge en dialyse</a:t>
            </a:r>
            <a:endParaRPr lang="fr-FR" sz="1400" dirty="0">
              <a:solidFill>
                <a:srgbClr val="3333CC"/>
              </a:solidFill>
            </a:endParaRPr>
          </a:p>
        </p:txBody>
      </p:sp>
    </p:spTree>
    <p:extLst>
      <p:ext uri="{BB962C8B-B14F-4D97-AF65-F5344CB8AC3E}">
        <p14:creationId xmlns:p14="http://schemas.microsoft.com/office/powerpoint/2010/main" val="336233516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he SGRender Procedure"/>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199456" y="332656"/>
            <a:ext cx="6665343" cy="5255164"/>
          </a:xfrm>
          <a:prstGeom prst="rect">
            <a:avLst/>
          </a:prstGeom>
        </p:spPr>
      </p:pic>
      <p:sp>
        <p:nvSpPr>
          <p:cNvPr id="4" name="Rectangle 3"/>
          <p:cNvSpPr/>
          <p:nvPr/>
        </p:nvSpPr>
        <p:spPr>
          <a:xfrm>
            <a:off x="2783632" y="6165304"/>
            <a:ext cx="4824536" cy="52322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9875" algn="ctr">
              <a:spcAft>
                <a:spcPct val="0"/>
              </a:spcAft>
              <a:tabLst>
                <a:tab pos="-114935" algn="l"/>
              </a:tabLst>
            </a:pPr>
            <a:r>
              <a:rPr lang="fr-FR" altLang="fr-FR" sz="1400" dirty="0">
                <a:solidFill>
                  <a:srgbClr val="3333CC"/>
                </a:solidFill>
              </a:rPr>
              <a:t>Chapitre </a:t>
            </a:r>
            <a:r>
              <a:rPr lang="fr-FR" altLang="fr-FR" sz="1400" dirty="0" smtClean="0">
                <a:solidFill>
                  <a:srgbClr val="3333CC"/>
                </a:solidFill>
              </a:rPr>
              <a:t>PRESENTS 2021</a:t>
            </a:r>
          </a:p>
          <a:p>
            <a:pPr marL="269875" algn="ctr">
              <a:spcAft>
                <a:spcPct val="0"/>
              </a:spcAft>
              <a:tabLst>
                <a:tab pos="-114935" algn="l"/>
              </a:tabLst>
            </a:pPr>
            <a:r>
              <a:rPr lang="fr-FR" sz="1400" dirty="0" smtClean="0">
                <a:solidFill>
                  <a:srgbClr val="3333CC"/>
                </a:solidFill>
                <a:cs typeface="Arial"/>
              </a:rPr>
              <a:t>Evolution </a:t>
            </a:r>
            <a:r>
              <a:rPr lang="fr-FR" sz="1400" dirty="0">
                <a:solidFill>
                  <a:srgbClr val="3333CC"/>
                </a:solidFill>
                <a:cs typeface="Arial"/>
              </a:rPr>
              <a:t>de la prise en charge de </a:t>
            </a:r>
            <a:r>
              <a:rPr lang="fr-FR" sz="1400" dirty="0" smtClean="0">
                <a:solidFill>
                  <a:srgbClr val="3333CC"/>
                </a:solidFill>
                <a:cs typeface="Arial"/>
              </a:rPr>
              <a:t>l'anémie</a:t>
            </a:r>
            <a:endParaRPr lang="fr-FR" sz="1400" dirty="0">
              <a:solidFill>
                <a:srgbClr val="3333CC"/>
              </a:solidFill>
              <a:cs typeface="Arial"/>
            </a:endParaRPr>
          </a:p>
        </p:txBody>
      </p:sp>
      <p:sp>
        <p:nvSpPr>
          <p:cNvPr id="6" name="ZoneTexte 5"/>
          <p:cNvSpPr txBox="1"/>
          <p:nvPr>
            <p:custDataLst>
              <p:tags r:id="rId2"/>
            </p:custDataLst>
          </p:nvPr>
        </p:nvSpPr>
        <p:spPr>
          <a:xfrm>
            <a:off x="1981200" y="254000"/>
            <a:ext cx="8229600" cy="369332"/>
          </a:xfrm>
          <a:prstGeom prst="rect">
            <a:avLst/>
          </a:prstGeom>
          <a:noFill/>
        </p:spPr>
        <p:txBody>
          <a:bodyPr vert="horz" wrap="none"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t> </a:t>
            </a:r>
            <a:endParaRPr lang="fr-FR"/>
          </a:p>
        </p:txBody>
      </p:sp>
    </p:spTree>
    <p:extLst>
      <p:ext uri="{BB962C8B-B14F-4D97-AF65-F5344CB8AC3E}">
        <p14:creationId xmlns:p14="http://schemas.microsoft.com/office/powerpoint/2010/main" val="353163824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8886" y="764704"/>
            <a:ext cx="6657788" cy="415498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400" dirty="0" smtClean="0">
                <a:solidFill>
                  <a:srgbClr val="3333CC"/>
                </a:solidFill>
                <a:cs typeface="Arial"/>
              </a:rPr>
              <a:t>SURVIE ET MORTALITÉ DES PATIENTS </a:t>
            </a:r>
          </a:p>
          <a:p>
            <a:r>
              <a:rPr lang="fr-FR" sz="4400" dirty="0" smtClean="0">
                <a:solidFill>
                  <a:srgbClr val="3333CC"/>
                </a:solidFill>
                <a:cs typeface="Arial"/>
              </a:rPr>
              <a:t>AVEC UNE MALADIE RÉNALE CHRONIQUE </a:t>
            </a:r>
          </a:p>
          <a:p>
            <a:r>
              <a:rPr lang="fr-FR" sz="4400" dirty="0" smtClean="0">
                <a:solidFill>
                  <a:srgbClr val="3333CC"/>
                </a:solidFill>
                <a:cs typeface="Arial"/>
              </a:rPr>
              <a:t>AU STADE DE SUPPLÉANCE</a:t>
            </a:r>
            <a:endParaRPr lang="fr-FR" sz="4400" dirty="0">
              <a:solidFill>
                <a:srgbClr val="3333CC"/>
              </a:solidFill>
              <a:cs typeface="Arial"/>
            </a:endParaRPr>
          </a:p>
        </p:txBody>
      </p:sp>
      <p:sp>
        <p:nvSpPr>
          <p:cNvPr id="3" name="ZoneTexte 2"/>
          <p:cNvSpPr txBox="1"/>
          <p:nvPr/>
        </p:nvSpPr>
        <p:spPr>
          <a:xfrm>
            <a:off x="3143672" y="6093296"/>
            <a:ext cx="6862776" cy="646331"/>
          </a:xfrm>
          <a:prstGeom prst="rect">
            <a:avLst/>
          </a:prstGeom>
          <a:noFill/>
        </p:spPr>
        <p:txBody>
          <a:bodyPr vert="horz"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accent1"/>
                </a:solidFill>
                <a:latin typeface="Comic Sans MS" panose="030F0702030302020204" pitchFamily="66" charset="0"/>
              </a:rPr>
              <a:t>Pour en savoir plus</a:t>
            </a:r>
          </a:p>
          <a:p>
            <a:r>
              <a:rPr lang="fr-FR" dirty="0" smtClean="0">
                <a:solidFill>
                  <a:schemeClr val="accent1"/>
                </a:solidFill>
                <a:latin typeface="Comic Sans MS" panose="030F0702030302020204" pitchFamily="66" charset="0"/>
              </a:rPr>
              <a:t>https://www.agence-biomedecine.fr/Les-chiffres-du-R-E-I-N</a:t>
            </a:r>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91702111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lot of SURVIVAL by duradc identified by agegp2"/>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354581" y="317500"/>
            <a:ext cx="5965508" cy="5130800"/>
          </a:xfrm>
          <a:prstGeom prst="rect">
            <a:avLst/>
          </a:prstGeom>
        </p:spPr>
      </p:pic>
      <p:sp>
        <p:nvSpPr>
          <p:cNvPr id="6" name="Rectangle 5"/>
          <p:cNvSpPr/>
          <p:nvPr/>
        </p:nvSpPr>
        <p:spPr>
          <a:xfrm>
            <a:off x="3168263" y="6165304"/>
            <a:ext cx="4727937" cy="800219"/>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sz="1400" dirty="0">
                <a:solidFill>
                  <a:srgbClr val="3333CC"/>
                </a:solidFill>
              </a:rPr>
              <a:t>Chapitre </a:t>
            </a:r>
            <a:r>
              <a:rPr lang="fr-FR" altLang="fr-FR" sz="1400" dirty="0" smtClean="0">
                <a:solidFill>
                  <a:srgbClr val="3333CC"/>
                </a:solidFill>
              </a:rPr>
              <a:t>SURVIE </a:t>
            </a:r>
            <a:r>
              <a:rPr lang="fr-FR" altLang="fr-FR" sz="1400" dirty="0">
                <a:solidFill>
                  <a:srgbClr val="3333CC"/>
                </a:solidFill>
              </a:rPr>
              <a:t>2021</a:t>
            </a:r>
          </a:p>
          <a:p>
            <a:r>
              <a:rPr lang="fr-FR" sz="1400" dirty="0" smtClean="0">
                <a:solidFill>
                  <a:srgbClr val="3333CC"/>
                </a:solidFill>
                <a:cs typeface="Arial"/>
              </a:rPr>
              <a:t>Probabilité </a:t>
            </a:r>
            <a:r>
              <a:rPr lang="fr-FR" sz="1400" dirty="0">
                <a:solidFill>
                  <a:srgbClr val="3333CC"/>
                </a:solidFill>
                <a:cs typeface="Arial"/>
              </a:rPr>
              <a:t>de survie des nouveaux patients </a:t>
            </a:r>
            <a:r>
              <a:rPr lang="fr-FR" sz="1400" dirty="0" smtClean="0">
                <a:solidFill>
                  <a:srgbClr val="3333CC"/>
                </a:solidFill>
                <a:cs typeface="Arial"/>
              </a:rPr>
              <a:t>2002-2021</a:t>
            </a:r>
            <a:r>
              <a:rPr lang="fr-FR" i="1" dirty="0">
                <a:latin typeface="Comic Sans MS" panose="030F0702030302020204" pitchFamily="66" charset="0"/>
                <a:ea typeface="Times New Roman" panose="02020603050405020304" pitchFamily="18" charset="0"/>
                <a:cs typeface="Times New Roman" panose="02020603050405020304" pitchFamily="18" charset="0"/>
              </a:rPr>
              <a:t/>
            </a:r>
            <a:br>
              <a:rPr lang="fr-FR" i="1" dirty="0">
                <a:latin typeface="Comic Sans MS" panose="030F0702030302020204" pitchFamily="66" charset="0"/>
                <a:ea typeface="Times New Roman" panose="02020603050405020304" pitchFamily="18" charset="0"/>
                <a:cs typeface="Times New Roman" panose="02020603050405020304" pitchFamily="18" charset="0"/>
              </a:rPr>
            </a:br>
            <a:endParaRPr lang="fr-FR" i="1" dirty="0">
              <a:latin typeface="Comic Sans MS" panose="030F0702030302020204" pitchFamily="66" charset="0"/>
            </a:endParaRPr>
          </a:p>
        </p:txBody>
      </p:sp>
      <p:sp>
        <p:nvSpPr>
          <p:cNvPr id="2" name="Rectangle 1"/>
          <p:cNvSpPr/>
          <p:nvPr/>
        </p:nvSpPr>
        <p:spPr>
          <a:xfrm>
            <a:off x="9369083" y="2559734"/>
            <a:ext cx="1999006" cy="1754326"/>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i="1">
                <a:solidFill>
                  <a:srgbClr val="FF0000"/>
                </a:solidFill>
                <a:latin typeface="Arial" pitchFamily="34" charset="0"/>
                <a:ea typeface="Times New Roman" panose="02020603050405020304" pitchFamily="18" charset="0"/>
                <a:cs typeface="Times New Roman" panose="02020603050405020304" pitchFamily="18" charset="0"/>
              </a:rPr>
              <a:t>ATTENTION, ces probabilités de survie ne sont pas ajustées sur </a:t>
            </a:r>
            <a:r>
              <a:rPr lang="fr-FR" i="1" smtClean="0">
                <a:solidFill>
                  <a:srgbClr val="FF0000"/>
                </a:solidFill>
                <a:latin typeface="Arial" pitchFamily="34" charset="0"/>
                <a:ea typeface="Times New Roman" panose="02020603050405020304" pitchFamily="18" charset="0"/>
                <a:cs typeface="Times New Roman" panose="02020603050405020304" pitchFamily="18" charset="0"/>
              </a:rPr>
              <a:t>l’état clinique des patients</a:t>
            </a:r>
            <a:endParaRPr lang="en-GB"/>
          </a:p>
        </p:txBody>
      </p:sp>
    </p:spTree>
    <p:extLst>
      <p:ext uri="{BB962C8B-B14F-4D97-AF65-F5344CB8AC3E}">
        <p14:creationId xmlns:p14="http://schemas.microsoft.com/office/powerpoint/2010/main" val="179563316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lot of tm_dia by clage10an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81201" y="317500"/>
            <a:ext cx="6338888" cy="5199380"/>
          </a:xfrm>
          <a:prstGeom prst="rect">
            <a:avLst/>
          </a:prstGeom>
        </p:spPr>
      </p:pic>
      <p:sp>
        <p:nvSpPr>
          <p:cNvPr id="4" name="Rectangle 3"/>
          <p:cNvSpPr/>
          <p:nvPr/>
        </p:nvSpPr>
        <p:spPr>
          <a:xfrm>
            <a:off x="2999656" y="6237312"/>
            <a:ext cx="6096000" cy="523220"/>
          </a:xfrm>
          <a:prstGeom prst="rect">
            <a:avLst/>
          </a:prstGeom>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sz="1400" dirty="0">
                <a:solidFill>
                  <a:srgbClr val="3333CC"/>
                </a:solidFill>
              </a:rPr>
              <a:t>Chapitre </a:t>
            </a:r>
            <a:r>
              <a:rPr lang="fr-FR" altLang="fr-FR" sz="1400" dirty="0" smtClean="0">
                <a:solidFill>
                  <a:srgbClr val="3333CC"/>
                </a:solidFill>
              </a:rPr>
              <a:t>SURVIE </a:t>
            </a:r>
            <a:r>
              <a:rPr lang="fr-FR" altLang="fr-FR" sz="1400" dirty="0">
                <a:solidFill>
                  <a:srgbClr val="3333CC"/>
                </a:solidFill>
              </a:rPr>
              <a:t>2021</a:t>
            </a:r>
          </a:p>
          <a:p>
            <a:r>
              <a:rPr lang="fr-FR" sz="1400" dirty="0" smtClean="0">
                <a:solidFill>
                  <a:srgbClr val="3333CC"/>
                </a:solidFill>
                <a:cs typeface="Arial"/>
              </a:rPr>
              <a:t>Taux </a:t>
            </a:r>
            <a:r>
              <a:rPr lang="fr-FR" sz="1400" dirty="0">
                <a:solidFill>
                  <a:srgbClr val="3333CC"/>
                </a:solidFill>
                <a:cs typeface="Arial"/>
              </a:rPr>
              <a:t>de mortalité en dialyse et en greffe par âge, en 2021</a:t>
            </a:r>
          </a:p>
        </p:txBody>
      </p:sp>
      <p:sp>
        <p:nvSpPr>
          <p:cNvPr id="2" name="Rectangle 1"/>
          <p:cNvSpPr/>
          <p:nvPr/>
        </p:nvSpPr>
        <p:spPr>
          <a:xfrm>
            <a:off x="8918917" y="1439836"/>
            <a:ext cx="3038622" cy="4524315"/>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0"/>
              </a:spcAft>
            </a:pPr>
            <a:r>
              <a:rPr lang="fr-FR" sz="1600" i="1">
                <a:solidFill>
                  <a:srgbClr val="FF0000"/>
                </a:solidFill>
                <a:latin typeface="Arial" pitchFamily="34" charset="0"/>
                <a:ea typeface="Times New Roman" panose="02020603050405020304" pitchFamily="18" charset="0"/>
                <a:cs typeface="Times New Roman" panose="02020603050405020304" pitchFamily="18" charset="0"/>
              </a:rPr>
              <a:t>ATTENTION, la comparaison des patients greffés et dialysés doit être faite avec précaution compte tenu du fort biais d’indication des patients greffés (plus jeunes et avec moins de comorbidités). Par ailleurs, la population des dialysés est composée d’une proportion plus importante d’entrée en dialyse « récente », période où la mortalité est importante alors que les patients greffés sont souvent depuis un certain nombre d’années dans un état stable. Ceci est particulièrement vrai pour les tranches d’âges élevées.</a:t>
            </a:r>
            <a:endParaRPr lang="en-GB" sz="1600" i="1">
              <a:latin typeface="Arial"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3710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67840" y="317500"/>
            <a:ext cx="7376160" cy="5062220"/>
          </a:xfrm>
          <a:prstGeom prst="rect">
            <a:avLst/>
          </a:prstGeom>
        </p:spPr>
      </p:pic>
      <p:sp>
        <p:nvSpPr>
          <p:cNvPr id="4" name="Rectangle 3"/>
          <p:cNvSpPr/>
          <p:nvPr/>
        </p:nvSpPr>
        <p:spPr>
          <a:xfrm>
            <a:off x="3115660" y="6165304"/>
            <a:ext cx="4680520" cy="523220"/>
          </a:xfrm>
          <a:prstGeom prst="rect">
            <a:avLst/>
          </a:prstGeom>
        </p:spPr>
        <p:txBody>
          <a:bodyPr wrap="square">
            <a:spAutoFit/>
          </a:bodyPr>
          <a:lstStyle/>
          <a:p>
            <a:r>
              <a:rPr lang="fr-FR" altLang="fr-FR" sz="1400" dirty="0">
                <a:solidFill>
                  <a:srgbClr val="3333CC"/>
                </a:solidFill>
              </a:rPr>
              <a:t>Chapitre SURVIE 2021</a:t>
            </a:r>
          </a:p>
          <a:p>
            <a:r>
              <a:rPr lang="fr-FR" sz="1400" dirty="0" smtClean="0">
                <a:solidFill>
                  <a:srgbClr val="3333CC"/>
                </a:solidFill>
                <a:cs typeface="Arial"/>
              </a:rPr>
              <a:t>Evolution </a:t>
            </a:r>
            <a:r>
              <a:rPr lang="fr-FR" sz="1400" dirty="0">
                <a:solidFill>
                  <a:srgbClr val="3333CC"/>
                </a:solidFill>
                <a:cs typeface="Arial"/>
              </a:rPr>
              <a:t>des taux de </a:t>
            </a:r>
            <a:r>
              <a:rPr lang="fr-FR" sz="1400" dirty="0" smtClean="0">
                <a:solidFill>
                  <a:srgbClr val="3333CC"/>
                </a:solidFill>
                <a:cs typeface="Arial"/>
              </a:rPr>
              <a:t>mortalité</a:t>
            </a:r>
            <a:endParaRPr lang="fr-FR" sz="1400" dirty="0">
              <a:solidFill>
                <a:srgbClr val="3333CC"/>
              </a:solidFill>
              <a:cs typeface="Arial"/>
            </a:endParaRPr>
          </a:p>
        </p:txBody>
      </p:sp>
      <p:sp>
        <p:nvSpPr>
          <p:cNvPr id="2" name="Rectangle 1"/>
          <p:cNvSpPr/>
          <p:nvPr/>
        </p:nvSpPr>
        <p:spPr>
          <a:xfrm>
            <a:off x="9566030" y="1684112"/>
            <a:ext cx="2358097" cy="4247317"/>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spcAft>
                <a:spcPct val="0"/>
              </a:spcAft>
            </a:pPr>
            <a:r>
              <a:rPr lang="fr-FR" i="1">
                <a:solidFill>
                  <a:srgbClr val="FF0000"/>
                </a:solidFill>
                <a:latin typeface="Arial" pitchFamily="34" charset="0"/>
                <a:ea typeface="Times New Roman" panose="02020603050405020304" pitchFamily="18" charset="0"/>
                <a:cs typeface="Times New Roman" panose="02020603050405020304" pitchFamily="18" charset="0"/>
              </a:rPr>
              <a:t>ATTENTION Ces chiffres sont à interpréter avec précaution car ils ne prennent pas en compte </a:t>
            </a:r>
            <a:r>
              <a:rPr lang="fr-FR" i="1" smtClean="0">
                <a:solidFill>
                  <a:srgbClr val="FF0000"/>
                </a:solidFill>
                <a:latin typeface="Arial" pitchFamily="34" charset="0"/>
                <a:ea typeface="Times New Roman" panose="02020603050405020304" pitchFamily="18" charset="0"/>
                <a:cs typeface="Times New Roman" panose="02020603050405020304" pitchFamily="18" charset="0"/>
              </a:rPr>
              <a:t>les caractéristiques cliniques des patients dialysés et des changements </a:t>
            </a:r>
            <a:r>
              <a:rPr lang="fr-FR" i="1">
                <a:solidFill>
                  <a:srgbClr val="FF0000"/>
                </a:solidFill>
                <a:latin typeface="Arial" pitchFamily="34" charset="0"/>
                <a:ea typeface="Times New Roman" panose="02020603050405020304" pitchFamily="18" charset="0"/>
                <a:cs typeface="Times New Roman" panose="02020603050405020304" pitchFamily="18" charset="0"/>
              </a:rPr>
              <a:t>de caractéristiques cliniques des donneurs et des </a:t>
            </a:r>
            <a:r>
              <a:rPr lang="fr-FR" i="1" smtClean="0">
                <a:solidFill>
                  <a:srgbClr val="FF0000"/>
                </a:solidFill>
                <a:latin typeface="Arial" pitchFamily="34" charset="0"/>
                <a:ea typeface="Times New Roman" panose="02020603050405020304" pitchFamily="18" charset="0"/>
                <a:cs typeface="Times New Roman" panose="02020603050405020304" pitchFamily="18" charset="0"/>
              </a:rPr>
              <a:t>receveurs au cours du temps.</a:t>
            </a:r>
            <a:endParaRPr lang="en-GB" i="1">
              <a:latin typeface="Arial"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20148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3322776472"/>
              </p:ext>
            </p:extLst>
          </p:nvPr>
        </p:nvGraphicFramePr>
        <p:xfrm>
          <a:off x="1919536" y="116632"/>
          <a:ext cx="7165395" cy="5864870"/>
        </p:xfrm>
        <a:graphic>
          <a:graphicData uri="http://schemas.openxmlformats.org/drawingml/2006/table">
            <a:tbl>
              <a:tblPr firstRow="1" bandRow="1">
                <a:tableStyleId>{72833802-FEF1-4C79-8D5D-14CF1EAF98D9}</a:tableStyleId>
              </a:tblPr>
              <a:tblGrid>
                <a:gridCol w="3658270">
                  <a:extLst>
                    <a:ext uri="{9D8B030D-6E8A-4147-A177-3AD203B41FA5}">
                      <a16:colId xmlns:a16="http://schemas.microsoft.com/office/drawing/2014/main" val="275442961"/>
                    </a:ext>
                  </a:extLst>
                </a:gridCol>
                <a:gridCol w="779669">
                  <a:extLst>
                    <a:ext uri="{9D8B030D-6E8A-4147-A177-3AD203B41FA5}">
                      <a16:colId xmlns:a16="http://schemas.microsoft.com/office/drawing/2014/main" val="106469442"/>
                    </a:ext>
                  </a:extLst>
                </a:gridCol>
                <a:gridCol w="694928">
                  <a:extLst>
                    <a:ext uri="{9D8B030D-6E8A-4147-A177-3AD203B41FA5}">
                      <a16:colId xmlns:a16="http://schemas.microsoft.com/office/drawing/2014/main" val="1183085769"/>
                    </a:ext>
                  </a:extLst>
                </a:gridCol>
                <a:gridCol w="779669">
                  <a:extLst>
                    <a:ext uri="{9D8B030D-6E8A-4147-A177-3AD203B41FA5}">
                      <a16:colId xmlns:a16="http://schemas.microsoft.com/office/drawing/2014/main" val="3638758486"/>
                    </a:ext>
                  </a:extLst>
                </a:gridCol>
                <a:gridCol w="694928">
                  <a:extLst>
                    <a:ext uri="{9D8B030D-6E8A-4147-A177-3AD203B41FA5}">
                      <a16:colId xmlns:a16="http://schemas.microsoft.com/office/drawing/2014/main" val="1849823952"/>
                    </a:ext>
                  </a:extLst>
                </a:gridCol>
                <a:gridCol w="557931">
                  <a:extLst>
                    <a:ext uri="{9D8B030D-6E8A-4147-A177-3AD203B41FA5}">
                      <a16:colId xmlns:a16="http://schemas.microsoft.com/office/drawing/2014/main" val="2205983897"/>
                    </a:ext>
                  </a:extLst>
                </a:gridCol>
              </a:tblGrid>
              <a:tr h="266585">
                <a:tc>
                  <a:txBody>
                    <a:bodyPr/>
                    <a:lstStyle/>
                    <a:p>
                      <a:pPr algn="ctr"/>
                      <a:endParaRPr lang="fr-FR" sz="1100" dirty="0">
                        <a:latin typeface="+mn-lt"/>
                      </a:endParaRPr>
                    </a:p>
                  </a:txBody>
                  <a:tcPr anchor="ctr"/>
                </a:tc>
                <a:tc gridSpan="2">
                  <a:txBody>
                    <a:bodyPr/>
                    <a:lstStyle/>
                    <a:p>
                      <a:pPr algn="ctr"/>
                      <a:r>
                        <a:rPr lang="fr-FR" sz="1100" smtClean="0">
                          <a:latin typeface="+mn-lt"/>
                        </a:rPr>
                        <a:t>&lt;= 78 ans</a:t>
                      </a:r>
                      <a:endParaRPr lang="fr-FR" sz="1100">
                        <a:latin typeface="+mn-lt"/>
                      </a:endParaRPr>
                    </a:p>
                  </a:txBody>
                  <a:tcPr anchor="ctr"/>
                </a:tc>
                <a:tc hMerge="1">
                  <a:txBody>
                    <a:bodyPr/>
                    <a:lstStyle/>
                    <a:p>
                      <a:endParaRPr lang="fr-FR" sz="800"/>
                    </a:p>
                  </a:txBody>
                  <a:tcPr/>
                </a:tc>
                <a:tc gridSpan="3">
                  <a:txBody>
                    <a:bodyPr/>
                    <a:lstStyle/>
                    <a:p>
                      <a:pPr algn="ctr"/>
                      <a:r>
                        <a:rPr lang="fr-FR" sz="1100" smtClean="0">
                          <a:latin typeface="+mn-lt"/>
                        </a:rPr>
                        <a:t>&gt; 78 ans</a:t>
                      </a:r>
                      <a:endParaRPr lang="fr-FR" sz="1100">
                        <a:latin typeface="+mn-lt"/>
                      </a:endParaRPr>
                    </a:p>
                  </a:txBody>
                  <a:tcPr anchor="ct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3440566409"/>
                  </a:ext>
                </a:extLst>
              </a:tr>
              <a:tr h="266585">
                <a:tc>
                  <a:txBody>
                    <a:bodyPr/>
                    <a:lstStyle/>
                    <a:p>
                      <a:pPr algn="ctr"/>
                      <a:r>
                        <a:rPr lang="fr-FR" sz="1100" smtClean="0">
                          <a:latin typeface="+mn-lt"/>
                        </a:rPr>
                        <a:t>Cause principale de décès</a:t>
                      </a:r>
                      <a:endParaRPr lang="fr-FR" sz="1100">
                        <a:latin typeface="+mn-lt"/>
                      </a:endParaRPr>
                    </a:p>
                  </a:txBody>
                  <a:tcPr anchor="ctr"/>
                </a:tc>
                <a:tc>
                  <a:txBody>
                    <a:bodyPr/>
                    <a:lstStyle/>
                    <a:p>
                      <a:pPr algn="ctr"/>
                      <a:r>
                        <a:rPr lang="fr-FR" sz="1100" smtClean="0">
                          <a:latin typeface="+mn-lt"/>
                        </a:rPr>
                        <a:t>n</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tc>
                  <a:txBody>
                    <a:bodyPr/>
                    <a:lstStyle/>
                    <a:p>
                      <a:pPr algn="ctr"/>
                      <a:r>
                        <a:rPr lang="fr-FR" sz="1100" smtClean="0">
                          <a:latin typeface="+mn-lt"/>
                        </a:rPr>
                        <a:t>n</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tc>
                  <a:txBody>
                    <a:bodyPr/>
                    <a:lstStyle/>
                    <a:p>
                      <a:pPr algn="ctr"/>
                      <a:r>
                        <a:rPr lang="fr-FR" sz="1100" smtClean="0">
                          <a:latin typeface="+mn-lt"/>
                        </a:rPr>
                        <a:t>p</a:t>
                      </a:r>
                      <a:endParaRPr lang="fr-FR" sz="1100">
                        <a:latin typeface="+mn-lt"/>
                      </a:endParaRPr>
                    </a:p>
                  </a:txBody>
                  <a:tcPr anchor="ctr"/>
                </a:tc>
                <a:extLst>
                  <a:ext uri="{0D108BD9-81ED-4DB2-BD59-A6C34878D82A}">
                    <a16:rowId xmlns:a16="http://schemas.microsoft.com/office/drawing/2014/main" val="3078649609"/>
                  </a:ext>
                </a:extLst>
              </a:tr>
              <a:tr h="266585">
                <a:tc>
                  <a:txBody>
                    <a:bodyPr/>
                    <a:lstStyle/>
                    <a:p>
                      <a:r>
                        <a:rPr lang="fr-FR" sz="1100" smtClean="0">
                          <a:latin typeface="+mn-lt"/>
                        </a:rPr>
                        <a:t>Maladies de l'appareil circulatoire</a:t>
                      </a:r>
                      <a:endParaRPr lang="fr-FR" sz="1100">
                        <a:latin typeface="+mn-lt"/>
                      </a:endParaRPr>
                    </a:p>
                  </a:txBody>
                  <a:tcPr anchor="ctr"/>
                </a:tc>
                <a:tc>
                  <a:txBody>
                    <a:bodyPr/>
                    <a:lstStyle/>
                    <a:p>
                      <a:pPr algn="ctr"/>
                      <a:r>
                        <a:rPr lang="fr-FR" sz="1100" smtClean="0">
                          <a:latin typeface="+mn-lt"/>
                        </a:rPr>
                        <a:t>9 442</a:t>
                      </a:r>
                      <a:endParaRPr lang="fr-FR" sz="1100">
                        <a:latin typeface="+mn-lt"/>
                      </a:endParaRPr>
                    </a:p>
                  </a:txBody>
                  <a:tcPr anchor="ctr"/>
                </a:tc>
                <a:tc>
                  <a:txBody>
                    <a:bodyPr/>
                    <a:lstStyle/>
                    <a:p>
                      <a:pPr algn="ctr"/>
                      <a:r>
                        <a:rPr lang="fr-FR" sz="1100" smtClean="0">
                          <a:latin typeface="+mn-lt"/>
                        </a:rPr>
                        <a:t>21,4</a:t>
                      </a:r>
                      <a:endParaRPr lang="fr-FR" sz="1100">
                        <a:latin typeface="+mn-lt"/>
                      </a:endParaRPr>
                    </a:p>
                  </a:txBody>
                  <a:tcPr anchor="ctr"/>
                </a:tc>
                <a:tc>
                  <a:txBody>
                    <a:bodyPr/>
                    <a:lstStyle/>
                    <a:p>
                      <a:pPr algn="ctr"/>
                      <a:r>
                        <a:rPr lang="fr-FR" sz="1100" smtClean="0">
                          <a:latin typeface="+mn-lt"/>
                        </a:rPr>
                        <a:t>10 743</a:t>
                      </a:r>
                      <a:endParaRPr lang="fr-FR" sz="1100">
                        <a:latin typeface="+mn-lt"/>
                      </a:endParaRPr>
                    </a:p>
                  </a:txBody>
                  <a:tcPr anchor="ctr"/>
                </a:tc>
                <a:tc>
                  <a:txBody>
                    <a:bodyPr/>
                    <a:lstStyle/>
                    <a:p>
                      <a:pPr algn="ctr"/>
                      <a:r>
                        <a:rPr lang="fr-FR" sz="1100" smtClean="0">
                          <a:latin typeface="+mn-lt"/>
                        </a:rPr>
                        <a:t>21,8</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2101843721"/>
                  </a:ext>
                </a:extLst>
              </a:tr>
              <a:tr h="266585">
                <a:tc>
                  <a:txBody>
                    <a:bodyPr/>
                    <a:lstStyle/>
                    <a:p>
                      <a:r>
                        <a:rPr lang="fr-FR" sz="1100" smtClean="0">
                          <a:latin typeface="+mn-lt"/>
                        </a:rPr>
                        <a:t>- Infarctus du myocarde</a:t>
                      </a:r>
                      <a:endParaRPr lang="fr-FR" sz="1100">
                        <a:latin typeface="+mn-lt"/>
                      </a:endParaRPr>
                    </a:p>
                  </a:txBody>
                  <a:tcPr anchor="ctr"/>
                </a:tc>
                <a:tc>
                  <a:txBody>
                    <a:bodyPr/>
                    <a:lstStyle/>
                    <a:p>
                      <a:pPr algn="ctr"/>
                      <a:r>
                        <a:rPr lang="fr-FR" sz="1100" smtClean="0">
                          <a:latin typeface="+mn-lt"/>
                        </a:rPr>
                        <a:t>1 442</a:t>
                      </a:r>
                      <a:endParaRPr lang="fr-FR" sz="1100">
                        <a:latin typeface="+mn-lt"/>
                      </a:endParaRPr>
                    </a:p>
                  </a:txBody>
                  <a:tcPr anchor="ctr"/>
                </a:tc>
                <a:tc>
                  <a:txBody>
                    <a:bodyPr/>
                    <a:lstStyle/>
                    <a:p>
                      <a:pPr algn="ctr"/>
                      <a:r>
                        <a:rPr lang="fr-FR" sz="1100" smtClean="0">
                          <a:latin typeface="+mn-lt"/>
                        </a:rPr>
                        <a:t>3,3</a:t>
                      </a:r>
                      <a:endParaRPr lang="fr-FR" sz="1100">
                        <a:latin typeface="+mn-lt"/>
                      </a:endParaRPr>
                    </a:p>
                  </a:txBody>
                  <a:tcPr anchor="ctr"/>
                </a:tc>
                <a:tc>
                  <a:txBody>
                    <a:bodyPr/>
                    <a:lstStyle/>
                    <a:p>
                      <a:pPr algn="ctr"/>
                      <a:r>
                        <a:rPr lang="fr-FR" sz="1100" smtClean="0">
                          <a:latin typeface="+mn-lt"/>
                        </a:rPr>
                        <a:t>1 341</a:t>
                      </a:r>
                      <a:endParaRPr lang="fr-FR" sz="1100">
                        <a:latin typeface="+mn-lt"/>
                      </a:endParaRPr>
                    </a:p>
                  </a:txBody>
                  <a:tcPr anchor="ctr"/>
                </a:tc>
                <a:tc>
                  <a:txBody>
                    <a:bodyPr/>
                    <a:lstStyle/>
                    <a:p>
                      <a:pPr algn="ctr"/>
                      <a:r>
                        <a:rPr lang="fr-FR" sz="1100" smtClean="0">
                          <a:latin typeface="+mn-lt"/>
                        </a:rPr>
                        <a:t>2,7</a:t>
                      </a:r>
                      <a:endParaRPr lang="fr-FR" sz="1100">
                        <a:latin typeface="+mn-lt"/>
                      </a:endParaRPr>
                    </a:p>
                  </a:txBody>
                  <a:tcPr anchor="ctr"/>
                </a:tc>
                <a:tc>
                  <a:txBody>
                    <a:bodyPr/>
                    <a:lstStyle/>
                    <a:p>
                      <a:pPr algn="ctr"/>
                      <a:r>
                        <a:rPr lang="fr-FR" sz="1100" smtClean="0">
                          <a:latin typeface="+mn-lt"/>
                        </a:rPr>
                        <a:t>NS</a:t>
                      </a:r>
                      <a:endParaRPr lang="fr-FR" sz="1100">
                        <a:latin typeface="+mn-lt"/>
                      </a:endParaRPr>
                    </a:p>
                  </a:txBody>
                  <a:tcPr anchor="ctr"/>
                </a:tc>
                <a:extLst>
                  <a:ext uri="{0D108BD9-81ED-4DB2-BD59-A6C34878D82A}">
                    <a16:rowId xmlns:a16="http://schemas.microsoft.com/office/drawing/2014/main" val="1184834525"/>
                  </a:ext>
                </a:extLst>
              </a:tr>
              <a:tr h="266585">
                <a:tc>
                  <a:txBody>
                    <a:bodyPr/>
                    <a:lstStyle/>
                    <a:p>
                      <a:r>
                        <a:rPr lang="fr-FR" sz="1100" smtClean="0">
                          <a:latin typeface="+mn-lt"/>
                        </a:rPr>
                        <a:t>- Autres cardiopathies ischémiques</a:t>
                      </a:r>
                      <a:endParaRPr lang="fr-FR" sz="1100">
                        <a:latin typeface="+mn-lt"/>
                      </a:endParaRPr>
                    </a:p>
                  </a:txBody>
                  <a:tcPr anchor="ctr"/>
                </a:tc>
                <a:tc>
                  <a:txBody>
                    <a:bodyPr/>
                    <a:lstStyle/>
                    <a:p>
                      <a:pPr algn="ctr"/>
                      <a:r>
                        <a:rPr lang="fr-FR" sz="1100" smtClean="0">
                          <a:latin typeface="+mn-lt"/>
                        </a:rPr>
                        <a:t>518</a:t>
                      </a:r>
                      <a:endParaRPr lang="fr-FR" sz="1100">
                        <a:latin typeface="+mn-lt"/>
                      </a:endParaRPr>
                    </a:p>
                  </a:txBody>
                  <a:tcPr anchor="ctr"/>
                </a:tc>
                <a:tc>
                  <a:txBody>
                    <a:bodyPr/>
                    <a:lstStyle/>
                    <a:p>
                      <a:pPr algn="ctr"/>
                      <a:r>
                        <a:rPr lang="fr-FR" sz="1100" smtClean="0">
                          <a:latin typeface="+mn-lt"/>
                        </a:rPr>
                        <a:t>1,2</a:t>
                      </a:r>
                      <a:endParaRPr lang="fr-FR" sz="1100">
                        <a:latin typeface="+mn-lt"/>
                      </a:endParaRPr>
                    </a:p>
                  </a:txBody>
                  <a:tcPr anchor="ctr"/>
                </a:tc>
                <a:tc>
                  <a:txBody>
                    <a:bodyPr/>
                    <a:lstStyle/>
                    <a:p>
                      <a:pPr algn="ctr"/>
                      <a:r>
                        <a:rPr lang="fr-FR" sz="1100" smtClean="0">
                          <a:latin typeface="+mn-lt"/>
                        </a:rPr>
                        <a:t>604</a:t>
                      </a:r>
                      <a:endParaRPr lang="fr-FR" sz="1100">
                        <a:latin typeface="+mn-lt"/>
                      </a:endParaRPr>
                    </a:p>
                  </a:txBody>
                  <a:tcPr anchor="ctr"/>
                </a:tc>
                <a:tc>
                  <a:txBody>
                    <a:bodyPr/>
                    <a:lstStyle/>
                    <a:p>
                      <a:pPr algn="ctr"/>
                      <a:r>
                        <a:rPr lang="fr-FR" sz="1100" smtClean="0">
                          <a:latin typeface="+mn-lt"/>
                        </a:rPr>
                        <a:t>1,2</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2895547376"/>
                  </a:ext>
                </a:extLst>
              </a:tr>
              <a:tr h="266585">
                <a:tc>
                  <a:txBody>
                    <a:bodyPr/>
                    <a:lstStyle/>
                    <a:p>
                      <a:r>
                        <a:rPr lang="fr-FR" sz="1100" smtClean="0">
                          <a:latin typeface="+mn-lt"/>
                        </a:rPr>
                        <a:t>- Cardiopathie hypertensive</a:t>
                      </a:r>
                      <a:endParaRPr lang="fr-FR" sz="1100">
                        <a:latin typeface="+mn-lt"/>
                      </a:endParaRPr>
                    </a:p>
                  </a:txBody>
                  <a:tcPr anchor="ctr"/>
                </a:tc>
                <a:tc>
                  <a:txBody>
                    <a:bodyPr/>
                    <a:lstStyle/>
                    <a:p>
                      <a:pPr algn="ctr"/>
                      <a:r>
                        <a:rPr lang="fr-FR" sz="1100" smtClean="0">
                          <a:latin typeface="+mn-lt"/>
                        </a:rPr>
                        <a:t>60</a:t>
                      </a:r>
                      <a:endParaRPr lang="fr-FR" sz="1100">
                        <a:latin typeface="+mn-lt"/>
                      </a:endParaRPr>
                    </a:p>
                  </a:txBody>
                  <a:tcPr anchor="ctr"/>
                </a:tc>
                <a:tc>
                  <a:txBody>
                    <a:bodyPr/>
                    <a:lstStyle/>
                    <a:p>
                      <a:pPr algn="ctr"/>
                      <a:r>
                        <a:rPr lang="fr-FR" sz="1100" smtClean="0">
                          <a:latin typeface="+mn-lt"/>
                        </a:rPr>
                        <a:t>0,1</a:t>
                      </a:r>
                      <a:endParaRPr lang="fr-FR" sz="1100">
                        <a:latin typeface="+mn-lt"/>
                      </a:endParaRPr>
                    </a:p>
                  </a:txBody>
                  <a:tcPr anchor="ctr"/>
                </a:tc>
                <a:tc>
                  <a:txBody>
                    <a:bodyPr/>
                    <a:lstStyle/>
                    <a:p>
                      <a:pPr algn="ctr"/>
                      <a:r>
                        <a:rPr lang="fr-FR" sz="1100" smtClean="0">
                          <a:latin typeface="+mn-lt"/>
                        </a:rPr>
                        <a:t>54</a:t>
                      </a:r>
                      <a:endParaRPr lang="fr-FR" sz="1100">
                        <a:latin typeface="+mn-lt"/>
                      </a:endParaRPr>
                    </a:p>
                  </a:txBody>
                  <a:tcPr anchor="ctr"/>
                </a:tc>
                <a:tc>
                  <a:txBody>
                    <a:bodyPr/>
                    <a:lstStyle/>
                    <a:p>
                      <a:pPr algn="ctr"/>
                      <a:r>
                        <a:rPr lang="fr-FR" sz="1100" smtClean="0">
                          <a:latin typeface="+mn-lt"/>
                        </a:rPr>
                        <a:t>0,1</a:t>
                      </a:r>
                      <a:endParaRPr lang="fr-FR" sz="1100">
                        <a:latin typeface="+mn-lt"/>
                      </a:endParaRPr>
                    </a:p>
                  </a:txBody>
                  <a:tcPr anchor="ctr"/>
                </a:tc>
                <a:tc>
                  <a:txBody>
                    <a:bodyPr/>
                    <a:lstStyle/>
                    <a:p>
                      <a:pPr algn="ctr"/>
                      <a:r>
                        <a:rPr lang="fr-FR" sz="1100" smtClean="0">
                          <a:latin typeface="+mn-lt"/>
                        </a:rPr>
                        <a:t>NS</a:t>
                      </a:r>
                      <a:endParaRPr lang="fr-FR" sz="1100">
                        <a:latin typeface="+mn-lt"/>
                      </a:endParaRPr>
                    </a:p>
                  </a:txBody>
                  <a:tcPr anchor="ctr"/>
                </a:tc>
                <a:extLst>
                  <a:ext uri="{0D108BD9-81ED-4DB2-BD59-A6C34878D82A}">
                    <a16:rowId xmlns:a16="http://schemas.microsoft.com/office/drawing/2014/main" val="3324182466"/>
                  </a:ext>
                </a:extLst>
              </a:tr>
              <a:tr h="266585">
                <a:tc>
                  <a:txBody>
                    <a:bodyPr/>
                    <a:lstStyle/>
                    <a:p>
                      <a:r>
                        <a:rPr lang="fr-FR" sz="1100" smtClean="0">
                          <a:latin typeface="+mn-lt"/>
                        </a:rPr>
                        <a:t>- Insuffisance cardiaque</a:t>
                      </a:r>
                      <a:endParaRPr lang="fr-FR" sz="1100">
                        <a:latin typeface="+mn-lt"/>
                      </a:endParaRPr>
                    </a:p>
                  </a:txBody>
                  <a:tcPr anchor="ctr"/>
                </a:tc>
                <a:tc>
                  <a:txBody>
                    <a:bodyPr/>
                    <a:lstStyle/>
                    <a:p>
                      <a:pPr algn="ctr"/>
                      <a:r>
                        <a:rPr lang="fr-FR" sz="1100" smtClean="0">
                          <a:latin typeface="+mn-lt"/>
                        </a:rPr>
                        <a:t>2 112</a:t>
                      </a:r>
                      <a:endParaRPr lang="fr-FR" sz="1100">
                        <a:latin typeface="+mn-lt"/>
                      </a:endParaRPr>
                    </a:p>
                  </a:txBody>
                  <a:tcPr anchor="ctr"/>
                </a:tc>
                <a:tc>
                  <a:txBody>
                    <a:bodyPr/>
                    <a:lstStyle/>
                    <a:p>
                      <a:pPr algn="ctr"/>
                      <a:r>
                        <a:rPr lang="fr-FR" sz="1100" smtClean="0">
                          <a:latin typeface="+mn-lt"/>
                        </a:rPr>
                        <a:t>4,8</a:t>
                      </a:r>
                      <a:endParaRPr lang="fr-FR" sz="1100">
                        <a:latin typeface="+mn-lt"/>
                      </a:endParaRPr>
                    </a:p>
                  </a:txBody>
                  <a:tcPr anchor="ctr"/>
                </a:tc>
                <a:tc>
                  <a:txBody>
                    <a:bodyPr/>
                    <a:lstStyle/>
                    <a:p>
                      <a:pPr algn="ctr"/>
                      <a:r>
                        <a:rPr lang="fr-FR" sz="1100" smtClean="0">
                          <a:latin typeface="+mn-lt"/>
                        </a:rPr>
                        <a:t>3 047</a:t>
                      </a:r>
                      <a:endParaRPr lang="fr-FR" sz="1100">
                        <a:latin typeface="+mn-lt"/>
                      </a:endParaRPr>
                    </a:p>
                  </a:txBody>
                  <a:tcPr anchor="ctr"/>
                </a:tc>
                <a:tc>
                  <a:txBody>
                    <a:bodyPr/>
                    <a:lstStyle/>
                    <a:p>
                      <a:pPr algn="ctr"/>
                      <a:r>
                        <a:rPr lang="fr-FR" sz="1100" smtClean="0">
                          <a:latin typeface="+mn-lt"/>
                        </a:rPr>
                        <a:t>6,2</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3438068432"/>
                  </a:ext>
                </a:extLst>
              </a:tr>
              <a:tr h="266585">
                <a:tc>
                  <a:txBody>
                    <a:bodyPr/>
                    <a:lstStyle/>
                    <a:p>
                      <a:r>
                        <a:rPr lang="fr-FR" sz="1100" smtClean="0">
                          <a:latin typeface="+mn-lt"/>
                        </a:rPr>
                        <a:t>- Troubles du rythme</a:t>
                      </a:r>
                      <a:endParaRPr lang="fr-FR" sz="1100">
                        <a:latin typeface="+mn-lt"/>
                      </a:endParaRPr>
                    </a:p>
                  </a:txBody>
                  <a:tcPr anchor="ctr"/>
                </a:tc>
                <a:tc>
                  <a:txBody>
                    <a:bodyPr/>
                    <a:lstStyle/>
                    <a:p>
                      <a:pPr algn="ctr"/>
                      <a:r>
                        <a:rPr lang="fr-FR" sz="1100" smtClean="0">
                          <a:latin typeface="+mn-lt"/>
                        </a:rPr>
                        <a:t>582</a:t>
                      </a:r>
                      <a:endParaRPr lang="fr-FR" sz="1100">
                        <a:latin typeface="+mn-lt"/>
                      </a:endParaRPr>
                    </a:p>
                  </a:txBody>
                  <a:tcPr anchor="ctr"/>
                </a:tc>
                <a:tc>
                  <a:txBody>
                    <a:bodyPr/>
                    <a:lstStyle/>
                    <a:p>
                      <a:pPr algn="ctr"/>
                      <a:r>
                        <a:rPr lang="fr-FR" sz="1100" smtClean="0">
                          <a:latin typeface="+mn-lt"/>
                        </a:rPr>
                        <a:t>1,3</a:t>
                      </a:r>
                      <a:endParaRPr lang="fr-FR" sz="1100">
                        <a:latin typeface="+mn-lt"/>
                      </a:endParaRPr>
                    </a:p>
                  </a:txBody>
                  <a:tcPr anchor="ctr"/>
                </a:tc>
                <a:tc>
                  <a:txBody>
                    <a:bodyPr/>
                    <a:lstStyle/>
                    <a:p>
                      <a:pPr algn="ctr"/>
                      <a:r>
                        <a:rPr lang="fr-FR" sz="1100" smtClean="0">
                          <a:latin typeface="+mn-lt"/>
                        </a:rPr>
                        <a:t>654</a:t>
                      </a:r>
                      <a:endParaRPr lang="fr-FR" sz="1100">
                        <a:latin typeface="+mn-lt"/>
                      </a:endParaRPr>
                    </a:p>
                  </a:txBody>
                  <a:tcPr anchor="ctr"/>
                </a:tc>
                <a:tc>
                  <a:txBody>
                    <a:bodyPr/>
                    <a:lstStyle/>
                    <a:p>
                      <a:pPr algn="ctr"/>
                      <a:r>
                        <a:rPr lang="fr-FR" sz="1100" smtClean="0">
                          <a:latin typeface="+mn-lt"/>
                        </a:rPr>
                        <a:t>1,3</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4261004393"/>
                  </a:ext>
                </a:extLst>
              </a:tr>
              <a:tr h="266585">
                <a:tc>
                  <a:txBody>
                    <a:bodyPr/>
                    <a:lstStyle/>
                    <a:p>
                      <a:r>
                        <a:rPr lang="fr-FR" sz="1100" smtClean="0">
                          <a:latin typeface="+mn-lt"/>
                        </a:rPr>
                        <a:t>- Maladies cérébrovasculaires</a:t>
                      </a:r>
                      <a:endParaRPr lang="fr-FR" sz="1100">
                        <a:latin typeface="+mn-lt"/>
                      </a:endParaRPr>
                    </a:p>
                  </a:txBody>
                  <a:tcPr anchor="ctr"/>
                </a:tc>
                <a:tc>
                  <a:txBody>
                    <a:bodyPr/>
                    <a:lstStyle/>
                    <a:p>
                      <a:pPr algn="ctr"/>
                      <a:r>
                        <a:rPr lang="fr-FR" sz="1100" smtClean="0">
                          <a:latin typeface="+mn-lt"/>
                        </a:rPr>
                        <a:t>1 796</a:t>
                      </a:r>
                      <a:endParaRPr lang="fr-FR" sz="1100">
                        <a:latin typeface="+mn-lt"/>
                      </a:endParaRPr>
                    </a:p>
                  </a:txBody>
                  <a:tcPr anchor="ctr"/>
                </a:tc>
                <a:tc>
                  <a:txBody>
                    <a:bodyPr/>
                    <a:lstStyle/>
                    <a:p>
                      <a:pPr algn="ctr"/>
                      <a:r>
                        <a:rPr lang="fr-FR" sz="1100" smtClean="0">
                          <a:latin typeface="+mn-lt"/>
                        </a:rPr>
                        <a:t>4,1</a:t>
                      </a:r>
                      <a:endParaRPr lang="fr-FR" sz="1100">
                        <a:latin typeface="+mn-lt"/>
                      </a:endParaRPr>
                    </a:p>
                  </a:txBody>
                  <a:tcPr anchor="ctr"/>
                </a:tc>
                <a:tc>
                  <a:txBody>
                    <a:bodyPr/>
                    <a:lstStyle/>
                    <a:p>
                      <a:pPr algn="ctr"/>
                      <a:r>
                        <a:rPr lang="fr-FR" sz="1100" smtClean="0">
                          <a:latin typeface="+mn-lt"/>
                        </a:rPr>
                        <a:t>1 908</a:t>
                      </a:r>
                      <a:endParaRPr lang="fr-FR" sz="1100">
                        <a:latin typeface="+mn-lt"/>
                      </a:endParaRPr>
                    </a:p>
                  </a:txBody>
                  <a:tcPr anchor="ctr"/>
                </a:tc>
                <a:tc>
                  <a:txBody>
                    <a:bodyPr/>
                    <a:lstStyle/>
                    <a:p>
                      <a:pPr algn="ctr"/>
                      <a:r>
                        <a:rPr lang="fr-FR" sz="1100" smtClean="0">
                          <a:latin typeface="+mn-lt"/>
                        </a:rPr>
                        <a:t>3,9</a:t>
                      </a:r>
                      <a:endParaRPr lang="fr-FR" sz="1100">
                        <a:latin typeface="+mn-lt"/>
                      </a:endParaRPr>
                    </a:p>
                  </a:txBody>
                  <a:tcPr anchor="ctr"/>
                </a:tc>
                <a:tc>
                  <a:txBody>
                    <a:bodyPr/>
                    <a:lstStyle/>
                    <a:p>
                      <a:pPr algn="ctr"/>
                      <a:r>
                        <a:rPr lang="fr-FR" sz="1100" smtClean="0">
                          <a:latin typeface="+mn-lt"/>
                        </a:rPr>
                        <a:t>NS</a:t>
                      </a:r>
                      <a:endParaRPr lang="fr-FR" sz="1100">
                        <a:latin typeface="+mn-lt"/>
                      </a:endParaRPr>
                    </a:p>
                  </a:txBody>
                  <a:tcPr anchor="ctr"/>
                </a:tc>
                <a:extLst>
                  <a:ext uri="{0D108BD9-81ED-4DB2-BD59-A6C34878D82A}">
                    <a16:rowId xmlns:a16="http://schemas.microsoft.com/office/drawing/2014/main" val="435769010"/>
                  </a:ext>
                </a:extLst>
              </a:tr>
              <a:tr h="266585">
                <a:tc>
                  <a:txBody>
                    <a:bodyPr/>
                    <a:lstStyle/>
                    <a:p>
                      <a:r>
                        <a:rPr lang="fr-FR" sz="1100" smtClean="0">
                          <a:latin typeface="+mn-lt"/>
                        </a:rPr>
                        <a:t>- Embolie pulmonaire</a:t>
                      </a:r>
                      <a:endParaRPr lang="fr-FR" sz="1100">
                        <a:latin typeface="+mn-lt"/>
                      </a:endParaRPr>
                    </a:p>
                  </a:txBody>
                  <a:tcPr anchor="ctr"/>
                </a:tc>
                <a:tc>
                  <a:txBody>
                    <a:bodyPr/>
                    <a:lstStyle/>
                    <a:p>
                      <a:pPr algn="ctr"/>
                      <a:r>
                        <a:rPr lang="fr-FR" sz="1100" smtClean="0">
                          <a:latin typeface="+mn-lt"/>
                        </a:rPr>
                        <a:t>170</a:t>
                      </a:r>
                      <a:endParaRPr lang="fr-FR" sz="1100">
                        <a:latin typeface="+mn-lt"/>
                      </a:endParaRPr>
                    </a:p>
                  </a:txBody>
                  <a:tcPr anchor="ctr"/>
                </a:tc>
                <a:tc>
                  <a:txBody>
                    <a:bodyPr/>
                    <a:lstStyle/>
                    <a:p>
                      <a:pPr algn="ctr"/>
                      <a:r>
                        <a:rPr lang="fr-FR" sz="1100" smtClean="0">
                          <a:latin typeface="+mn-lt"/>
                        </a:rPr>
                        <a:t>0,4</a:t>
                      </a:r>
                      <a:endParaRPr lang="fr-FR" sz="1100">
                        <a:latin typeface="+mn-lt"/>
                      </a:endParaRPr>
                    </a:p>
                  </a:txBody>
                  <a:tcPr anchor="ctr"/>
                </a:tc>
                <a:tc>
                  <a:txBody>
                    <a:bodyPr/>
                    <a:lstStyle/>
                    <a:p>
                      <a:pPr algn="ctr"/>
                      <a:r>
                        <a:rPr lang="fr-FR" sz="1100" smtClean="0">
                          <a:latin typeface="+mn-lt"/>
                        </a:rPr>
                        <a:t>133</a:t>
                      </a:r>
                      <a:endParaRPr lang="fr-FR" sz="1100">
                        <a:latin typeface="+mn-lt"/>
                      </a:endParaRPr>
                    </a:p>
                  </a:txBody>
                  <a:tcPr anchor="ctr"/>
                </a:tc>
                <a:tc>
                  <a:txBody>
                    <a:bodyPr/>
                    <a:lstStyle/>
                    <a:p>
                      <a:pPr algn="ctr"/>
                      <a:r>
                        <a:rPr lang="fr-FR" sz="1100" smtClean="0">
                          <a:latin typeface="+mn-lt"/>
                        </a:rPr>
                        <a:t>0,3</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3511270630"/>
                  </a:ext>
                </a:extLst>
              </a:tr>
              <a:tr h="266585">
                <a:tc>
                  <a:txBody>
                    <a:bodyPr/>
                    <a:lstStyle/>
                    <a:p>
                      <a:r>
                        <a:rPr lang="fr-FR" sz="1100" smtClean="0">
                          <a:latin typeface="+mn-lt"/>
                        </a:rPr>
                        <a:t>- Autres maladies de l'appareil circulatoire</a:t>
                      </a:r>
                      <a:endParaRPr lang="fr-FR" sz="1100">
                        <a:latin typeface="+mn-lt"/>
                      </a:endParaRPr>
                    </a:p>
                  </a:txBody>
                  <a:tcPr anchor="ctr"/>
                </a:tc>
                <a:tc>
                  <a:txBody>
                    <a:bodyPr/>
                    <a:lstStyle/>
                    <a:p>
                      <a:pPr algn="ctr"/>
                      <a:r>
                        <a:rPr lang="fr-FR" sz="1100" smtClean="0">
                          <a:latin typeface="+mn-lt"/>
                        </a:rPr>
                        <a:t>2 762</a:t>
                      </a:r>
                      <a:endParaRPr lang="fr-FR" sz="1100">
                        <a:latin typeface="+mn-lt"/>
                      </a:endParaRPr>
                    </a:p>
                  </a:txBody>
                  <a:tcPr anchor="ctr"/>
                </a:tc>
                <a:tc>
                  <a:txBody>
                    <a:bodyPr/>
                    <a:lstStyle/>
                    <a:p>
                      <a:pPr algn="ctr"/>
                      <a:r>
                        <a:rPr lang="fr-FR" sz="1100" smtClean="0">
                          <a:latin typeface="+mn-lt"/>
                        </a:rPr>
                        <a:t>6,3</a:t>
                      </a:r>
                      <a:endParaRPr lang="fr-FR" sz="1100">
                        <a:latin typeface="+mn-lt"/>
                      </a:endParaRPr>
                    </a:p>
                  </a:txBody>
                  <a:tcPr anchor="ctr"/>
                </a:tc>
                <a:tc>
                  <a:txBody>
                    <a:bodyPr/>
                    <a:lstStyle/>
                    <a:p>
                      <a:pPr algn="ctr"/>
                      <a:r>
                        <a:rPr lang="fr-FR" sz="1100" smtClean="0">
                          <a:latin typeface="+mn-lt"/>
                        </a:rPr>
                        <a:t>3 002</a:t>
                      </a:r>
                      <a:endParaRPr lang="fr-FR" sz="1100">
                        <a:latin typeface="+mn-lt"/>
                      </a:endParaRPr>
                    </a:p>
                  </a:txBody>
                  <a:tcPr anchor="ctr"/>
                </a:tc>
                <a:tc>
                  <a:txBody>
                    <a:bodyPr/>
                    <a:lstStyle/>
                    <a:p>
                      <a:pPr algn="ctr"/>
                      <a:r>
                        <a:rPr lang="fr-FR" sz="1100" smtClean="0">
                          <a:latin typeface="+mn-lt"/>
                        </a:rPr>
                        <a:t>6,1</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586827940"/>
                  </a:ext>
                </a:extLst>
              </a:tr>
              <a:tr h="266585">
                <a:tc>
                  <a:txBody>
                    <a:bodyPr/>
                    <a:lstStyle/>
                    <a:p>
                      <a:r>
                        <a:rPr lang="fr-FR" sz="1100" smtClean="0">
                          <a:latin typeface="+mn-lt"/>
                        </a:rPr>
                        <a:t>Maladies rénales</a:t>
                      </a:r>
                      <a:endParaRPr lang="fr-FR" sz="1100">
                        <a:latin typeface="+mn-lt"/>
                      </a:endParaRPr>
                    </a:p>
                  </a:txBody>
                  <a:tcPr anchor="ctr"/>
                </a:tc>
                <a:tc>
                  <a:txBody>
                    <a:bodyPr/>
                    <a:lstStyle/>
                    <a:p>
                      <a:pPr algn="ctr"/>
                      <a:r>
                        <a:rPr lang="fr-FR" sz="1100" smtClean="0">
                          <a:latin typeface="+mn-lt"/>
                        </a:rPr>
                        <a:t>200</a:t>
                      </a:r>
                      <a:endParaRPr lang="fr-FR" sz="1100">
                        <a:latin typeface="+mn-lt"/>
                      </a:endParaRPr>
                    </a:p>
                  </a:txBody>
                  <a:tcPr anchor="ctr"/>
                </a:tc>
                <a:tc>
                  <a:txBody>
                    <a:bodyPr/>
                    <a:lstStyle/>
                    <a:p>
                      <a:pPr algn="ctr"/>
                      <a:r>
                        <a:rPr lang="fr-FR" sz="1100" smtClean="0">
                          <a:latin typeface="+mn-lt"/>
                        </a:rPr>
                        <a:t>0,5</a:t>
                      </a:r>
                      <a:endParaRPr lang="fr-FR" sz="1100">
                        <a:latin typeface="+mn-lt"/>
                      </a:endParaRPr>
                    </a:p>
                  </a:txBody>
                  <a:tcPr anchor="ctr"/>
                </a:tc>
                <a:tc>
                  <a:txBody>
                    <a:bodyPr/>
                    <a:lstStyle/>
                    <a:p>
                      <a:pPr algn="ctr"/>
                      <a:r>
                        <a:rPr lang="fr-FR" sz="1100" smtClean="0">
                          <a:latin typeface="+mn-lt"/>
                        </a:rPr>
                        <a:t>450</a:t>
                      </a:r>
                      <a:endParaRPr lang="fr-FR" sz="1100">
                        <a:latin typeface="+mn-lt"/>
                      </a:endParaRPr>
                    </a:p>
                  </a:txBody>
                  <a:tcPr anchor="ctr"/>
                </a:tc>
                <a:tc>
                  <a:txBody>
                    <a:bodyPr/>
                    <a:lstStyle/>
                    <a:p>
                      <a:pPr algn="ctr"/>
                      <a:r>
                        <a:rPr lang="fr-FR" sz="1100" smtClean="0">
                          <a:latin typeface="+mn-lt"/>
                        </a:rPr>
                        <a:t>0,9</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3834750051"/>
                  </a:ext>
                </a:extLst>
              </a:tr>
              <a:tr h="266585">
                <a:tc>
                  <a:txBody>
                    <a:bodyPr/>
                    <a:lstStyle/>
                    <a:p>
                      <a:r>
                        <a:rPr lang="fr-FR" sz="1100" smtClean="0">
                          <a:latin typeface="+mn-lt"/>
                        </a:rPr>
                        <a:t>Cancer</a:t>
                      </a:r>
                      <a:endParaRPr lang="fr-FR" sz="1100">
                        <a:latin typeface="+mn-lt"/>
                      </a:endParaRPr>
                    </a:p>
                  </a:txBody>
                  <a:tcPr anchor="ctr"/>
                </a:tc>
                <a:tc>
                  <a:txBody>
                    <a:bodyPr/>
                    <a:lstStyle/>
                    <a:p>
                      <a:pPr algn="ctr"/>
                      <a:r>
                        <a:rPr lang="fr-FR" sz="1100" smtClean="0">
                          <a:latin typeface="+mn-lt"/>
                        </a:rPr>
                        <a:t>5 715</a:t>
                      </a:r>
                      <a:endParaRPr lang="fr-FR" sz="1100">
                        <a:latin typeface="+mn-lt"/>
                      </a:endParaRPr>
                    </a:p>
                  </a:txBody>
                  <a:tcPr anchor="ctr"/>
                </a:tc>
                <a:tc>
                  <a:txBody>
                    <a:bodyPr/>
                    <a:lstStyle/>
                    <a:p>
                      <a:pPr algn="ctr"/>
                      <a:r>
                        <a:rPr lang="fr-FR" sz="1100" smtClean="0">
                          <a:latin typeface="+mn-lt"/>
                        </a:rPr>
                        <a:t>13,0</a:t>
                      </a:r>
                      <a:endParaRPr lang="fr-FR" sz="1100">
                        <a:latin typeface="+mn-lt"/>
                      </a:endParaRPr>
                    </a:p>
                  </a:txBody>
                  <a:tcPr anchor="ctr"/>
                </a:tc>
                <a:tc>
                  <a:txBody>
                    <a:bodyPr/>
                    <a:lstStyle/>
                    <a:p>
                      <a:pPr algn="ctr"/>
                      <a:r>
                        <a:rPr lang="fr-FR" sz="1100" smtClean="0">
                          <a:latin typeface="+mn-lt"/>
                        </a:rPr>
                        <a:t>3 814</a:t>
                      </a:r>
                      <a:endParaRPr lang="fr-FR" sz="1100">
                        <a:latin typeface="+mn-lt"/>
                      </a:endParaRPr>
                    </a:p>
                  </a:txBody>
                  <a:tcPr anchor="ctr"/>
                </a:tc>
                <a:tc>
                  <a:txBody>
                    <a:bodyPr/>
                    <a:lstStyle/>
                    <a:p>
                      <a:pPr algn="ctr"/>
                      <a:r>
                        <a:rPr lang="fr-FR" sz="1100" smtClean="0">
                          <a:latin typeface="+mn-lt"/>
                        </a:rPr>
                        <a:t>7,7</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3603704692"/>
                  </a:ext>
                </a:extLst>
              </a:tr>
              <a:tr h="266585">
                <a:tc>
                  <a:txBody>
                    <a:bodyPr/>
                    <a:lstStyle/>
                    <a:p>
                      <a:r>
                        <a:rPr lang="fr-FR" sz="1100" smtClean="0">
                          <a:latin typeface="+mn-lt"/>
                        </a:rPr>
                        <a:t>Diabète</a:t>
                      </a:r>
                      <a:endParaRPr lang="fr-FR" sz="1100">
                        <a:latin typeface="+mn-lt"/>
                      </a:endParaRPr>
                    </a:p>
                  </a:txBody>
                  <a:tcPr anchor="ctr"/>
                </a:tc>
                <a:tc>
                  <a:txBody>
                    <a:bodyPr/>
                    <a:lstStyle/>
                    <a:p>
                      <a:pPr algn="ctr"/>
                      <a:r>
                        <a:rPr lang="fr-FR" sz="1100" smtClean="0">
                          <a:latin typeface="+mn-lt"/>
                        </a:rPr>
                        <a:t>78</a:t>
                      </a:r>
                      <a:endParaRPr lang="fr-FR" sz="1100">
                        <a:latin typeface="+mn-lt"/>
                      </a:endParaRPr>
                    </a:p>
                  </a:txBody>
                  <a:tcPr anchor="ctr"/>
                </a:tc>
                <a:tc>
                  <a:txBody>
                    <a:bodyPr/>
                    <a:lstStyle/>
                    <a:p>
                      <a:pPr algn="ctr"/>
                      <a:r>
                        <a:rPr lang="fr-FR" sz="1100" smtClean="0">
                          <a:latin typeface="+mn-lt"/>
                        </a:rPr>
                        <a:t>0,2</a:t>
                      </a:r>
                      <a:endParaRPr lang="fr-FR" sz="1100">
                        <a:latin typeface="+mn-lt"/>
                      </a:endParaRPr>
                    </a:p>
                  </a:txBody>
                  <a:tcPr anchor="ctr"/>
                </a:tc>
                <a:tc>
                  <a:txBody>
                    <a:bodyPr/>
                    <a:lstStyle/>
                    <a:p>
                      <a:pPr algn="ctr"/>
                      <a:r>
                        <a:rPr lang="fr-FR" sz="1100" smtClean="0">
                          <a:latin typeface="+mn-lt"/>
                        </a:rPr>
                        <a:t>35</a:t>
                      </a:r>
                      <a:endParaRPr lang="fr-FR" sz="1100">
                        <a:latin typeface="+mn-lt"/>
                      </a:endParaRPr>
                    </a:p>
                  </a:txBody>
                  <a:tcPr anchor="ctr"/>
                </a:tc>
                <a:tc>
                  <a:txBody>
                    <a:bodyPr/>
                    <a:lstStyle/>
                    <a:p>
                      <a:pPr algn="ctr"/>
                      <a:r>
                        <a:rPr lang="fr-FR" sz="1100" smtClean="0">
                          <a:latin typeface="+mn-lt"/>
                        </a:rPr>
                        <a:t>0,1</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2750775561"/>
                  </a:ext>
                </a:extLst>
              </a:tr>
              <a:tr h="266585">
                <a:tc>
                  <a:txBody>
                    <a:bodyPr/>
                    <a:lstStyle/>
                    <a:p>
                      <a:r>
                        <a:rPr lang="fr-FR" sz="1100" smtClean="0">
                          <a:latin typeface="+mn-lt"/>
                        </a:rPr>
                        <a:t>Maladies infectieuses</a:t>
                      </a:r>
                      <a:endParaRPr lang="fr-FR" sz="1100">
                        <a:latin typeface="+mn-lt"/>
                      </a:endParaRPr>
                    </a:p>
                  </a:txBody>
                  <a:tcPr anchor="ctr"/>
                </a:tc>
                <a:tc>
                  <a:txBody>
                    <a:bodyPr/>
                    <a:lstStyle/>
                    <a:p>
                      <a:pPr algn="ctr"/>
                      <a:r>
                        <a:rPr lang="fr-FR" sz="1100" smtClean="0">
                          <a:latin typeface="+mn-lt"/>
                        </a:rPr>
                        <a:t>6 758</a:t>
                      </a:r>
                      <a:endParaRPr lang="fr-FR" sz="1100">
                        <a:latin typeface="+mn-lt"/>
                      </a:endParaRPr>
                    </a:p>
                  </a:txBody>
                  <a:tcPr anchor="ctr"/>
                </a:tc>
                <a:tc>
                  <a:txBody>
                    <a:bodyPr/>
                    <a:lstStyle/>
                    <a:p>
                      <a:pPr algn="ctr"/>
                      <a:r>
                        <a:rPr lang="fr-FR" sz="1100" smtClean="0">
                          <a:latin typeface="+mn-lt"/>
                        </a:rPr>
                        <a:t>15,3</a:t>
                      </a:r>
                      <a:endParaRPr lang="fr-FR" sz="1100">
                        <a:latin typeface="+mn-lt"/>
                      </a:endParaRPr>
                    </a:p>
                  </a:txBody>
                  <a:tcPr anchor="ctr"/>
                </a:tc>
                <a:tc>
                  <a:txBody>
                    <a:bodyPr/>
                    <a:lstStyle/>
                    <a:p>
                      <a:pPr algn="ctr"/>
                      <a:r>
                        <a:rPr lang="fr-FR" sz="1100" smtClean="0">
                          <a:latin typeface="+mn-lt"/>
                        </a:rPr>
                        <a:t>6 713</a:t>
                      </a:r>
                      <a:endParaRPr lang="fr-FR" sz="1100">
                        <a:latin typeface="+mn-lt"/>
                      </a:endParaRPr>
                    </a:p>
                  </a:txBody>
                  <a:tcPr anchor="ctr"/>
                </a:tc>
                <a:tc>
                  <a:txBody>
                    <a:bodyPr/>
                    <a:lstStyle/>
                    <a:p>
                      <a:pPr algn="ctr"/>
                      <a:r>
                        <a:rPr lang="fr-FR" sz="1100" smtClean="0">
                          <a:latin typeface="+mn-lt"/>
                        </a:rPr>
                        <a:t>13,6</a:t>
                      </a:r>
                      <a:endParaRPr lang="fr-FR" sz="1100">
                        <a:latin typeface="+mn-lt"/>
                      </a:endParaRPr>
                    </a:p>
                  </a:txBody>
                  <a:tcPr anchor="ctr"/>
                </a:tc>
                <a:tc>
                  <a:txBody>
                    <a:bodyPr/>
                    <a:lstStyle/>
                    <a:p>
                      <a:pPr algn="ctr"/>
                      <a:r>
                        <a:rPr lang="fr-FR" sz="1100" smtClean="0">
                          <a:latin typeface="+mn-lt"/>
                        </a:rPr>
                        <a:t>NS</a:t>
                      </a:r>
                      <a:endParaRPr lang="fr-FR" sz="1100">
                        <a:latin typeface="+mn-lt"/>
                      </a:endParaRPr>
                    </a:p>
                  </a:txBody>
                  <a:tcPr anchor="ctr"/>
                </a:tc>
                <a:extLst>
                  <a:ext uri="{0D108BD9-81ED-4DB2-BD59-A6C34878D82A}">
                    <a16:rowId xmlns:a16="http://schemas.microsoft.com/office/drawing/2014/main" val="2049393685"/>
                  </a:ext>
                </a:extLst>
              </a:tr>
              <a:tr h="266585">
                <a:tc>
                  <a:txBody>
                    <a:bodyPr/>
                    <a:lstStyle/>
                    <a:p>
                      <a:r>
                        <a:rPr lang="fr-FR" sz="1100" smtClean="0">
                          <a:latin typeface="+mn-lt"/>
                        </a:rPr>
                        <a:t>Cachexie</a:t>
                      </a:r>
                      <a:endParaRPr lang="fr-FR" sz="1100">
                        <a:latin typeface="+mn-lt"/>
                      </a:endParaRPr>
                    </a:p>
                  </a:txBody>
                  <a:tcPr anchor="ctr"/>
                </a:tc>
                <a:tc>
                  <a:txBody>
                    <a:bodyPr/>
                    <a:lstStyle/>
                    <a:p>
                      <a:pPr algn="ctr"/>
                      <a:r>
                        <a:rPr lang="fr-FR" sz="1100" smtClean="0">
                          <a:latin typeface="+mn-lt"/>
                        </a:rPr>
                        <a:t>2 009</a:t>
                      </a:r>
                      <a:endParaRPr lang="fr-FR" sz="1100">
                        <a:latin typeface="+mn-lt"/>
                      </a:endParaRPr>
                    </a:p>
                  </a:txBody>
                  <a:tcPr anchor="ctr"/>
                </a:tc>
                <a:tc>
                  <a:txBody>
                    <a:bodyPr/>
                    <a:lstStyle/>
                    <a:p>
                      <a:pPr algn="ctr"/>
                      <a:r>
                        <a:rPr lang="fr-FR" sz="1100" smtClean="0">
                          <a:latin typeface="+mn-lt"/>
                        </a:rPr>
                        <a:t>4,6</a:t>
                      </a:r>
                      <a:endParaRPr lang="fr-FR" sz="1100">
                        <a:latin typeface="+mn-lt"/>
                      </a:endParaRPr>
                    </a:p>
                  </a:txBody>
                  <a:tcPr anchor="ctr"/>
                </a:tc>
                <a:tc>
                  <a:txBody>
                    <a:bodyPr/>
                    <a:lstStyle/>
                    <a:p>
                      <a:pPr algn="ctr"/>
                      <a:r>
                        <a:rPr lang="fr-FR" sz="1100" smtClean="0">
                          <a:latin typeface="+mn-lt"/>
                        </a:rPr>
                        <a:t>5 903</a:t>
                      </a:r>
                      <a:endParaRPr lang="fr-FR" sz="1100">
                        <a:latin typeface="+mn-lt"/>
                      </a:endParaRPr>
                    </a:p>
                  </a:txBody>
                  <a:tcPr anchor="ctr"/>
                </a:tc>
                <a:tc>
                  <a:txBody>
                    <a:bodyPr/>
                    <a:lstStyle/>
                    <a:p>
                      <a:pPr algn="ctr"/>
                      <a:r>
                        <a:rPr lang="fr-FR" sz="1100" smtClean="0">
                          <a:latin typeface="+mn-lt"/>
                        </a:rPr>
                        <a:t>12,0</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3180229063"/>
                  </a:ext>
                </a:extLst>
              </a:tr>
              <a:tr h="266585">
                <a:tc>
                  <a:txBody>
                    <a:bodyPr/>
                    <a:lstStyle/>
                    <a:p>
                      <a:r>
                        <a:rPr lang="fr-FR" sz="1100" smtClean="0">
                          <a:latin typeface="+mn-lt"/>
                        </a:rPr>
                        <a:t>Hyperkaliémie</a:t>
                      </a:r>
                      <a:endParaRPr lang="fr-FR" sz="1100">
                        <a:latin typeface="+mn-lt"/>
                      </a:endParaRPr>
                    </a:p>
                  </a:txBody>
                  <a:tcPr anchor="ctr"/>
                </a:tc>
                <a:tc>
                  <a:txBody>
                    <a:bodyPr/>
                    <a:lstStyle/>
                    <a:p>
                      <a:pPr algn="ctr"/>
                      <a:r>
                        <a:rPr lang="fr-FR" sz="1100" smtClean="0">
                          <a:latin typeface="+mn-lt"/>
                        </a:rPr>
                        <a:t>363</a:t>
                      </a:r>
                      <a:endParaRPr lang="fr-FR" sz="1100">
                        <a:latin typeface="+mn-lt"/>
                      </a:endParaRPr>
                    </a:p>
                  </a:txBody>
                  <a:tcPr anchor="ctr"/>
                </a:tc>
                <a:tc>
                  <a:txBody>
                    <a:bodyPr/>
                    <a:lstStyle/>
                    <a:p>
                      <a:pPr algn="ctr"/>
                      <a:r>
                        <a:rPr lang="fr-FR" sz="1100" smtClean="0">
                          <a:latin typeface="+mn-lt"/>
                        </a:rPr>
                        <a:t>0,8</a:t>
                      </a:r>
                      <a:endParaRPr lang="fr-FR" sz="1100">
                        <a:latin typeface="+mn-lt"/>
                      </a:endParaRPr>
                    </a:p>
                  </a:txBody>
                  <a:tcPr anchor="ctr"/>
                </a:tc>
                <a:tc>
                  <a:txBody>
                    <a:bodyPr/>
                    <a:lstStyle/>
                    <a:p>
                      <a:pPr algn="ctr"/>
                      <a:r>
                        <a:rPr lang="fr-FR" sz="1100" smtClean="0">
                          <a:latin typeface="+mn-lt"/>
                        </a:rPr>
                        <a:t>311</a:t>
                      </a:r>
                      <a:endParaRPr lang="fr-FR" sz="1100">
                        <a:latin typeface="+mn-lt"/>
                      </a:endParaRPr>
                    </a:p>
                  </a:txBody>
                  <a:tcPr anchor="ctr"/>
                </a:tc>
                <a:tc>
                  <a:txBody>
                    <a:bodyPr/>
                    <a:lstStyle/>
                    <a:p>
                      <a:pPr algn="ctr"/>
                      <a:r>
                        <a:rPr lang="fr-FR" sz="1100" smtClean="0">
                          <a:latin typeface="+mn-lt"/>
                        </a:rPr>
                        <a:t>0,6</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3685206408"/>
                  </a:ext>
                </a:extLst>
              </a:tr>
              <a:tr h="266585">
                <a:tc>
                  <a:txBody>
                    <a:bodyPr/>
                    <a:lstStyle/>
                    <a:p>
                      <a:r>
                        <a:rPr lang="fr-FR" sz="1100" smtClean="0">
                          <a:latin typeface="+mn-lt"/>
                        </a:rPr>
                        <a:t>Maladies du foie</a:t>
                      </a:r>
                      <a:endParaRPr lang="fr-FR" sz="1100">
                        <a:latin typeface="+mn-lt"/>
                      </a:endParaRPr>
                    </a:p>
                  </a:txBody>
                  <a:tcPr anchor="ctr"/>
                </a:tc>
                <a:tc>
                  <a:txBody>
                    <a:bodyPr/>
                    <a:lstStyle/>
                    <a:p>
                      <a:pPr algn="ctr"/>
                      <a:r>
                        <a:rPr lang="fr-FR" sz="1100" smtClean="0">
                          <a:latin typeface="+mn-lt"/>
                        </a:rPr>
                        <a:t>430</a:t>
                      </a:r>
                      <a:endParaRPr lang="fr-FR" sz="1100">
                        <a:latin typeface="+mn-lt"/>
                      </a:endParaRPr>
                    </a:p>
                  </a:txBody>
                  <a:tcPr anchor="ctr"/>
                </a:tc>
                <a:tc>
                  <a:txBody>
                    <a:bodyPr/>
                    <a:lstStyle/>
                    <a:p>
                      <a:pPr algn="ctr"/>
                      <a:r>
                        <a:rPr lang="fr-FR" sz="1100" smtClean="0">
                          <a:latin typeface="+mn-lt"/>
                        </a:rPr>
                        <a:t>1,0</a:t>
                      </a:r>
                      <a:endParaRPr lang="fr-FR" sz="1100">
                        <a:latin typeface="+mn-lt"/>
                      </a:endParaRPr>
                    </a:p>
                  </a:txBody>
                  <a:tcPr anchor="ctr"/>
                </a:tc>
                <a:tc>
                  <a:txBody>
                    <a:bodyPr/>
                    <a:lstStyle/>
                    <a:p>
                      <a:pPr algn="ctr"/>
                      <a:r>
                        <a:rPr lang="fr-FR" sz="1100" smtClean="0">
                          <a:latin typeface="+mn-lt"/>
                        </a:rPr>
                        <a:t>139</a:t>
                      </a:r>
                      <a:endParaRPr lang="fr-FR" sz="1100">
                        <a:latin typeface="+mn-lt"/>
                      </a:endParaRPr>
                    </a:p>
                  </a:txBody>
                  <a:tcPr anchor="ctr"/>
                </a:tc>
                <a:tc>
                  <a:txBody>
                    <a:bodyPr/>
                    <a:lstStyle/>
                    <a:p>
                      <a:pPr algn="ctr"/>
                      <a:r>
                        <a:rPr lang="fr-FR" sz="1100" smtClean="0">
                          <a:latin typeface="+mn-lt"/>
                        </a:rPr>
                        <a:t>0,3</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1082877819"/>
                  </a:ext>
                </a:extLst>
              </a:tr>
              <a:tr h="266585">
                <a:tc>
                  <a:txBody>
                    <a:bodyPr/>
                    <a:lstStyle/>
                    <a:p>
                      <a:r>
                        <a:rPr lang="fr-FR" sz="1100" smtClean="0">
                          <a:latin typeface="+mn-lt"/>
                        </a:rPr>
                        <a:t>Mort rapide ou inattendue, choc sans précision</a:t>
                      </a:r>
                      <a:endParaRPr lang="fr-FR" sz="1100">
                        <a:latin typeface="+mn-lt"/>
                      </a:endParaRPr>
                    </a:p>
                  </a:txBody>
                  <a:tcPr anchor="ctr"/>
                </a:tc>
                <a:tc>
                  <a:txBody>
                    <a:bodyPr/>
                    <a:lstStyle/>
                    <a:p>
                      <a:pPr algn="ctr"/>
                      <a:r>
                        <a:rPr lang="fr-FR" sz="1100" smtClean="0">
                          <a:latin typeface="+mn-lt"/>
                        </a:rPr>
                        <a:t>4 624</a:t>
                      </a:r>
                      <a:endParaRPr lang="fr-FR" sz="1100">
                        <a:latin typeface="+mn-lt"/>
                      </a:endParaRPr>
                    </a:p>
                  </a:txBody>
                  <a:tcPr anchor="ctr"/>
                </a:tc>
                <a:tc>
                  <a:txBody>
                    <a:bodyPr/>
                    <a:lstStyle/>
                    <a:p>
                      <a:pPr algn="ctr"/>
                      <a:r>
                        <a:rPr lang="fr-FR" sz="1100" smtClean="0">
                          <a:latin typeface="+mn-lt"/>
                        </a:rPr>
                        <a:t>10,5</a:t>
                      </a:r>
                      <a:endParaRPr lang="fr-FR" sz="1100">
                        <a:latin typeface="+mn-lt"/>
                      </a:endParaRPr>
                    </a:p>
                  </a:txBody>
                  <a:tcPr anchor="ctr"/>
                </a:tc>
                <a:tc>
                  <a:txBody>
                    <a:bodyPr/>
                    <a:lstStyle/>
                    <a:p>
                      <a:pPr algn="ctr"/>
                      <a:r>
                        <a:rPr lang="fr-FR" sz="1100" smtClean="0">
                          <a:latin typeface="+mn-lt"/>
                        </a:rPr>
                        <a:t>4 379</a:t>
                      </a:r>
                      <a:endParaRPr lang="fr-FR" sz="1100">
                        <a:latin typeface="+mn-lt"/>
                      </a:endParaRPr>
                    </a:p>
                  </a:txBody>
                  <a:tcPr anchor="ctr"/>
                </a:tc>
                <a:tc>
                  <a:txBody>
                    <a:bodyPr/>
                    <a:lstStyle/>
                    <a:p>
                      <a:pPr algn="ctr"/>
                      <a:r>
                        <a:rPr lang="fr-FR" sz="1100" smtClean="0">
                          <a:latin typeface="+mn-lt"/>
                        </a:rPr>
                        <a:t>8,9</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3633632447"/>
                  </a:ext>
                </a:extLst>
              </a:tr>
              <a:tr h="266585">
                <a:tc>
                  <a:txBody>
                    <a:bodyPr/>
                    <a:lstStyle/>
                    <a:p>
                      <a:r>
                        <a:rPr lang="fr-FR" sz="1100" smtClean="0">
                          <a:latin typeface="+mn-lt"/>
                        </a:rPr>
                        <a:t>Cause inconnue</a:t>
                      </a:r>
                      <a:endParaRPr lang="fr-FR" sz="1100">
                        <a:latin typeface="+mn-lt"/>
                      </a:endParaRPr>
                    </a:p>
                  </a:txBody>
                  <a:tcPr anchor="ctr"/>
                </a:tc>
                <a:tc>
                  <a:txBody>
                    <a:bodyPr/>
                    <a:lstStyle/>
                    <a:p>
                      <a:pPr algn="ctr"/>
                      <a:r>
                        <a:rPr lang="fr-FR" sz="1100" smtClean="0">
                          <a:latin typeface="+mn-lt"/>
                        </a:rPr>
                        <a:t>8 672</a:t>
                      </a:r>
                      <a:endParaRPr lang="fr-FR" sz="1100">
                        <a:latin typeface="+mn-lt"/>
                      </a:endParaRPr>
                    </a:p>
                  </a:txBody>
                  <a:tcPr anchor="ctr"/>
                </a:tc>
                <a:tc>
                  <a:txBody>
                    <a:bodyPr/>
                    <a:lstStyle/>
                    <a:p>
                      <a:pPr algn="ctr"/>
                      <a:r>
                        <a:rPr lang="fr-FR" sz="1100" smtClean="0">
                          <a:latin typeface="+mn-lt"/>
                        </a:rPr>
                        <a:t>19,7</a:t>
                      </a:r>
                      <a:endParaRPr lang="fr-FR" sz="1100">
                        <a:latin typeface="+mn-lt"/>
                      </a:endParaRPr>
                    </a:p>
                  </a:txBody>
                  <a:tcPr anchor="ctr"/>
                </a:tc>
                <a:tc>
                  <a:txBody>
                    <a:bodyPr/>
                    <a:lstStyle/>
                    <a:p>
                      <a:pPr algn="ctr"/>
                      <a:r>
                        <a:rPr lang="fr-FR" sz="1100" smtClean="0">
                          <a:latin typeface="+mn-lt"/>
                        </a:rPr>
                        <a:t>10 394</a:t>
                      </a:r>
                      <a:endParaRPr lang="fr-FR" sz="1100">
                        <a:latin typeface="+mn-lt"/>
                      </a:endParaRPr>
                    </a:p>
                  </a:txBody>
                  <a:tcPr anchor="ctr"/>
                </a:tc>
                <a:tc>
                  <a:txBody>
                    <a:bodyPr/>
                    <a:lstStyle/>
                    <a:p>
                      <a:pPr algn="ctr"/>
                      <a:r>
                        <a:rPr lang="fr-FR" sz="1100" smtClean="0">
                          <a:latin typeface="+mn-lt"/>
                        </a:rPr>
                        <a:t>21,1</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3989943042"/>
                  </a:ext>
                </a:extLst>
              </a:tr>
              <a:tr h="266585">
                <a:tc>
                  <a:txBody>
                    <a:bodyPr/>
                    <a:lstStyle/>
                    <a:p>
                      <a:r>
                        <a:rPr lang="fr-FR" sz="1100" smtClean="0">
                          <a:latin typeface="+mn-lt"/>
                        </a:rPr>
                        <a:t>Autres causes connues</a:t>
                      </a:r>
                      <a:endParaRPr lang="fr-FR" sz="1100">
                        <a:latin typeface="+mn-lt"/>
                      </a:endParaRPr>
                    </a:p>
                  </a:txBody>
                  <a:tcPr anchor="ctr"/>
                </a:tc>
                <a:tc>
                  <a:txBody>
                    <a:bodyPr/>
                    <a:lstStyle/>
                    <a:p>
                      <a:pPr algn="ctr"/>
                      <a:r>
                        <a:rPr lang="fr-FR" sz="1100" smtClean="0">
                          <a:latin typeface="+mn-lt"/>
                        </a:rPr>
                        <a:t>5 826</a:t>
                      </a:r>
                      <a:endParaRPr lang="fr-FR" sz="1100">
                        <a:latin typeface="+mn-lt"/>
                      </a:endParaRPr>
                    </a:p>
                  </a:txBody>
                  <a:tcPr anchor="ctr"/>
                </a:tc>
                <a:tc>
                  <a:txBody>
                    <a:bodyPr/>
                    <a:lstStyle/>
                    <a:p>
                      <a:pPr algn="ctr"/>
                      <a:r>
                        <a:rPr lang="fr-FR" sz="1100" smtClean="0">
                          <a:latin typeface="+mn-lt"/>
                        </a:rPr>
                        <a:t>13,2</a:t>
                      </a:r>
                      <a:endParaRPr lang="fr-FR" sz="1100">
                        <a:latin typeface="+mn-lt"/>
                      </a:endParaRPr>
                    </a:p>
                  </a:txBody>
                  <a:tcPr anchor="ctr"/>
                </a:tc>
                <a:tc>
                  <a:txBody>
                    <a:bodyPr/>
                    <a:lstStyle/>
                    <a:p>
                      <a:pPr algn="ctr"/>
                      <a:r>
                        <a:rPr lang="fr-FR" sz="1100" smtClean="0">
                          <a:latin typeface="+mn-lt"/>
                        </a:rPr>
                        <a:t>6 406</a:t>
                      </a:r>
                      <a:endParaRPr lang="fr-FR" sz="1100">
                        <a:latin typeface="+mn-lt"/>
                      </a:endParaRPr>
                    </a:p>
                  </a:txBody>
                  <a:tcPr anchor="ctr"/>
                </a:tc>
                <a:tc>
                  <a:txBody>
                    <a:bodyPr/>
                    <a:lstStyle/>
                    <a:p>
                      <a:pPr algn="ctr"/>
                      <a:r>
                        <a:rPr lang="fr-FR" sz="1100" smtClean="0">
                          <a:latin typeface="+mn-lt"/>
                        </a:rPr>
                        <a:t>13,0</a:t>
                      </a:r>
                      <a:endParaRPr lang="fr-FR" sz="1100">
                        <a:latin typeface="+mn-lt"/>
                      </a:endParaRPr>
                    </a:p>
                  </a:txBody>
                  <a:tcPr anchor="ctr"/>
                </a:tc>
                <a:tc>
                  <a:txBody>
                    <a:bodyPr/>
                    <a:lstStyle/>
                    <a:p>
                      <a:pPr algn="ctr"/>
                      <a:r>
                        <a:rPr lang="fr-FR" sz="1100" smtClean="0">
                          <a:latin typeface="+mn-lt"/>
                        </a:rPr>
                        <a:t>***</a:t>
                      </a:r>
                      <a:endParaRPr lang="fr-FR" sz="1100">
                        <a:latin typeface="+mn-lt"/>
                      </a:endParaRPr>
                    </a:p>
                  </a:txBody>
                  <a:tcPr anchor="ctr"/>
                </a:tc>
                <a:extLst>
                  <a:ext uri="{0D108BD9-81ED-4DB2-BD59-A6C34878D82A}">
                    <a16:rowId xmlns:a16="http://schemas.microsoft.com/office/drawing/2014/main" val="885115632"/>
                  </a:ext>
                </a:extLst>
              </a:tr>
              <a:tr h="266585">
                <a:tc>
                  <a:txBody>
                    <a:bodyPr/>
                    <a:lstStyle/>
                    <a:p>
                      <a:r>
                        <a:rPr lang="fr-FR" sz="1100" smtClean="0">
                          <a:latin typeface="+mn-lt"/>
                        </a:rPr>
                        <a:t>Total</a:t>
                      </a:r>
                      <a:endParaRPr lang="fr-FR" sz="1100">
                        <a:latin typeface="+mn-lt"/>
                      </a:endParaRPr>
                    </a:p>
                  </a:txBody>
                  <a:tcPr anchor="ctr"/>
                </a:tc>
                <a:tc>
                  <a:txBody>
                    <a:bodyPr/>
                    <a:lstStyle/>
                    <a:p>
                      <a:pPr algn="ctr"/>
                      <a:r>
                        <a:rPr lang="fr-FR" sz="1100" smtClean="0">
                          <a:latin typeface="+mn-lt"/>
                        </a:rPr>
                        <a:t>44 117</a:t>
                      </a:r>
                      <a:endParaRPr lang="fr-FR" sz="1100">
                        <a:latin typeface="+mn-lt"/>
                      </a:endParaRPr>
                    </a:p>
                  </a:txBody>
                  <a:tcPr anchor="ctr"/>
                </a:tc>
                <a:tc>
                  <a:txBody>
                    <a:bodyPr/>
                    <a:lstStyle/>
                    <a:p>
                      <a:pPr algn="ctr"/>
                      <a:r>
                        <a:rPr lang="fr-FR" sz="1100" smtClean="0">
                          <a:latin typeface="+mn-lt"/>
                        </a:rPr>
                        <a:t>100,0</a:t>
                      </a:r>
                      <a:endParaRPr lang="fr-FR" sz="1100">
                        <a:latin typeface="+mn-lt"/>
                      </a:endParaRPr>
                    </a:p>
                  </a:txBody>
                  <a:tcPr anchor="ctr"/>
                </a:tc>
                <a:tc>
                  <a:txBody>
                    <a:bodyPr/>
                    <a:lstStyle/>
                    <a:p>
                      <a:pPr algn="ctr"/>
                      <a:r>
                        <a:rPr lang="fr-FR" sz="1100" smtClean="0">
                          <a:latin typeface="+mn-lt"/>
                        </a:rPr>
                        <a:t>49 287</a:t>
                      </a:r>
                      <a:endParaRPr lang="fr-FR" sz="1100">
                        <a:latin typeface="+mn-lt"/>
                      </a:endParaRPr>
                    </a:p>
                  </a:txBody>
                  <a:tcPr anchor="ctr"/>
                </a:tc>
                <a:tc>
                  <a:txBody>
                    <a:bodyPr/>
                    <a:lstStyle/>
                    <a:p>
                      <a:pPr algn="ctr"/>
                      <a:r>
                        <a:rPr lang="fr-FR" sz="1100" smtClean="0">
                          <a:latin typeface="+mn-lt"/>
                        </a:rPr>
                        <a:t>100,0</a:t>
                      </a:r>
                      <a:endParaRPr lang="fr-FR" sz="1100">
                        <a:latin typeface="+mn-lt"/>
                      </a:endParaRPr>
                    </a:p>
                  </a:txBody>
                  <a:tcPr anchor="ctr"/>
                </a:tc>
                <a:tc>
                  <a:txBody>
                    <a:bodyPr/>
                    <a:lstStyle/>
                    <a:p>
                      <a:pPr algn="ctr"/>
                      <a:endParaRPr lang="fr-FR" sz="1100" dirty="0">
                        <a:latin typeface="+mn-lt"/>
                      </a:endParaRPr>
                    </a:p>
                  </a:txBody>
                  <a:tcPr anchor="ctr"/>
                </a:tc>
                <a:extLst>
                  <a:ext uri="{0D108BD9-81ED-4DB2-BD59-A6C34878D82A}">
                    <a16:rowId xmlns:a16="http://schemas.microsoft.com/office/drawing/2014/main" val="272936628"/>
                  </a:ext>
                </a:extLst>
              </a:tr>
            </a:tbl>
          </a:graphicData>
        </a:graphic>
      </p:graphicFrame>
      <p:sp>
        <p:nvSpPr>
          <p:cNvPr id="4" name="Rectangle 3"/>
          <p:cNvSpPr/>
          <p:nvPr/>
        </p:nvSpPr>
        <p:spPr>
          <a:xfrm>
            <a:off x="2927648" y="6165304"/>
            <a:ext cx="6966933" cy="523220"/>
          </a:xfrm>
          <a:prstGeom prst="rect">
            <a:avLst/>
          </a:prstGeom>
        </p:spPr>
        <p:txBody>
          <a:bodyPr wrap="square">
            <a:spAutoFit/>
          </a:bodyPr>
          <a:lstStyle/>
          <a:p>
            <a:r>
              <a:rPr lang="fr-FR" altLang="fr-FR" sz="1400" dirty="0">
                <a:solidFill>
                  <a:srgbClr val="3333CC"/>
                </a:solidFill>
              </a:rPr>
              <a:t>Chapitre SURVIE 2021</a:t>
            </a:r>
          </a:p>
          <a:p>
            <a:r>
              <a:rPr lang="fr-FR" sz="1400" dirty="0" smtClean="0">
                <a:solidFill>
                  <a:srgbClr val="3333CC"/>
                </a:solidFill>
                <a:cs typeface="Arial"/>
              </a:rPr>
              <a:t>Distribution </a:t>
            </a:r>
            <a:r>
              <a:rPr lang="fr-FR" sz="1400" dirty="0">
                <a:solidFill>
                  <a:srgbClr val="3333CC"/>
                </a:solidFill>
                <a:cs typeface="Arial"/>
              </a:rPr>
              <a:t>des causes de décès des nouveaux patients </a:t>
            </a:r>
            <a:r>
              <a:rPr lang="fr-FR" sz="1400" dirty="0" smtClean="0">
                <a:solidFill>
                  <a:srgbClr val="3333CC"/>
                </a:solidFill>
                <a:cs typeface="Arial"/>
              </a:rPr>
              <a:t>2002-2021</a:t>
            </a:r>
            <a:endParaRPr lang="fr-FR" sz="1400" dirty="0">
              <a:solidFill>
                <a:srgbClr val="3333CC"/>
              </a:solidFill>
              <a:cs typeface="Arial"/>
            </a:endParaRPr>
          </a:p>
        </p:txBody>
      </p:sp>
      <p:sp>
        <p:nvSpPr>
          <p:cNvPr id="6" name="ZoneTexte 5"/>
          <p:cNvSpPr txBox="1"/>
          <p:nvPr>
            <p:custDataLst>
              <p:tags r:id="rId2"/>
            </p:custDataLst>
          </p:nvPr>
        </p:nvSpPr>
        <p:spPr>
          <a:xfrm>
            <a:off x="9480949" y="3628186"/>
            <a:ext cx="2409634" cy="461665"/>
          </a:xfrm>
          <a:prstGeom prst="rect">
            <a:avLst/>
          </a:prstGeom>
          <a:noFill/>
        </p:spPr>
        <p:txBody>
          <a:bodyPr vert="horz" wrap="non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smtClean="0">
                <a:latin typeface="Comic Sans MS" panose="030F0702030302020204" pitchFamily="66" charset="0"/>
              </a:rPr>
              <a:t>p&lt;0,05; **p&lt;0,01; ***p&lt;0.0001; </a:t>
            </a:r>
          </a:p>
          <a:p>
            <a:r>
              <a:rPr lang="fr-FR" sz="1200" smtClean="0">
                <a:latin typeface="Comic Sans MS" panose="030F0702030302020204" pitchFamily="66" charset="0"/>
              </a:rPr>
              <a:t>NS: non significatif</a:t>
            </a:r>
            <a:endParaRPr lang="fr-FR" sz="1200">
              <a:latin typeface="Comic Sans MS" panose="030F0702030302020204" pitchFamily="66" charset="0"/>
            </a:endParaRPr>
          </a:p>
        </p:txBody>
      </p:sp>
    </p:spTree>
    <p:extLst>
      <p:ext uri="{BB962C8B-B14F-4D97-AF65-F5344CB8AC3E}">
        <p14:creationId xmlns:p14="http://schemas.microsoft.com/office/powerpoint/2010/main" val="33346555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p:txBody>
          <a:bodyPr/>
          <a:lstStyle/>
          <a:p>
            <a:pPr>
              <a:defRPr/>
            </a:pPr>
            <a:r>
              <a:rPr lang="fr-FR" altLang="fr-FR" dirty="0">
                <a:solidFill>
                  <a:srgbClr val="3333CC"/>
                </a:solidFill>
              </a:rPr>
              <a:t>Chapitre </a:t>
            </a:r>
            <a:r>
              <a:rPr lang="fr-FR" altLang="fr-FR" dirty="0" smtClean="0">
                <a:solidFill>
                  <a:srgbClr val="3333CC"/>
                </a:solidFill>
              </a:rPr>
              <a:t>INCIDENCE 2021</a:t>
            </a:r>
            <a:endParaRPr lang="fr-FR" altLang="fr-FR" dirty="0">
              <a:solidFill>
                <a:srgbClr val="3333CC"/>
              </a:solidFill>
            </a:endParaRPr>
          </a:p>
          <a:p>
            <a:pPr>
              <a:defRPr/>
            </a:pPr>
            <a:r>
              <a:rPr lang="fr-FR" altLang="fr-FR" dirty="0" smtClean="0">
                <a:solidFill>
                  <a:srgbClr val="3333CC"/>
                </a:solidFill>
              </a:rPr>
              <a:t>Age des cas incidents</a:t>
            </a:r>
            <a:endParaRPr lang="fr-FR" altLang="fr-FR" dirty="0">
              <a:solidFill>
                <a:srgbClr val="3333CC"/>
              </a:solidFill>
            </a:endParaRPr>
          </a:p>
        </p:txBody>
      </p:sp>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4</a:t>
            </a:fld>
            <a:endParaRPr lang="fr-FR" altLang="fr-FR">
              <a:solidFill>
                <a:srgbClr val="000000"/>
              </a:solidFill>
            </a:endParaRPr>
          </a:p>
        </p:txBody>
      </p:sp>
      <p:graphicFrame>
        <p:nvGraphicFramePr>
          <p:cNvPr id="6" name="Tableau 5"/>
          <p:cNvGraphicFramePr>
            <a:graphicFrameLocks noGrp="1"/>
          </p:cNvGraphicFramePr>
          <p:nvPr>
            <p:custDataLst>
              <p:tags r:id="rId1"/>
            </p:custDataLst>
            <p:extLst>
              <p:ext uri="{D42A27DB-BD31-4B8C-83A1-F6EECF244321}">
                <p14:modId xmlns:p14="http://schemas.microsoft.com/office/powerpoint/2010/main" val="3968675869"/>
              </p:ext>
            </p:extLst>
          </p:nvPr>
        </p:nvGraphicFramePr>
        <p:xfrm>
          <a:off x="911424" y="1484784"/>
          <a:ext cx="8208910" cy="3674710"/>
        </p:xfrm>
        <a:graphic>
          <a:graphicData uri="http://schemas.openxmlformats.org/drawingml/2006/table">
            <a:tbl>
              <a:tblPr firstRow="1" bandRow="1">
                <a:tableStyleId>{72833802-FEF1-4C79-8D5D-14CF1EAF98D9}</a:tableStyleId>
              </a:tblPr>
              <a:tblGrid>
                <a:gridCol w="1779564">
                  <a:extLst>
                    <a:ext uri="{9D8B030D-6E8A-4147-A177-3AD203B41FA5}">
                      <a16:colId xmlns:a16="http://schemas.microsoft.com/office/drawing/2014/main" val="20000"/>
                    </a:ext>
                  </a:extLst>
                </a:gridCol>
                <a:gridCol w="2030530">
                  <a:extLst>
                    <a:ext uri="{9D8B030D-6E8A-4147-A177-3AD203B41FA5}">
                      <a16:colId xmlns:a16="http://schemas.microsoft.com/office/drawing/2014/main" val="20001"/>
                    </a:ext>
                  </a:extLst>
                </a:gridCol>
                <a:gridCol w="692692">
                  <a:extLst>
                    <a:ext uri="{9D8B030D-6E8A-4147-A177-3AD203B41FA5}">
                      <a16:colId xmlns:a16="http://schemas.microsoft.com/office/drawing/2014/main" val="20002"/>
                    </a:ext>
                  </a:extLst>
                </a:gridCol>
                <a:gridCol w="846675">
                  <a:extLst>
                    <a:ext uri="{9D8B030D-6E8A-4147-A177-3AD203B41FA5}">
                      <a16:colId xmlns:a16="http://schemas.microsoft.com/office/drawing/2014/main" val="20003"/>
                    </a:ext>
                  </a:extLst>
                </a:gridCol>
                <a:gridCol w="911353">
                  <a:extLst>
                    <a:ext uri="{9D8B030D-6E8A-4147-A177-3AD203B41FA5}">
                      <a16:colId xmlns:a16="http://schemas.microsoft.com/office/drawing/2014/main" val="20004"/>
                    </a:ext>
                  </a:extLst>
                </a:gridCol>
                <a:gridCol w="806138">
                  <a:extLst>
                    <a:ext uri="{9D8B030D-6E8A-4147-A177-3AD203B41FA5}">
                      <a16:colId xmlns:a16="http://schemas.microsoft.com/office/drawing/2014/main" val="20005"/>
                    </a:ext>
                  </a:extLst>
                </a:gridCol>
                <a:gridCol w="530408">
                  <a:extLst>
                    <a:ext uri="{9D8B030D-6E8A-4147-A177-3AD203B41FA5}">
                      <a16:colId xmlns:a16="http://schemas.microsoft.com/office/drawing/2014/main" val="20006"/>
                    </a:ext>
                  </a:extLst>
                </a:gridCol>
                <a:gridCol w="611550">
                  <a:extLst>
                    <a:ext uri="{9D8B030D-6E8A-4147-A177-3AD203B41FA5}">
                      <a16:colId xmlns:a16="http://schemas.microsoft.com/office/drawing/2014/main" val="20007"/>
                    </a:ext>
                  </a:extLst>
                </a:gridCol>
              </a:tblGrid>
              <a:tr h="276031">
                <a:tc>
                  <a:txBody>
                    <a:bodyPr/>
                    <a:lstStyle/>
                    <a:p>
                      <a:pPr algn="ctr"/>
                      <a:r>
                        <a:rPr lang="fr-FR" sz="1200" smtClean="0"/>
                        <a:t>Age</a:t>
                      </a:r>
                      <a:endParaRPr lang="fr-FR" sz="1200"/>
                    </a:p>
                  </a:txBody>
                  <a:tcPr anchor="ctr"/>
                </a:tc>
                <a:tc>
                  <a:txBody>
                    <a:bodyPr/>
                    <a:lstStyle/>
                    <a:p>
                      <a:pPr algn="ctr"/>
                      <a:endParaRPr lang="fr-FR" sz="1200"/>
                    </a:p>
                  </a:txBody>
                  <a:tcPr anchor="ctr"/>
                </a:tc>
                <a:tc>
                  <a:txBody>
                    <a:bodyPr/>
                    <a:lstStyle/>
                    <a:p>
                      <a:pPr algn="ctr"/>
                      <a:r>
                        <a:rPr lang="fr-FR" sz="1200" smtClean="0"/>
                        <a:t>n</a:t>
                      </a:r>
                      <a:endParaRPr lang="fr-FR" sz="1200"/>
                    </a:p>
                  </a:txBody>
                  <a:tcPr anchor="ctr"/>
                </a:tc>
                <a:tc>
                  <a:txBody>
                    <a:bodyPr/>
                    <a:lstStyle/>
                    <a:p>
                      <a:pPr algn="ctr"/>
                      <a:r>
                        <a:rPr lang="fr-FR" sz="1200" smtClean="0"/>
                        <a:t>Moyenne</a:t>
                      </a:r>
                      <a:endParaRPr lang="fr-FR" sz="1200"/>
                    </a:p>
                  </a:txBody>
                  <a:tcPr anchor="ctr"/>
                </a:tc>
                <a:tc>
                  <a:txBody>
                    <a:bodyPr/>
                    <a:lstStyle/>
                    <a:p>
                      <a:pPr algn="ctr"/>
                      <a:r>
                        <a:rPr lang="fr-FR" sz="1200" smtClean="0"/>
                        <a:t>Ecart-type</a:t>
                      </a:r>
                      <a:endParaRPr lang="fr-FR" sz="1200"/>
                    </a:p>
                  </a:txBody>
                  <a:tcPr anchor="ctr"/>
                </a:tc>
                <a:tc>
                  <a:txBody>
                    <a:bodyPr/>
                    <a:lstStyle/>
                    <a:p>
                      <a:pPr algn="ctr"/>
                      <a:r>
                        <a:rPr lang="fr-FR" sz="1200" smtClean="0"/>
                        <a:t>Médiane</a:t>
                      </a:r>
                      <a:endParaRPr lang="fr-FR" sz="1200"/>
                    </a:p>
                  </a:txBody>
                  <a:tcPr anchor="ctr"/>
                </a:tc>
                <a:tc>
                  <a:txBody>
                    <a:bodyPr/>
                    <a:lstStyle/>
                    <a:p>
                      <a:pPr algn="ctr"/>
                      <a:r>
                        <a:rPr lang="fr-FR" sz="1200" smtClean="0"/>
                        <a:t>Min</a:t>
                      </a:r>
                      <a:endParaRPr lang="fr-FR" sz="1200"/>
                    </a:p>
                  </a:txBody>
                  <a:tcPr anchor="ctr"/>
                </a:tc>
                <a:tc>
                  <a:txBody>
                    <a:bodyPr/>
                    <a:lstStyle/>
                    <a:p>
                      <a:pPr algn="ctr"/>
                      <a:r>
                        <a:rPr lang="fr-FR" sz="1200" smtClean="0"/>
                        <a:t>Max</a:t>
                      </a:r>
                      <a:endParaRPr lang="fr-FR" sz="1200"/>
                    </a:p>
                  </a:txBody>
                  <a:tcPr anchor="ctr"/>
                </a:tc>
                <a:extLst>
                  <a:ext uri="{0D108BD9-81ED-4DB2-BD59-A6C34878D82A}">
                    <a16:rowId xmlns:a16="http://schemas.microsoft.com/office/drawing/2014/main" val="10000"/>
                  </a:ext>
                </a:extLst>
              </a:tr>
              <a:tr h="276031">
                <a:tc>
                  <a:txBody>
                    <a:bodyPr/>
                    <a:lstStyle/>
                    <a:p>
                      <a:r>
                        <a:rPr lang="fr-FR" sz="1200" smtClean="0"/>
                        <a:t>Selon le sexe</a:t>
                      </a:r>
                      <a:endParaRPr lang="fr-FR" sz="1200"/>
                    </a:p>
                  </a:txBody>
                  <a:tcPr anchor="b"/>
                </a:tc>
                <a:tc>
                  <a:txBody>
                    <a:bodyPr/>
                    <a:lstStyle/>
                    <a:p>
                      <a:r>
                        <a:rPr lang="fr-FR" sz="1200" smtClean="0"/>
                        <a:t>Homme</a:t>
                      </a:r>
                      <a:endParaRPr lang="fr-FR" sz="1200"/>
                    </a:p>
                  </a:txBody>
                  <a:tcPr anchor="b"/>
                </a:tc>
                <a:tc>
                  <a:txBody>
                    <a:bodyPr/>
                    <a:lstStyle/>
                    <a:p>
                      <a:pPr algn="ctr"/>
                      <a:r>
                        <a:rPr lang="fr-FR" sz="1200" smtClean="0"/>
                        <a:t>7 536</a:t>
                      </a:r>
                      <a:endParaRPr lang="fr-FR" sz="1200"/>
                    </a:p>
                  </a:txBody>
                  <a:tcPr anchor="b"/>
                </a:tc>
                <a:tc>
                  <a:txBody>
                    <a:bodyPr/>
                    <a:lstStyle/>
                    <a:p>
                      <a:pPr algn="ctr"/>
                      <a:r>
                        <a:rPr lang="fr-FR" sz="1200" smtClean="0"/>
                        <a:t>68,0</a:t>
                      </a:r>
                      <a:endParaRPr lang="fr-FR" sz="1200"/>
                    </a:p>
                  </a:txBody>
                  <a:tcPr anchor="b"/>
                </a:tc>
                <a:tc>
                  <a:txBody>
                    <a:bodyPr/>
                    <a:lstStyle/>
                    <a:p>
                      <a:pPr algn="ctr"/>
                      <a:r>
                        <a:rPr lang="fr-FR" sz="1200" smtClean="0"/>
                        <a:t>15,5</a:t>
                      </a:r>
                      <a:endParaRPr lang="fr-FR" sz="1200"/>
                    </a:p>
                  </a:txBody>
                  <a:tcPr anchor="b"/>
                </a:tc>
                <a:tc>
                  <a:txBody>
                    <a:bodyPr/>
                    <a:lstStyle/>
                    <a:p>
                      <a:pPr algn="ctr"/>
                      <a:r>
                        <a:rPr lang="fr-FR" sz="1200" smtClean="0"/>
                        <a:t>71,2</a:t>
                      </a:r>
                      <a:endParaRPr lang="fr-FR" sz="1200"/>
                    </a:p>
                  </a:txBody>
                  <a:tcPr anchor="b"/>
                </a:tc>
                <a:tc>
                  <a:txBody>
                    <a:bodyPr/>
                    <a:lstStyle/>
                    <a:p>
                      <a:pPr algn="ctr"/>
                      <a:r>
                        <a:rPr lang="fr-FR" sz="1200" smtClean="0"/>
                        <a:t>0,0</a:t>
                      </a:r>
                      <a:endParaRPr lang="fr-FR" sz="1200"/>
                    </a:p>
                  </a:txBody>
                  <a:tcPr anchor="b"/>
                </a:tc>
                <a:tc>
                  <a:txBody>
                    <a:bodyPr/>
                    <a:lstStyle/>
                    <a:p>
                      <a:pPr algn="ctr"/>
                      <a:r>
                        <a:rPr lang="fr-FR" sz="1200" smtClean="0"/>
                        <a:t>100,3</a:t>
                      </a:r>
                      <a:endParaRPr lang="fr-FR" sz="1200"/>
                    </a:p>
                  </a:txBody>
                  <a:tcPr anchor="b"/>
                </a:tc>
                <a:extLst>
                  <a:ext uri="{0D108BD9-81ED-4DB2-BD59-A6C34878D82A}">
                    <a16:rowId xmlns:a16="http://schemas.microsoft.com/office/drawing/2014/main" val="10001"/>
                  </a:ext>
                </a:extLst>
              </a:tr>
              <a:tr h="276031">
                <a:tc>
                  <a:txBody>
                    <a:bodyPr/>
                    <a:lstStyle/>
                    <a:p>
                      <a:endParaRPr lang="fr-FR" sz="1200"/>
                    </a:p>
                  </a:txBody>
                  <a:tcPr anchor="b"/>
                </a:tc>
                <a:tc>
                  <a:txBody>
                    <a:bodyPr/>
                    <a:lstStyle/>
                    <a:p>
                      <a:r>
                        <a:rPr lang="fr-FR" sz="1200" smtClean="0"/>
                        <a:t>Femme</a:t>
                      </a:r>
                      <a:endParaRPr lang="fr-FR" sz="1200"/>
                    </a:p>
                  </a:txBody>
                  <a:tcPr anchor="b"/>
                </a:tc>
                <a:tc>
                  <a:txBody>
                    <a:bodyPr/>
                    <a:lstStyle/>
                    <a:p>
                      <a:pPr algn="ctr"/>
                      <a:r>
                        <a:rPr lang="fr-FR" sz="1200" smtClean="0"/>
                        <a:t>3 901</a:t>
                      </a:r>
                      <a:endParaRPr lang="fr-FR" sz="1200"/>
                    </a:p>
                  </a:txBody>
                  <a:tcPr anchor="b"/>
                </a:tc>
                <a:tc>
                  <a:txBody>
                    <a:bodyPr/>
                    <a:lstStyle/>
                    <a:p>
                      <a:pPr algn="ctr"/>
                      <a:r>
                        <a:rPr lang="fr-FR" sz="1200" smtClean="0"/>
                        <a:t>67,2</a:t>
                      </a:r>
                      <a:endParaRPr lang="fr-FR" sz="1200"/>
                    </a:p>
                  </a:txBody>
                  <a:tcPr anchor="b"/>
                </a:tc>
                <a:tc>
                  <a:txBody>
                    <a:bodyPr/>
                    <a:lstStyle/>
                    <a:p>
                      <a:pPr algn="ctr"/>
                      <a:r>
                        <a:rPr lang="fr-FR" sz="1200" smtClean="0"/>
                        <a:t>16,3</a:t>
                      </a:r>
                      <a:endParaRPr lang="fr-FR" sz="1200"/>
                    </a:p>
                  </a:txBody>
                  <a:tcPr anchor="b"/>
                </a:tc>
                <a:tc>
                  <a:txBody>
                    <a:bodyPr/>
                    <a:lstStyle/>
                    <a:p>
                      <a:pPr algn="ctr"/>
                      <a:r>
                        <a:rPr lang="fr-FR" sz="1200" smtClean="0"/>
                        <a:t>70,8</a:t>
                      </a:r>
                      <a:endParaRPr lang="fr-FR" sz="1200"/>
                    </a:p>
                  </a:txBody>
                  <a:tcPr anchor="b"/>
                </a:tc>
                <a:tc>
                  <a:txBody>
                    <a:bodyPr/>
                    <a:lstStyle/>
                    <a:p>
                      <a:pPr algn="ctr"/>
                      <a:r>
                        <a:rPr lang="fr-FR" sz="1200" smtClean="0"/>
                        <a:t>0,1</a:t>
                      </a:r>
                      <a:endParaRPr lang="fr-FR" sz="1200"/>
                    </a:p>
                  </a:txBody>
                  <a:tcPr anchor="b"/>
                </a:tc>
                <a:tc>
                  <a:txBody>
                    <a:bodyPr/>
                    <a:lstStyle/>
                    <a:p>
                      <a:pPr algn="ctr"/>
                      <a:r>
                        <a:rPr lang="fr-FR" sz="1200" smtClean="0"/>
                        <a:t>96,8</a:t>
                      </a:r>
                      <a:endParaRPr lang="fr-FR" sz="1200"/>
                    </a:p>
                  </a:txBody>
                  <a:tcPr anchor="b"/>
                </a:tc>
                <a:extLst>
                  <a:ext uri="{0D108BD9-81ED-4DB2-BD59-A6C34878D82A}">
                    <a16:rowId xmlns:a16="http://schemas.microsoft.com/office/drawing/2014/main" val="10002"/>
                  </a:ext>
                </a:extLst>
              </a:tr>
              <a:tr h="276031">
                <a:tc>
                  <a:txBody>
                    <a:bodyPr/>
                    <a:lstStyle/>
                    <a:p>
                      <a:r>
                        <a:rPr lang="fr-FR" sz="1200" smtClean="0"/>
                        <a:t>Selon la maladie initiale</a:t>
                      </a:r>
                      <a:endParaRPr lang="fr-FR" sz="1200"/>
                    </a:p>
                  </a:txBody>
                  <a:tcPr anchor="b"/>
                </a:tc>
                <a:tc>
                  <a:txBody>
                    <a:bodyPr/>
                    <a:lstStyle/>
                    <a:p>
                      <a:r>
                        <a:rPr lang="fr-FR" sz="1200" smtClean="0"/>
                        <a:t>Glomérulonéphrite primitive</a:t>
                      </a:r>
                      <a:endParaRPr lang="fr-FR" sz="1200"/>
                    </a:p>
                  </a:txBody>
                  <a:tcPr anchor="b"/>
                </a:tc>
                <a:tc>
                  <a:txBody>
                    <a:bodyPr/>
                    <a:lstStyle/>
                    <a:p>
                      <a:pPr algn="ctr"/>
                      <a:r>
                        <a:rPr lang="fr-FR" sz="1200" smtClean="0"/>
                        <a:t>1 190</a:t>
                      </a:r>
                      <a:endParaRPr lang="fr-FR" sz="1200"/>
                    </a:p>
                  </a:txBody>
                  <a:tcPr anchor="b"/>
                </a:tc>
                <a:tc>
                  <a:txBody>
                    <a:bodyPr/>
                    <a:lstStyle/>
                    <a:p>
                      <a:pPr algn="ctr"/>
                      <a:r>
                        <a:rPr lang="fr-FR" sz="1200" smtClean="0"/>
                        <a:t>59,1</a:t>
                      </a:r>
                      <a:endParaRPr lang="fr-FR" sz="1200"/>
                    </a:p>
                  </a:txBody>
                  <a:tcPr anchor="b"/>
                </a:tc>
                <a:tc>
                  <a:txBody>
                    <a:bodyPr/>
                    <a:lstStyle/>
                    <a:p>
                      <a:pPr algn="ctr"/>
                      <a:r>
                        <a:rPr lang="fr-FR" sz="1200" smtClean="0"/>
                        <a:t>18,3</a:t>
                      </a:r>
                      <a:endParaRPr lang="fr-FR" sz="1200"/>
                    </a:p>
                  </a:txBody>
                  <a:tcPr anchor="b"/>
                </a:tc>
                <a:tc>
                  <a:txBody>
                    <a:bodyPr/>
                    <a:lstStyle/>
                    <a:p>
                      <a:pPr algn="ctr"/>
                      <a:r>
                        <a:rPr lang="fr-FR" sz="1200" smtClean="0"/>
                        <a:t>62,2</a:t>
                      </a:r>
                      <a:endParaRPr lang="fr-FR" sz="1200"/>
                    </a:p>
                  </a:txBody>
                  <a:tcPr anchor="b"/>
                </a:tc>
                <a:tc>
                  <a:txBody>
                    <a:bodyPr/>
                    <a:lstStyle/>
                    <a:p>
                      <a:pPr algn="ctr"/>
                      <a:r>
                        <a:rPr lang="fr-FR" sz="1200" smtClean="0"/>
                        <a:t>1,0</a:t>
                      </a:r>
                      <a:endParaRPr lang="fr-FR" sz="1200"/>
                    </a:p>
                  </a:txBody>
                  <a:tcPr anchor="b"/>
                </a:tc>
                <a:tc>
                  <a:txBody>
                    <a:bodyPr/>
                    <a:lstStyle/>
                    <a:p>
                      <a:pPr algn="ctr"/>
                      <a:r>
                        <a:rPr lang="fr-FR" sz="1200" smtClean="0"/>
                        <a:t>95,4</a:t>
                      </a:r>
                      <a:endParaRPr lang="fr-FR" sz="1200"/>
                    </a:p>
                  </a:txBody>
                  <a:tcPr anchor="b"/>
                </a:tc>
                <a:extLst>
                  <a:ext uri="{0D108BD9-81ED-4DB2-BD59-A6C34878D82A}">
                    <a16:rowId xmlns:a16="http://schemas.microsoft.com/office/drawing/2014/main" val="10003"/>
                  </a:ext>
                </a:extLst>
              </a:tr>
              <a:tr h="276031">
                <a:tc>
                  <a:txBody>
                    <a:bodyPr/>
                    <a:lstStyle/>
                    <a:p>
                      <a:endParaRPr lang="fr-FR" sz="1200"/>
                    </a:p>
                  </a:txBody>
                  <a:tcPr anchor="b"/>
                </a:tc>
                <a:tc>
                  <a:txBody>
                    <a:bodyPr/>
                    <a:lstStyle/>
                    <a:p>
                      <a:r>
                        <a:rPr lang="fr-FR" sz="1200" smtClean="0"/>
                        <a:t>Pyélonéphrite</a:t>
                      </a:r>
                      <a:endParaRPr lang="fr-FR" sz="1200"/>
                    </a:p>
                  </a:txBody>
                  <a:tcPr anchor="b"/>
                </a:tc>
                <a:tc>
                  <a:txBody>
                    <a:bodyPr/>
                    <a:lstStyle/>
                    <a:p>
                      <a:pPr algn="ctr"/>
                      <a:r>
                        <a:rPr lang="fr-FR" sz="1200" smtClean="0"/>
                        <a:t>480</a:t>
                      </a:r>
                      <a:endParaRPr lang="fr-FR" sz="1200"/>
                    </a:p>
                  </a:txBody>
                  <a:tcPr anchor="b"/>
                </a:tc>
                <a:tc>
                  <a:txBody>
                    <a:bodyPr/>
                    <a:lstStyle/>
                    <a:p>
                      <a:pPr algn="ctr"/>
                      <a:r>
                        <a:rPr lang="fr-FR" sz="1200" smtClean="0"/>
                        <a:t>63,9</a:t>
                      </a:r>
                      <a:endParaRPr lang="fr-FR" sz="1200"/>
                    </a:p>
                  </a:txBody>
                  <a:tcPr anchor="b"/>
                </a:tc>
                <a:tc>
                  <a:txBody>
                    <a:bodyPr/>
                    <a:lstStyle/>
                    <a:p>
                      <a:pPr algn="ctr"/>
                      <a:r>
                        <a:rPr lang="fr-FR" sz="1200" smtClean="0"/>
                        <a:t>18,6</a:t>
                      </a:r>
                      <a:endParaRPr lang="fr-FR" sz="1200"/>
                    </a:p>
                  </a:txBody>
                  <a:tcPr anchor="b"/>
                </a:tc>
                <a:tc>
                  <a:txBody>
                    <a:bodyPr/>
                    <a:lstStyle/>
                    <a:p>
                      <a:pPr algn="ctr"/>
                      <a:r>
                        <a:rPr lang="fr-FR" sz="1200" smtClean="0"/>
                        <a:t>67,5</a:t>
                      </a:r>
                      <a:endParaRPr lang="fr-FR" sz="1200"/>
                    </a:p>
                  </a:txBody>
                  <a:tcPr anchor="b"/>
                </a:tc>
                <a:tc>
                  <a:txBody>
                    <a:bodyPr/>
                    <a:lstStyle/>
                    <a:p>
                      <a:pPr algn="ctr"/>
                      <a:r>
                        <a:rPr lang="fr-FR" sz="1200" smtClean="0"/>
                        <a:t>1,0</a:t>
                      </a:r>
                      <a:endParaRPr lang="fr-FR" sz="1200"/>
                    </a:p>
                  </a:txBody>
                  <a:tcPr anchor="b"/>
                </a:tc>
                <a:tc>
                  <a:txBody>
                    <a:bodyPr/>
                    <a:lstStyle/>
                    <a:p>
                      <a:pPr algn="ctr"/>
                      <a:r>
                        <a:rPr lang="fr-FR" sz="1200" smtClean="0"/>
                        <a:t>98,5</a:t>
                      </a:r>
                      <a:endParaRPr lang="fr-FR" sz="1200"/>
                    </a:p>
                  </a:txBody>
                  <a:tcPr anchor="b"/>
                </a:tc>
                <a:extLst>
                  <a:ext uri="{0D108BD9-81ED-4DB2-BD59-A6C34878D82A}">
                    <a16:rowId xmlns:a16="http://schemas.microsoft.com/office/drawing/2014/main" val="10004"/>
                  </a:ext>
                </a:extLst>
              </a:tr>
              <a:tr h="276031">
                <a:tc>
                  <a:txBody>
                    <a:bodyPr/>
                    <a:lstStyle/>
                    <a:p>
                      <a:endParaRPr lang="fr-FR" sz="1200"/>
                    </a:p>
                  </a:txBody>
                  <a:tcPr anchor="b"/>
                </a:tc>
                <a:tc>
                  <a:txBody>
                    <a:bodyPr/>
                    <a:lstStyle/>
                    <a:p>
                      <a:r>
                        <a:rPr lang="fr-FR" sz="1200" smtClean="0"/>
                        <a:t>Polykystose</a:t>
                      </a:r>
                      <a:endParaRPr lang="fr-FR" sz="1200"/>
                    </a:p>
                  </a:txBody>
                  <a:tcPr anchor="b"/>
                </a:tc>
                <a:tc>
                  <a:txBody>
                    <a:bodyPr/>
                    <a:lstStyle/>
                    <a:p>
                      <a:pPr algn="ctr"/>
                      <a:r>
                        <a:rPr lang="fr-FR" sz="1200" smtClean="0"/>
                        <a:t>643</a:t>
                      </a:r>
                      <a:endParaRPr lang="fr-FR" sz="1200"/>
                    </a:p>
                  </a:txBody>
                  <a:tcPr anchor="b"/>
                </a:tc>
                <a:tc>
                  <a:txBody>
                    <a:bodyPr/>
                    <a:lstStyle/>
                    <a:p>
                      <a:pPr algn="ctr"/>
                      <a:r>
                        <a:rPr lang="fr-FR" sz="1200" smtClean="0"/>
                        <a:t>60,6</a:t>
                      </a:r>
                      <a:endParaRPr lang="fr-FR" sz="1200"/>
                    </a:p>
                  </a:txBody>
                  <a:tcPr anchor="b"/>
                </a:tc>
                <a:tc>
                  <a:txBody>
                    <a:bodyPr/>
                    <a:lstStyle/>
                    <a:p>
                      <a:pPr algn="ctr"/>
                      <a:r>
                        <a:rPr lang="fr-FR" sz="1200" smtClean="0"/>
                        <a:t>12,8</a:t>
                      </a:r>
                      <a:endParaRPr lang="fr-FR" sz="1200"/>
                    </a:p>
                  </a:txBody>
                  <a:tcPr anchor="b"/>
                </a:tc>
                <a:tc>
                  <a:txBody>
                    <a:bodyPr/>
                    <a:lstStyle/>
                    <a:p>
                      <a:pPr algn="ctr"/>
                      <a:r>
                        <a:rPr lang="fr-FR" sz="1200" smtClean="0"/>
                        <a:t>59,2</a:t>
                      </a:r>
                      <a:endParaRPr lang="fr-FR" sz="1200"/>
                    </a:p>
                  </a:txBody>
                  <a:tcPr anchor="b"/>
                </a:tc>
                <a:tc>
                  <a:txBody>
                    <a:bodyPr/>
                    <a:lstStyle/>
                    <a:p>
                      <a:pPr algn="ctr"/>
                      <a:r>
                        <a:rPr lang="fr-FR" sz="1200" smtClean="0"/>
                        <a:t>22,3</a:t>
                      </a:r>
                      <a:endParaRPr lang="fr-FR" sz="1200"/>
                    </a:p>
                  </a:txBody>
                  <a:tcPr anchor="b"/>
                </a:tc>
                <a:tc>
                  <a:txBody>
                    <a:bodyPr/>
                    <a:lstStyle/>
                    <a:p>
                      <a:pPr algn="ctr"/>
                      <a:r>
                        <a:rPr lang="fr-FR" sz="1200" smtClean="0"/>
                        <a:t>92,2</a:t>
                      </a:r>
                      <a:endParaRPr lang="fr-FR" sz="1200"/>
                    </a:p>
                  </a:txBody>
                  <a:tcPr anchor="b"/>
                </a:tc>
                <a:extLst>
                  <a:ext uri="{0D108BD9-81ED-4DB2-BD59-A6C34878D82A}">
                    <a16:rowId xmlns:a16="http://schemas.microsoft.com/office/drawing/2014/main" val="10005"/>
                  </a:ext>
                </a:extLst>
              </a:tr>
              <a:tr h="276031">
                <a:tc>
                  <a:txBody>
                    <a:bodyPr/>
                    <a:lstStyle/>
                    <a:p>
                      <a:endParaRPr lang="fr-FR" sz="1200"/>
                    </a:p>
                  </a:txBody>
                  <a:tcPr anchor="b"/>
                </a:tc>
                <a:tc>
                  <a:txBody>
                    <a:bodyPr/>
                    <a:lstStyle/>
                    <a:p>
                      <a:r>
                        <a:rPr lang="fr-FR" sz="1200" smtClean="0"/>
                        <a:t>Néphropathie diabétique</a:t>
                      </a:r>
                      <a:endParaRPr lang="fr-FR" sz="1200"/>
                    </a:p>
                  </a:txBody>
                  <a:tcPr anchor="b"/>
                </a:tc>
                <a:tc>
                  <a:txBody>
                    <a:bodyPr/>
                    <a:lstStyle/>
                    <a:p>
                      <a:pPr algn="ctr"/>
                      <a:r>
                        <a:rPr lang="fr-FR" sz="1200" smtClean="0"/>
                        <a:t>2 592</a:t>
                      </a:r>
                      <a:endParaRPr lang="fr-FR" sz="1200"/>
                    </a:p>
                  </a:txBody>
                  <a:tcPr anchor="b"/>
                </a:tc>
                <a:tc>
                  <a:txBody>
                    <a:bodyPr/>
                    <a:lstStyle/>
                    <a:p>
                      <a:pPr algn="ctr"/>
                      <a:r>
                        <a:rPr lang="fr-FR" sz="1200" smtClean="0"/>
                        <a:t>69,3</a:t>
                      </a:r>
                      <a:endParaRPr lang="fr-FR" sz="1200"/>
                    </a:p>
                  </a:txBody>
                  <a:tcPr anchor="b"/>
                </a:tc>
                <a:tc>
                  <a:txBody>
                    <a:bodyPr/>
                    <a:lstStyle/>
                    <a:p>
                      <a:pPr algn="ctr"/>
                      <a:r>
                        <a:rPr lang="fr-FR" sz="1200" smtClean="0"/>
                        <a:t>12,4</a:t>
                      </a:r>
                      <a:endParaRPr lang="fr-FR" sz="1200"/>
                    </a:p>
                  </a:txBody>
                  <a:tcPr anchor="b"/>
                </a:tc>
                <a:tc>
                  <a:txBody>
                    <a:bodyPr/>
                    <a:lstStyle/>
                    <a:p>
                      <a:pPr algn="ctr"/>
                      <a:r>
                        <a:rPr lang="fr-FR" sz="1200" smtClean="0"/>
                        <a:t>71,3</a:t>
                      </a:r>
                      <a:endParaRPr lang="fr-FR" sz="1200"/>
                    </a:p>
                  </a:txBody>
                  <a:tcPr anchor="b"/>
                </a:tc>
                <a:tc>
                  <a:txBody>
                    <a:bodyPr/>
                    <a:lstStyle/>
                    <a:p>
                      <a:pPr algn="ctr"/>
                      <a:r>
                        <a:rPr lang="fr-FR" sz="1200" smtClean="0"/>
                        <a:t>15,3</a:t>
                      </a:r>
                      <a:endParaRPr lang="fr-FR" sz="1200"/>
                    </a:p>
                  </a:txBody>
                  <a:tcPr anchor="b"/>
                </a:tc>
                <a:tc>
                  <a:txBody>
                    <a:bodyPr/>
                    <a:lstStyle/>
                    <a:p>
                      <a:pPr algn="ctr"/>
                      <a:r>
                        <a:rPr lang="fr-FR" sz="1200" smtClean="0"/>
                        <a:t>94,6</a:t>
                      </a:r>
                      <a:endParaRPr lang="fr-FR" sz="1200"/>
                    </a:p>
                  </a:txBody>
                  <a:tcPr anchor="b"/>
                </a:tc>
                <a:extLst>
                  <a:ext uri="{0D108BD9-81ED-4DB2-BD59-A6C34878D82A}">
                    <a16:rowId xmlns:a16="http://schemas.microsoft.com/office/drawing/2014/main" val="10006"/>
                  </a:ext>
                </a:extLst>
              </a:tr>
              <a:tr h="276031">
                <a:tc>
                  <a:txBody>
                    <a:bodyPr/>
                    <a:lstStyle/>
                    <a:p>
                      <a:endParaRPr lang="fr-FR" sz="1200"/>
                    </a:p>
                  </a:txBody>
                  <a:tcPr anchor="b"/>
                </a:tc>
                <a:tc>
                  <a:txBody>
                    <a:bodyPr/>
                    <a:lstStyle/>
                    <a:p>
                      <a:r>
                        <a:rPr lang="fr-FR" sz="1200" smtClean="0"/>
                        <a:t>Hypertension artérielle</a:t>
                      </a:r>
                      <a:endParaRPr lang="fr-FR" sz="1200"/>
                    </a:p>
                  </a:txBody>
                  <a:tcPr anchor="b"/>
                </a:tc>
                <a:tc>
                  <a:txBody>
                    <a:bodyPr/>
                    <a:lstStyle/>
                    <a:p>
                      <a:pPr algn="ctr"/>
                      <a:r>
                        <a:rPr lang="fr-FR" sz="1200" smtClean="0"/>
                        <a:t>2 813</a:t>
                      </a:r>
                      <a:endParaRPr lang="fr-FR" sz="1200"/>
                    </a:p>
                  </a:txBody>
                  <a:tcPr anchor="b"/>
                </a:tc>
                <a:tc>
                  <a:txBody>
                    <a:bodyPr/>
                    <a:lstStyle/>
                    <a:p>
                      <a:pPr algn="ctr"/>
                      <a:r>
                        <a:rPr lang="fr-FR" sz="1200" smtClean="0"/>
                        <a:t>73,3</a:t>
                      </a:r>
                      <a:endParaRPr lang="fr-FR" sz="1200"/>
                    </a:p>
                  </a:txBody>
                  <a:tcPr anchor="b"/>
                </a:tc>
                <a:tc>
                  <a:txBody>
                    <a:bodyPr/>
                    <a:lstStyle/>
                    <a:p>
                      <a:pPr algn="ctr"/>
                      <a:r>
                        <a:rPr lang="fr-FR" sz="1200" smtClean="0"/>
                        <a:t>13,2</a:t>
                      </a:r>
                      <a:endParaRPr lang="fr-FR" sz="1200"/>
                    </a:p>
                  </a:txBody>
                  <a:tcPr anchor="b"/>
                </a:tc>
                <a:tc>
                  <a:txBody>
                    <a:bodyPr/>
                    <a:lstStyle/>
                    <a:p>
                      <a:pPr algn="ctr"/>
                      <a:r>
                        <a:rPr lang="fr-FR" sz="1200" smtClean="0"/>
                        <a:t>75,7</a:t>
                      </a:r>
                      <a:endParaRPr lang="fr-FR" sz="1200"/>
                    </a:p>
                  </a:txBody>
                  <a:tcPr anchor="b"/>
                </a:tc>
                <a:tc>
                  <a:txBody>
                    <a:bodyPr/>
                    <a:lstStyle/>
                    <a:p>
                      <a:pPr algn="ctr"/>
                      <a:r>
                        <a:rPr lang="fr-FR" sz="1200" smtClean="0"/>
                        <a:t>17,3</a:t>
                      </a:r>
                      <a:endParaRPr lang="fr-FR" sz="1200"/>
                    </a:p>
                  </a:txBody>
                  <a:tcPr anchor="b"/>
                </a:tc>
                <a:tc>
                  <a:txBody>
                    <a:bodyPr/>
                    <a:lstStyle/>
                    <a:p>
                      <a:pPr algn="ctr"/>
                      <a:r>
                        <a:rPr lang="fr-FR" sz="1200" smtClean="0"/>
                        <a:t>100,3</a:t>
                      </a:r>
                      <a:endParaRPr lang="fr-FR" sz="1200"/>
                    </a:p>
                  </a:txBody>
                  <a:tcPr anchor="b"/>
                </a:tc>
                <a:extLst>
                  <a:ext uri="{0D108BD9-81ED-4DB2-BD59-A6C34878D82A}">
                    <a16:rowId xmlns:a16="http://schemas.microsoft.com/office/drawing/2014/main" val="10007"/>
                  </a:ext>
                </a:extLst>
              </a:tr>
              <a:tr h="276031">
                <a:tc>
                  <a:txBody>
                    <a:bodyPr/>
                    <a:lstStyle/>
                    <a:p>
                      <a:endParaRPr lang="fr-FR" sz="1200"/>
                    </a:p>
                  </a:txBody>
                  <a:tcPr anchor="b"/>
                </a:tc>
                <a:tc>
                  <a:txBody>
                    <a:bodyPr/>
                    <a:lstStyle/>
                    <a:p>
                      <a:r>
                        <a:rPr lang="fr-FR" sz="1200" smtClean="0"/>
                        <a:t>Vasculaire</a:t>
                      </a:r>
                      <a:endParaRPr lang="fr-FR" sz="1200"/>
                    </a:p>
                  </a:txBody>
                  <a:tcPr anchor="b"/>
                </a:tc>
                <a:tc>
                  <a:txBody>
                    <a:bodyPr/>
                    <a:lstStyle/>
                    <a:p>
                      <a:pPr algn="ctr"/>
                      <a:r>
                        <a:rPr lang="fr-FR" sz="1200" smtClean="0"/>
                        <a:t>63</a:t>
                      </a:r>
                      <a:endParaRPr lang="fr-FR" sz="1200"/>
                    </a:p>
                  </a:txBody>
                  <a:tcPr anchor="b"/>
                </a:tc>
                <a:tc>
                  <a:txBody>
                    <a:bodyPr/>
                    <a:lstStyle/>
                    <a:p>
                      <a:pPr algn="ctr"/>
                      <a:r>
                        <a:rPr lang="fr-FR" sz="1200" smtClean="0"/>
                        <a:t>67,7</a:t>
                      </a:r>
                      <a:endParaRPr lang="fr-FR" sz="1200"/>
                    </a:p>
                  </a:txBody>
                  <a:tcPr anchor="b"/>
                </a:tc>
                <a:tc>
                  <a:txBody>
                    <a:bodyPr/>
                    <a:lstStyle/>
                    <a:p>
                      <a:pPr algn="ctr"/>
                      <a:r>
                        <a:rPr lang="fr-FR" sz="1200" smtClean="0"/>
                        <a:t>16,2</a:t>
                      </a:r>
                      <a:endParaRPr lang="fr-FR" sz="1200"/>
                    </a:p>
                  </a:txBody>
                  <a:tcPr anchor="b"/>
                </a:tc>
                <a:tc>
                  <a:txBody>
                    <a:bodyPr/>
                    <a:lstStyle/>
                    <a:p>
                      <a:pPr algn="ctr"/>
                      <a:r>
                        <a:rPr lang="fr-FR" sz="1200" smtClean="0"/>
                        <a:t>73,0</a:t>
                      </a:r>
                      <a:endParaRPr lang="fr-FR" sz="1200"/>
                    </a:p>
                  </a:txBody>
                  <a:tcPr anchor="b"/>
                </a:tc>
                <a:tc>
                  <a:txBody>
                    <a:bodyPr/>
                    <a:lstStyle/>
                    <a:p>
                      <a:pPr algn="ctr"/>
                      <a:r>
                        <a:rPr lang="fr-FR" sz="1200" smtClean="0"/>
                        <a:t>0,0</a:t>
                      </a:r>
                      <a:endParaRPr lang="fr-FR" sz="1200"/>
                    </a:p>
                  </a:txBody>
                  <a:tcPr anchor="b"/>
                </a:tc>
                <a:tc>
                  <a:txBody>
                    <a:bodyPr/>
                    <a:lstStyle/>
                    <a:p>
                      <a:pPr algn="ctr"/>
                      <a:r>
                        <a:rPr lang="fr-FR" sz="1200" smtClean="0"/>
                        <a:t>87,9</a:t>
                      </a:r>
                      <a:endParaRPr lang="fr-FR" sz="1200"/>
                    </a:p>
                  </a:txBody>
                  <a:tcPr anchor="b"/>
                </a:tc>
                <a:extLst>
                  <a:ext uri="{0D108BD9-81ED-4DB2-BD59-A6C34878D82A}">
                    <a16:rowId xmlns:a16="http://schemas.microsoft.com/office/drawing/2014/main" val="10008"/>
                  </a:ext>
                </a:extLst>
              </a:tr>
              <a:tr h="276031">
                <a:tc>
                  <a:txBody>
                    <a:bodyPr/>
                    <a:lstStyle/>
                    <a:p>
                      <a:endParaRPr lang="fr-FR" sz="1200"/>
                    </a:p>
                  </a:txBody>
                  <a:tcPr anchor="b"/>
                </a:tc>
                <a:tc>
                  <a:txBody>
                    <a:bodyPr/>
                    <a:lstStyle/>
                    <a:p>
                      <a:r>
                        <a:rPr lang="fr-FR" sz="1200" smtClean="0"/>
                        <a:t>Autre</a:t>
                      </a:r>
                      <a:endParaRPr lang="fr-FR" sz="1200"/>
                    </a:p>
                  </a:txBody>
                  <a:tcPr anchor="b"/>
                </a:tc>
                <a:tc>
                  <a:txBody>
                    <a:bodyPr/>
                    <a:lstStyle/>
                    <a:p>
                      <a:pPr algn="ctr"/>
                      <a:r>
                        <a:rPr lang="fr-FR" sz="1200" smtClean="0"/>
                        <a:t>1 643</a:t>
                      </a:r>
                      <a:endParaRPr lang="fr-FR" sz="1200"/>
                    </a:p>
                  </a:txBody>
                  <a:tcPr anchor="b"/>
                </a:tc>
                <a:tc>
                  <a:txBody>
                    <a:bodyPr/>
                    <a:lstStyle/>
                    <a:p>
                      <a:pPr algn="ctr"/>
                      <a:r>
                        <a:rPr lang="fr-FR" sz="1200" smtClean="0"/>
                        <a:t>63,9</a:t>
                      </a:r>
                      <a:endParaRPr lang="fr-FR" sz="1200"/>
                    </a:p>
                  </a:txBody>
                  <a:tcPr anchor="b"/>
                </a:tc>
                <a:tc>
                  <a:txBody>
                    <a:bodyPr/>
                    <a:lstStyle/>
                    <a:p>
                      <a:pPr algn="ctr"/>
                      <a:r>
                        <a:rPr lang="fr-FR" sz="1200" smtClean="0"/>
                        <a:t>18,0</a:t>
                      </a:r>
                      <a:endParaRPr lang="fr-FR" sz="1200"/>
                    </a:p>
                  </a:txBody>
                  <a:tcPr anchor="b"/>
                </a:tc>
                <a:tc>
                  <a:txBody>
                    <a:bodyPr/>
                    <a:lstStyle/>
                    <a:p>
                      <a:pPr algn="ctr"/>
                      <a:r>
                        <a:rPr lang="fr-FR" sz="1200" smtClean="0"/>
                        <a:t>68,2</a:t>
                      </a:r>
                      <a:endParaRPr lang="fr-FR" sz="1200"/>
                    </a:p>
                  </a:txBody>
                  <a:tcPr anchor="b"/>
                </a:tc>
                <a:tc>
                  <a:txBody>
                    <a:bodyPr/>
                    <a:lstStyle/>
                    <a:p>
                      <a:pPr algn="ctr"/>
                      <a:r>
                        <a:rPr lang="fr-FR" sz="1200" smtClean="0"/>
                        <a:t>0,8</a:t>
                      </a:r>
                      <a:endParaRPr lang="fr-FR" sz="1200"/>
                    </a:p>
                  </a:txBody>
                  <a:tcPr anchor="b"/>
                </a:tc>
                <a:tc>
                  <a:txBody>
                    <a:bodyPr/>
                    <a:lstStyle/>
                    <a:p>
                      <a:pPr algn="ctr"/>
                      <a:r>
                        <a:rPr lang="fr-FR" sz="1200" smtClean="0"/>
                        <a:t>93,3</a:t>
                      </a:r>
                      <a:endParaRPr lang="fr-FR" sz="1200"/>
                    </a:p>
                  </a:txBody>
                  <a:tcPr anchor="b"/>
                </a:tc>
                <a:extLst>
                  <a:ext uri="{0D108BD9-81ED-4DB2-BD59-A6C34878D82A}">
                    <a16:rowId xmlns:a16="http://schemas.microsoft.com/office/drawing/2014/main" val="10009"/>
                  </a:ext>
                </a:extLst>
              </a:tr>
              <a:tr h="276031">
                <a:tc>
                  <a:txBody>
                    <a:bodyPr/>
                    <a:lstStyle/>
                    <a:p>
                      <a:endParaRPr lang="fr-FR" sz="1200" dirty="0"/>
                    </a:p>
                  </a:txBody>
                  <a:tcPr anchor="b"/>
                </a:tc>
                <a:tc>
                  <a:txBody>
                    <a:bodyPr/>
                    <a:lstStyle/>
                    <a:p>
                      <a:r>
                        <a:rPr lang="fr-FR" sz="1200" smtClean="0"/>
                        <a:t>Inconnu</a:t>
                      </a:r>
                      <a:endParaRPr lang="fr-FR" sz="1200"/>
                    </a:p>
                  </a:txBody>
                  <a:tcPr anchor="b"/>
                </a:tc>
                <a:tc>
                  <a:txBody>
                    <a:bodyPr/>
                    <a:lstStyle/>
                    <a:p>
                      <a:pPr algn="ctr"/>
                      <a:r>
                        <a:rPr lang="fr-FR" sz="1200" smtClean="0"/>
                        <a:t>2 013</a:t>
                      </a:r>
                      <a:endParaRPr lang="fr-FR" sz="1200"/>
                    </a:p>
                  </a:txBody>
                  <a:tcPr anchor="b"/>
                </a:tc>
                <a:tc>
                  <a:txBody>
                    <a:bodyPr/>
                    <a:lstStyle/>
                    <a:p>
                      <a:pPr algn="ctr"/>
                      <a:r>
                        <a:rPr lang="fr-FR" sz="1200" smtClean="0"/>
                        <a:t>69,2</a:t>
                      </a:r>
                      <a:endParaRPr lang="fr-FR" sz="1200"/>
                    </a:p>
                  </a:txBody>
                  <a:tcPr anchor="b"/>
                </a:tc>
                <a:tc>
                  <a:txBody>
                    <a:bodyPr/>
                    <a:lstStyle/>
                    <a:p>
                      <a:pPr algn="ctr"/>
                      <a:r>
                        <a:rPr lang="fr-FR" sz="1200" smtClean="0"/>
                        <a:t>15,9</a:t>
                      </a:r>
                      <a:endParaRPr lang="fr-FR" sz="1200"/>
                    </a:p>
                  </a:txBody>
                  <a:tcPr anchor="b"/>
                </a:tc>
                <a:tc>
                  <a:txBody>
                    <a:bodyPr/>
                    <a:lstStyle/>
                    <a:p>
                      <a:pPr algn="ctr"/>
                      <a:r>
                        <a:rPr lang="fr-FR" sz="1200" smtClean="0"/>
                        <a:t>72,7</a:t>
                      </a:r>
                      <a:endParaRPr lang="fr-FR" sz="1200"/>
                    </a:p>
                  </a:txBody>
                  <a:tcPr anchor="b"/>
                </a:tc>
                <a:tc>
                  <a:txBody>
                    <a:bodyPr/>
                    <a:lstStyle/>
                    <a:p>
                      <a:pPr algn="ctr"/>
                      <a:r>
                        <a:rPr lang="fr-FR" sz="1200" smtClean="0"/>
                        <a:t>0,1</a:t>
                      </a:r>
                      <a:endParaRPr lang="fr-FR" sz="1200"/>
                    </a:p>
                  </a:txBody>
                  <a:tcPr anchor="b"/>
                </a:tc>
                <a:tc>
                  <a:txBody>
                    <a:bodyPr/>
                    <a:lstStyle/>
                    <a:p>
                      <a:pPr algn="ctr"/>
                      <a:r>
                        <a:rPr lang="fr-FR" sz="1200" smtClean="0"/>
                        <a:t>96,8</a:t>
                      </a:r>
                      <a:endParaRPr lang="fr-FR" sz="1200"/>
                    </a:p>
                  </a:txBody>
                  <a:tcPr anchor="b"/>
                </a:tc>
                <a:extLst>
                  <a:ext uri="{0D108BD9-81ED-4DB2-BD59-A6C34878D82A}">
                    <a16:rowId xmlns:a16="http://schemas.microsoft.com/office/drawing/2014/main" val="10010"/>
                  </a:ext>
                </a:extLst>
              </a:tr>
              <a:tr h="276031">
                <a:tc>
                  <a:txBody>
                    <a:bodyPr/>
                    <a:lstStyle/>
                    <a:p>
                      <a:r>
                        <a:rPr lang="fr-FR" sz="1200" smtClean="0"/>
                        <a:t>Total Pays</a:t>
                      </a:r>
                      <a:endParaRPr lang="fr-FR" sz="1200"/>
                    </a:p>
                  </a:txBody>
                  <a:tcPr anchor="b"/>
                </a:tc>
                <a:tc>
                  <a:txBody>
                    <a:bodyPr/>
                    <a:lstStyle/>
                    <a:p>
                      <a:endParaRPr lang="fr-FR" sz="1200"/>
                    </a:p>
                  </a:txBody>
                  <a:tcPr anchor="b"/>
                </a:tc>
                <a:tc>
                  <a:txBody>
                    <a:bodyPr/>
                    <a:lstStyle/>
                    <a:p>
                      <a:pPr algn="ctr"/>
                      <a:r>
                        <a:rPr lang="fr-FR" sz="1200" smtClean="0"/>
                        <a:t>11 437</a:t>
                      </a:r>
                      <a:endParaRPr lang="fr-FR" sz="1200"/>
                    </a:p>
                  </a:txBody>
                  <a:tcPr anchor="b"/>
                </a:tc>
                <a:tc>
                  <a:txBody>
                    <a:bodyPr/>
                    <a:lstStyle/>
                    <a:p>
                      <a:pPr algn="ctr"/>
                      <a:r>
                        <a:rPr lang="fr-FR" sz="1200" smtClean="0"/>
                        <a:t>67,7</a:t>
                      </a:r>
                      <a:endParaRPr lang="fr-FR" sz="1200"/>
                    </a:p>
                  </a:txBody>
                  <a:tcPr anchor="b"/>
                </a:tc>
                <a:tc>
                  <a:txBody>
                    <a:bodyPr/>
                    <a:lstStyle/>
                    <a:p>
                      <a:pPr algn="ctr"/>
                      <a:r>
                        <a:rPr lang="fr-FR" sz="1200" smtClean="0"/>
                        <a:t>15,8</a:t>
                      </a:r>
                      <a:endParaRPr lang="fr-FR" sz="1200"/>
                    </a:p>
                  </a:txBody>
                  <a:tcPr anchor="b"/>
                </a:tc>
                <a:tc>
                  <a:txBody>
                    <a:bodyPr/>
                    <a:lstStyle/>
                    <a:p>
                      <a:pPr algn="ctr"/>
                      <a:r>
                        <a:rPr lang="fr-FR" sz="1200" smtClean="0"/>
                        <a:t>71,0</a:t>
                      </a:r>
                      <a:endParaRPr lang="fr-FR" sz="1200"/>
                    </a:p>
                  </a:txBody>
                  <a:tcPr anchor="b"/>
                </a:tc>
                <a:tc>
                  <a:txBody>
                    <a:bodyPr/>
                    <a:lstStyle/>
                    <a:p>
                      <a:pPr algn="ctr"/>
                      <a:r>
                        <a:rPr lang="fr-FR" sz="1200" smtClean="0"/>
                        <a:t>0,0</a:t>
                      </a:r>
                      <a:endParaRPr lang="fr-FR" sz="1200"/>
                    </a:p>
                  </a:txBody>
                  <a:tcPr anchor="b"/>
                </a:tc>
                <a:tc>
                  <a:txBody>
                    <a:bodyPr/>
                    <a:lstStyle/>
                    <a:p>
                      <a:pPr algn="ctr"/>
                      <a:r>
                        <a:rPr lang="fr-FR" sz="1200" dirty="0" smtClean="0"/>
                        <a:t>100,3</a:t>
                      </a:r>
                      <a:endParaRPr lang="fr-FR" sz="1200" dirty="0"/>
                    </a:p>
                  </a:txBody>
                  <a:tcPr anchor="b"/>
                </a:tc>
                <a:extLst>
                  <a:ext uri="{0D108BD9-81ED-4DB2-BD59-A6C34878D82A}">
                    <a16:rowId xmlns:a16="http://schemas.microsoft.com/office/drawing/2014/main" val="10011"/>
                  </a:ext>
                </a:extLst>
              </a:tr>
            </a:tbl>
          </a:graphicData>
        </a:graphic>
      </p:graphicFrame>
      <p:sp>
        <p:nvSpPr>
          <p:cNvPr id="4" name="Rectangle 1"/>
          <p:cNvSpPr>
            <a:spLocks noChangeArrowheads="1"/>
          </p:cNvSpPr>
          <p:nvPr/>
        </p:nvSpPr>
        <p:spPr bwMode="auto">
          <a:xfrm>
            <a:off x="397876" y="574368"/>
            <a:ext cx="8424936" cy="369332"/>
          </a:xfrm>
          <a:prstGeom prst="rect">
            <a:avLst/>
          </a:prstGeom>
          <a:noFill/>
        </p:spPr>
        <p:txBody>
          <a:bodyPr vert="horz" wrap="square" rtlCol="0">
            <a:spAutoFit/>
          </a:bodyPr>
          <a:lstStyle>
            <a:defPPr>
              <a:defRPr lang="fr-FR"/>
            </a:defPPr>
            <a:lvl1pPr marL="0" algn="l" defTabSz="914400" rtl="0" eaLnBrk="1" fontAlgn="base" latinLnBrk="0" hangingPunct="1">
              <a:spcBef>
                <a:spcPct val="0"/>
              </a:spcBef>
              <a:spcAft>
                <a:spcPct val="0"/>
              </a:spcAft>
              <a:defRPr sz="1800" kern="1200">
                <a:solidFill>
                  <a:schemeClr val="tx1"/>
                </a:solidFill>
                <a:latin typeface="Arial"/>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pPr algn="just"/>
            <a:r>
              <a:rPr lang="fr-FR" altLang="en-US" dirty="0">
                <a:solidFill>
                  <a:srgbClr val="3333CC"/>
                </a:solidFill>
              </a:rPr>
              <a:t>L’âge médian des patients à l’initiation du traitement </a:t>
            </a:r>
            <a:r>
              <a:rPr lang="fr-FR" altLang="en-US" dirty="0" smtClean="0">
                <a:solidFill>
                  <a:srgbClr val="3333CC"/>
                </a:solidFill>
              </a:rPr>
              <a:t>de suppléance = 71 ans</a:t>
            </a:r>
            <a:endParaRPr lang="fr-FR" altLang="en-US" dirty="0">
              <a:solidFill>
                <a:srgbClr val="3333CC"/>
              </a:solidFill>
            </a:endParaRPr>
          </a:p>
        </p:txBody>
      </p:sp>
    </p:spTree>
    <p:extLst>
      <p:ext uri="{BB962C8B-B14F-4D97-AF65-F5344CB8AC3E}">
        <p14:creationId xmlns:p14="http://schemas.microsoft.com/office/powerpoint/2010/main" val="365809294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1052736"/>
            <a:ext cx="6574353" cy="415498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400" dirty="0" smtClean="0">
                <a:solidFill>
                  <a:srgbClr val="3333CC"/>
                </a:solidFill>
                <a:cs typeface="Arial"/>
              </a:rPr>
              <a:t>TRAJECTOIRE DES PATIENTS </a:t>
            </a:r>
          </a:p>
          <a:p>
            <a:r>
              <a:rPr lang="fr-FR" sz="4400" dirty="0" smtClean="0">
                <a:solidFill>
                  <a:srgbClr val="3333CC"/>
                </a:solidFill>
                <a:cs typeface="Arial"/>
              </a:rPr>
              <a:t>AVEC UNE MALADIE RÉNALE CHRONIQUE </a:t>
            </a:r>
          </a:p>
          <a:p>
            <a:r>
              <a:rPr lang="fr-FR" sz="4400" dirty="0" smtClean="0">
                <a:solidFill>
                  <a:srgbClr val="3333CC"/>
                </a:solidFill>
                <a:cs typeface="Arial"/>
              </a:rPr>
              <a:t>AU STADE DE SUPPLÉANCE</a:t>
            </a:r>
            <a:endParaRPr lang="fr-FR" sz="4400" dirty="0">
              <a:solidFill>
                <a:srgbClr val="3333CC"/>
              </a:solidFill>
              <a:cs typeface="Arial"/>
            </a:endParaRPr>
          </a:p>
        </p:txBody>
      </p:sp>
      <p:sp>
        <p:nvSpPr>
          <p:cNvPr id="3" name="ZoneTexte 2"/>
          <p:cNvSpPr txBox="1"/>
          <p:nvPr/>
        </p:nvSpPr>
        <p:spPr>
          <a:xfrm>
            <a:off x="3215680" y="6165304"/>
            <a:ext cx="6862776" cy="646331"/>
          </a:xfrm>
          <a:prstGeom prst="rect">
            <a:avLst/>
          </a:prstGeom>
          <a:noFill/>
        </p:spPr>
        <p:txBody>
          <a:bodyPr vert="horz"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accent1"/>
                </a:solidFill>
                <a:latin typeface="Comic Sans MS" panose="030F0702030302020204" pitchFamily="66" charset="0"/>
              </a:rPr>
              <a:t>Pour en savoir plus</a:t>
            </a:r>
          </a:p>
          <a:p>
            <a:r>
              <a:rPr lang="fr-FR" dirty="0" smtClean="0">
                <a:solidFill>
                  <a:schemeClr val="accent1"/>
                </a:solidFill>
                <a:latin typeface="Comic Sans MS" panose="030F0702030302020204" pitchFamily="66" charset="0"/>
              </a:rPr>
              <a:t>https://www.agence-biomedecine.fr/Les-chiffres-du-R-E-I-N</a:t>
            </a:r>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91702111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826561" y="254000"/>
            <a:ext cx="8538877" cy="369332"/>
          </a:xfrm>
          <a:prstGeom prst="rect">
            <a:avLst/>
          </a:prstGeom>
          <a:noFill/>
        </p:spPr>
        <p:txBody>
          <a:bodyPr vert="horz" wrap="non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t> Provenance et devenir des patients en hémodialyse en centre au 31/12/2020 (n=26 437)</a:t>
            </a:r>
            <a:endParaRPr lang="fr-FR"/>
          </a:p>
        </p:txBody>
      </p:sp>
      <p:pic>
        <p:nvPicPr>
          <p:cNvPr id="4" name="Image 3" descr="Bar chart of var"/>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063552" y="980728"/>
            <a:ext cx="6636068" cy="4937760"/>
          </a:xfrm>
          <a:prstGeom prst="rect">
            <a:avLst/>
          </a:prstGeom>
        </p:spPr>
      </p:pic>
      <p:sp>
        <p:nvSpPr>
          <p:cNvPr id="5" name="Rectangle 4"/>
          <p:cNvSpPr/>
          <p:nvPr/>
        </p:nvSpPr>
        <p:spPr>
          <a:xfrm>
            <a:off x="3215680" y="6165304"/>
            <a:ext cx="4392488" cy="523220"/>
          </a:xfrm>
          <a:prstGeom prst="rect">
            <a:avLst/>
          </a:prstGeom>
        </p:spPr>
        <p:txBody>
          <a:bodyPr wrap="square">
            <a:spAutoFit/>
          </a:bodyPr>
          <a:lstStyle/>
          <a:p>
            <a:r>
              <a:rPr lang="fr-FR" altLang="fr-FR" sz="1400" dirty="0">
                <a:solidFill>
                  <a:srgbClr val="3333CC"/>
                </a:solidFill>
              </a:rPr>
              <a:t>Chapitre </a:t>
            </a:r>
            <a:r>
              <a:rPr lang="fr-FR" altLang="fr-FR" sz="1400" dirty="0" smtClean="0">
                <a:solidFill>
                  <a:srgbClr val="3333CC"/>
                </a:solidFill>
              </a:rPr>
              <a:t>TRAJECTOIRE </a:t>
            </a:r>
            <a:r>
              <a:rPr lang="fr-FR" altLang="fr-FR" sz="1400" dirty="0">
                <a:solidFill>
                  <a:srgbClr val="3333CC"/>
                </a:solidFill>
              </a:rPr>
              <a:t>2021</a:t>
            </a:r>
          </a:p>
          <a:p>
            <a:r>
              <a:rPr lang="fr-FR" sz="1400" dirty="0" smtClean="0">
                <a:solidFill>
                  <a:srgbClr val="3333CC"/>
                </a:solidFill>
                <a:cs typeface="Arial"/>
              </a:rPr>
              <a:t>Hémodialyse en centre</a:t>
            </a:r>
            <a:endParaRPr lang="fr-FR" sz="1400" dirty="0">
              <a:solidFill>
                <a:srgbClr val="3333CC"/>
              </a:solidFill>
              <a:cs typeface="Arial"/>
            </a:endParaRPr>
          </a:p>
        </p:txBody>
      </p:sp>
    </p:spTree>
    <p:extLst>
      <p:ext uri="{BB962C8B-B14F-4D97-AF65-F5344CB8AC3E}">
        <p14:creationId xmlns:p14="http://schemas.microsoft.com/office/powerpoint/2010/main" val="7922943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981200" y="254000"/>
            <a:ext cx="8229600" cy="369332"/>
          </a:xfrm>
          <a:prstGeom prst="rect">
            <a:avLst/>
          </a:prstGeom>
          <a:noFill/>
        </p:spPr>
        <p:txBody>
          <a:bodyPr vert="horz" wrap="none"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t> Provenance et devenir des patients en unité médicalisé au 31/12/2020 (n=12 539)</a:t>
            </a:r>
            <a:endParaRPr lang="fr-FR"/>
          </a:p>
        </p:txBody>
      </p:sp>
      <p:pic>
        <p:nvPicPr>
          <p:cNvPr id="4" name="Image 3" descr="Bar chart of var"/>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425360" y="879718"/>
            <a:ext cx="5973128" cy="5029200"/>
          </a:xfrm>
          <a:prstGeom prst="rect">
            <a:avLst/>
          </a:prstGeom>
        </p:spPr>
      </p:pic>
      <p:sp>
        <p:nvSpPr>
          <p:cNvPr id="5" name="Rectangle 4"/>
          <p:cNvSpPr/>
          <p:nvPr/>
        </p:nvSpPr>
        <p:spPr>
          <a:xfrm>
            <a:off x="3215680" y="6165304"/>
            <a:ext cx="4392488" cy="523220"/>
          </a:xfrm>
          <a:prstGeom prst="rect">
            <a:avLst/>
          </a:prstGeom>
        </p:spPr>
        <p:txBody>
          <a:bodyPr wrap="square">
            <a:spAutoFit/>
          </a:bodyPr>
          <a:lstStyle/>
          <a:p>
            <a:r>
              <a:rPr lang="fr-FR" altLang="fr-FR" sz="1400" dirty="0">
                <a:solidFill>
                  <a:srgbClr val="3333CC"/>
                </a:solidFill>
              </a:rPr>
              <a:t>Chapitre </a:t>
            </a:r>
            <a:r>
              <a:rPr lang="fr-FR" altLang="fr-FR" sz="1400" dirty="0" smtClean="0">
                <a:solidFill>
                  <a:srgbClr val="3333CC"/>
                </a:solidFill>
              </a:rPr>
              <a:t>TRAJECTOIRE </a:t>
            </a:r>
            <a:r>
              <a:rPr lang="fr-FR" altLang="fr-FR" sz="1400" dirty="0">
                <a:solidFill>
                  <a:srgbClr val="3333CC"/>
                </a:solidFill>
              </a:rPr>
              <a:t>2021</a:t>
            </a:r>
          </a:p>
          <a:p>
            <a:r>
              <a:rPr lang="fr-FR" sz="1400" dirty="0" smtClean="0">
                <a:solidFill>
                  <a:srgbClr val="3333CC"/>
                </a:solidFill>
                <a:cs typeface="Arial"/>
              </a:rPr>
              <a:t>Hémodialyse en unité de dialyse médicalisée</a:t>
            </a:r>
            <a:endParaRPr lang="fr-FR" sz="1400" dirty="0">
              <a:solidFill>
                <a:srgbClr val="3333CC"/>
              </a:solidFill>
              <a:cs typeface="Arial"/>
            </a:endParaRPr>
          </a:p>
        </p:txBody>
      </p:sp>
    </p:spTree>
    <p:extLst>
      <p:ext uri="{BB962C8B-B14F-4D97-AF65-F5344CB8AC3E}">
        <p14:creationId xmlns:p14="http://schemas.microsoft.com/office/powerpoint/2010/main" val="215628416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845156" y="254000"/>
            <a:ext cx="8501687" cy="369332"/>
          </a:xfrm>
          <a:prstGeom prst="rect">
            <a:avLst/>
          </a:prstGeom>
          <a:noFill/>
        </p:spPr>
        <p:txBody>
          <a:bodyPr vert="horz" wrap="non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t> Provenance et devenir des patients en hémodialyse autonome au 31/12/2020 (n=8 420)</a:t>
            </a:r>
            <a:endParaRPr lang="fr-FR"/>
          </a:p>
        </p:txBody>
      </p:sp>
      <p:pic>
        <p:nvPicPr>
          <p:cNvPr id="4" name="Image 3" descr="Bar chart of var"/>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351584" y="836712"/>
            <a:ext cx="6757988" cy="4983480"/>
          </a:xfrm>
          <a:prstGeom prst="rect">
            <a:avLst/>
          </a:prstGeom>
        </p:spPr>
      </p:pic>
      <p:sp>
        <p:nvSpPr>
          <p:cNvPr id="5" name="Rectangle 4"/>
          <p:cNvSpPr/>
          <p:nvPr/>
        </p:nvSpPr>
        <p:spPr>
          <a:xfrm>
            <a:off x="3215680" y="6165304"/>
            <a:ext cx="4392488" cy="523220"/>
          </a:xfrm>
          <a:prstGeom prst="rect">
            <a:avLst/>
          </a:prstGeom>
        </p:spPr>
        <p:txBody>
          <a:bodyPr wrap="square">
            <a:spAutoFit/>
          </a:bodyPr>
          <a:lstStyle/>
          <a:p>
            <a:r>
              <a:rPr lang="fr-FR" altLang="fr-FR" sz="1400" dirty="0">
                <a:solidFill>
                  <a:srgbClr val="3333CC"/>
                </a:solidFill>
              </a:rPr>
              <a:t>Chapitre </a:t>
            </a:r>
            <a:r>
              <a:rPr lang="fr-FR" altLang="fr-FR" sz="1400" dirty="0" smtClean="0">
                <a:solidFill>
                  <a:srgbClr val="3333CC"/>
                </a:solidFill>
              </a:rPr>
              <a:t>TRAJECTOIRE </a:t>
            </a:r>
            <a:r>
              <a:rPr lang="fr-FR" altLang="fr-FR" sz="1400" dirty="0">
                <a:solidFill>
                  <a:srgbClr val="3333CC"/>
                </a:solidFill>
              </a:rPr>
              <a:t>2021</a:t>
            </a:r>
          </a:p>
          <a:p>
            <a:r>
              <a:rPr lang="fr-FR" sz="1400" dirty="0" smtClean="0">
                <a:solidFill>
                  <a:srgbClr val="3333CC"/>
                </a:solidFill>
                <a:cs typeface="Arial"/>
              </a:rPr>
              <a:t>Hémodialyse en </a:t>
            </a:r>
            <a:r>
              <a:rPr lang="fr-FR" sz="1400" dirty="0" err="1" smtClean="0">
                <a:solidFill>
                  <a:srgbClr val="3333CC"/>
                </a:solidFill>
                <a:cs typeface="Arial"/>
              </a:rPr>
              <a:t>autodialyse</a:t>
            </a:r>
            <a:r>
              <a:rPr lang="fr-FR" sz="1400" dirty="0" smtClean="0">
                <a:solidFill>
                  <a:srgbClr val="3333CC"/>
                </a:solidFill>
                <a:cs typeface="Arial"/>
              </a:rPr>
              <a:t> ou entrainement</a:t>
            </a:r>
            <a:endParaRPr lang="fr-FR" sz="1400" dirty="0">
              <a:solidFill>
                <a:srgbClr val="3333CC"/>
              </a:solidFill>
              <a:cs typeface="Arial"/>
            </a:endParaRPr>
          </a:p>
        </p:txBody>
      </p:sp>
    </p:spTree>
    <p:extLst>
      <p:ext uri="{BB962C8B-B14F-4D97-AF65-F5344CB8AC3E}">
        <p14:creationId xmlns:p14="http://schemas.microsoft.com/office/powerpoint/2010/main" val="206887123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981200" y="254000"/>
            <a:ext cx="8229600" cy="369332"/>
          </a:xfrm>
          <a:prstGeom prst="rect">
            <a:avLst/>
          </a:prstGeom>
          <a:noFill/>
        </p:spPr>
        <p:txBody>
          <a:bodyPr vert="horz" wrap="none"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t> Provenance et devenir des patients en dialyse péritonéale au 31/12/2020 (n=3 055)</a:t>
            </a:r>
            <a:endParaRPr lang="fr-FR"/>
          </a:p>
        </p:txBody>
      </p:sp>
      <p:pic>
        <p:nvPicPr>
          <p:cNvPr id="4" name="Image 3" descr="Bar chart of var"/>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711624" y="1340768"/>
            <a:ext cx="6277928" cy="4579620"/>
          </a:xfrm>
          <a:prstGeom prst="rect">
            <a:avLst/>
          </a:prstGeom>
        </p:spPr>
      </p:pic>
      <p:sp>
        <p:nvSpPr>
          <p:cNvPr id="5" name="Rectangle 4"/>
          <p:cNvSpPr/>
          <p:nvPr/>
        </p:nvSpPr>
        <p:spPr>
          <a:xfrm>
            <a:off x="3215680" y="6165304"/>
            <a:ext cx="4392488" cy="523220"/>
          </a:xfrm>
          <a:prstGeom prst="rect">
            <a:avLst/>
          </a:prstGeom>
        </p:spPr>
        <p:txBody>
          <a:bodyPr wrap="square">
            <a:spAutoFit/>
          </a:bodyPr>
          <a:lstStyle/>
          <a:p>
            <a:r>
              <a:rPr lang="fr-FR" altLang="fr-FR" sz="1400" dirty="0">
                <a:solidFill>
                  <a:srgbClr val="3333CC"/>
                </a:solidFill>
              </a:rPr>
              <a:t>Chapitre </a:t>
            </a:r>
            <a:r>
              <a:rPr lang="fr-FR" altLang="fr-FR" sz="1400" dirty="0" smtClean="0">
                <a:solidFill>
                  <a:srgbClr val="3333CC"/>
                </a:solidFill>
              </a:rPr>
              <a:t>TRAJECTOIRE </a:t>
            </a:r>
            <a:r>
              <a:rPr lang="fr-FR" altLang="fr-FR" sz="1400" dirty="0">
                <a:solidFill>
                  <a:srgbClr val="3333CC"/>
                </a:solidFill>
              </a:rPr>
              <a:t>2021</a:t>
            </a:r>
          </a:p>
          <a:p>
            <a:r>
              <a:rPr lang="fr-FR" sz="1400" dirty="0" smtClean="0">
                <a:solidFill>
                  <a:srgbClr val="3333CC"/>
                </a:solidFill>
                <a:cs typeface="Arial"/>
              </a:rPr>
              <a:t>Dialyse péritonéale</a:t>
            </a:r>
            <a:endParaRPr lang="fr-FR" sz="1400" dirty="0">
              <a:solidFill>
                <a:srgbClr val="3333CC"/>
              </a:solidFill>
              <a:cs typeface="Arial"/>
            </a:endParaRPr>
          </a:p>
        </p:txBody>
      </p:sp>
    </p:spTree>
    <p:extLst>
      <p:ext uri="{BB962C8B-B14F-4D97-AF65-F5344CB8AC3E}">
        <p14:creationId xmlns:p14="http://schemas.microsoft.com/office/powerpoint/2010/main" val="240639696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834463" y="254000"/>
            <a:ext cx="10523074" cy="369332"/>
          </a:xfrm>
          <a:prstGeom prst="rect">
            <a:avLst/>
          </a:prstGeom>
          <a:noFill/>
        </p:spPr>
        <p:txBody>
          <a:bodyPr vert="horz" wrap="non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 Provenance et devenir des patients en HD à domicile ou en DP autonome au 31/12/2020 (n= 2 283)</a:t>
            </a:r>
            <a:endParaRPr lang="fr-FR" dirty="0"/>
          </a:p>
        </p:txBody>
      </p:sp>
      <p:pic>
        <p:nvPicPr>
          <p:cNvPr id="4" name="Image 3" descr="Bar chart of var"/>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991544" y="1124744"/>
            <a:ext cx="6376988" cy="4754880"/>
          </a:xfrm>
          <a:prstGeom prst="rect">
            <a:avLst/>
          </a:prstGeom>
        </p:spPr>
      </p:pic>
      <p:sp>
        <p:nvSpPr>
          <p:cNvPr id="5" name="Rectangle 4"/>
          <p:cNvSpPr/>
          <p:nvPr/>
        </p:nvSpPr>
        <p:spPr>
          <a:xfrm>
            <a:off x="3215680" y="6165304"/>
            <a:ext cx="4392488" cy="523220"/>
          </a:xfrm>
          <a:prstGeom prst="rect">
            <a:avLst/>
          </a:prstGeom>
        </p:spPr>
        <p:txBody>
          <a:bodyPr wrap="square">
            <a:spAutoFit/>
          </a:bodyPr>
          <a:lstStyle/>
          <a:p>
            <a:r>
              <a:rPr lang="fr-FR" altLang="fr-FR" sz="1400" dirty="0">
                <a:solidFill>
                  <a:srgbClr val="3333CC"/>
                </a:solidFill>
              </a:rPr>
              <a:t>Chapitre </a:t>
            </a:r>
            <a:r>
              <a:rPr lang="fr-FR" altLang="fr-FR" sz="1400" dirty="0" smtClean="0">
                <a:solidFill>
                  <a:srgbClr val="3333CC"/>
                </a:solidFill>
              </a:rPr>
              <a:t>TRAJECTOIRE </a:t>
            </a:r>
            <a:r>
              <a:rPr lang="fr-FR" altLang="fr-FR" sz="1400" dirty="0">
                <a:solidFill>
                  <a:srgbClr val="3333CC"/>
                </a:solidFill>
              </a:rPr>
              <a:t>2021</a:t>
            </a:r>
          </a:p>
          <a:p>
            <a:r>
              <a:rPr lang="fr-FR" sz="1400" dirty="0" smtClean="0">
                <a:solidFill>
                  <a:srgbClr val="3333CC"/>
                </a:solidFill>
                <a:cs typeface="Arial"/>
              </a:rPr>
              <a:t>Dialyse à domicile</a:t>
            </a:r>
            <a:endParaRPr lang="fr-FR" sz="1400" dirty="0">
              <a:solidFill>
                <a:srgbClr val="3333CC"/>
              </a:solidFill>
              <a:cs typeface="Arial"/>
            </a:endParaRPr>
          </a:p>
        </p:txBody>
      </p:sp>
    </p:spTree>
    <p:extLst>
      <p:ext uri="{BB962C8B-B14F-4D97-AF65-F5344CB8AC3E}">
        <p14:creationId xmlns:p14="http://schemas.microsoft.com/office/powerpoint/2010/main" val="364715921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815757" y="254000"/>
            <a:ext cx="8560485" cy="369332"/>
          </a:xfrm>
          <a:prstGeom prst="rect">
            <a:avLst/>
          </a:prstGeom>
          <a:noFill/>
        </p:spPr>
        <p:txBody>
          <a:bodyPr vert="horz" wrap="non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t> Provenance et devenir des patients porteur d'un greffon rénal au 31/12/2020 (n=41 403)</a:t>
            </a:r>
            <a:endParaRPr lang="fr-FR"/>
          </a:p>
        </p:txBody>
      </p:sp>
      <p:pic>
        <p:nvPicPr>
          <p:cNvPr id="4" name="Image 3" descr="Bar chart of var"/>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567608" y="1268760"/>
            <a:ext cx="5782628" cy="4541520"/>
          </a:xfrm>
          <a:prstGeom prst="rect">
            <a:avLst/>
          </a:prstGeom>
        </p:spPr>
      </p:pic>
      <p:sp>
        <p:nvSpPr>
          <p:cNvPr id="5" name="Rectangle 4"/>
          <p:cNvSpPr/>
          <p:nvPr/>
        </p:nvSpPr>
        <p:spPr>
          <a:xfrm>
            <a:off x="3215680" y="6165304"/>
            <a:ext cx="4392488" cy="523220"/>
          </a:xfrm>
          <a:prstGeom prst="rect">
            <a:avLst/>
          </a:prstGeom>
        </p:spPr>
        <p:txBody>
          <a:bodyPr wrap="square">
            <a:spAutoFit/>
          </a:bodyPr>
          <a:lstStyle/>
          <a:p>
            <a:r>
              <a:rPr lang="fr-FR" altLang="fr-FR" sz="1400" dirty="0">
                <a:solidFill>
                  <a:srgbClr val="3333CC"/>
                </a:solidFill>
              </a:rPr>
              <a:t>Chapitre </a:t>
            </a:r>
            <a:r>
              <a:rPr lang="fr-FR" altLang="fr-FR" sz="1400" dirty="0" smtClean="0">
                <a:solidFill>
                  <a:srgbClr val="3333CC"/>
                </a:solidFill>
              </a:rPr>
              <a:t>TRAJECTOIRE </a:t>
            </a:r>
            <a:r>
              <a:rPr lang="fr-FR" altLang="fr-FR" sz="1400" dirty="0">
                <a:solidFill>
                  <a:srgbClr val="3333CC"/>
                </a:solidFill>
              </a:rPr>
              <a:t>2021</a:t>
            </a:r>
          </a:p>
          <a:p>
            <a:r>
              <a:rPr lang="fr-FR" sz="1400" dirty="0" smtClean="0">
                <a:solidFill>
                  <a:srgbClr val="3333CC"/>
                </a:solidFill>
                <a:cs typeface="Arial"/>
              </a:rPr>
              <a:t>Transplantés</a:t>
            </a:r>
            <a:endParaRPr lang="fr-FR" sz="1400" dirty="0">
              <a:solidFill>
                <a:srgbClr val="3333CC"/>
              </a:solidFill>
              <a:cs typeface="Arial"/>
            </a:endParaRPr>
          </a:p>
        </p:txBody>
      </p:sp>
    </p:spTree>
    <p:extLst>
      <p:ext uri="{BB962C8B-B14F-4D97-AF65-F5344CB8AC3E}">
        <p14:creationId xmlns:p14="http://schemas.microsoft.com/office/powerpoint/2010/main" val="251311512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981200" y="254000"/>
            <a:ext cx="8229600" cy="369332"/>
          </a:xfrm>
          <a:prstGeom prst="rect">
            <a:avLst/>
          </a:prstGeom>
          <a:noFill/>
        </p:spPr>
        <p:txBody>
          <a:bodyPr vert="horz" wrap="none"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t>Devenir sur 2 ans des 1127 patients ayant démarré en DP en 2019</a:t>
            </a:r>
            <a:endParaRPr lang="fr-FR"/>
          </a:p>
        </p:txBody>
      </p:sp>
      <p:pic>
        <p:nvPicPr>
          <p:cNvPr id="4" name="Image 3" descr="Plot of new_rowpercent by del identified by traitfin"/>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639616" y="1196752"/>
            <a:ext cx="6262688" cy="4556760"/>
          </a:xfrm>
          <a:prstGeom prst="rect">
            <a:avLst/>
          </a:prstGeom>
        </p:spPr>
      </p:pic>
      <p:sp>
        <p:nvSpPr>
          <p:cNvPr id="5" name="Rectangle 4"/>
          <p:cNvSpPr/>
          <p:nvPr/>
        </p:nvSpPr>
        <p:spPr>
          <a:xfrm>
            <a:off x="3215680" y="6165304"/>
            <a:ext cx="4392488" cy="523220"/>
          </a:xfrm>
          <a:prstGeom prst="rect">
            <a:avLst/>
          </a:prstGeom>
        </p:spPr>
        <p:txBody>
          <a:bodyPr wrap="square">
            <a:spAutoFit/>
          </a:bodyPr>
          <a:lstStyle/>
          <a:p>
            <a:r>
              <a:rPr lang="fr-FR" altLang="fr-FR" sz="1400" dirty="0">
                <a:solidFill>
                  <a:srgbClr val="3333CC"/>
                </a:solidFill>
              </a:rPr>
              <a:t>Chapitre </a:t>
            </a:r>
            <a:r>
              <a:rPr lang="fr-FR" altLang="fr-FR" sz="1400" dirty="0" smtClean="0">
                <a:solidFill>
                  <a:srgbClr val="3333CC"/>
                </a:solidFill>
              </a:rPr>
              <a:t>TRAJECTOIRE </a:t>
            </a:r>
            <a:r>
              <a:rPr lang="fr-FR" altLang="fr-FR" sz="1400" dirty="0">
                <a:solidFill>
                  <a:srgbClr val="3333CC"/>
                </a:solidFill>
              </a:rPr>
              <a:t>2021</a:t>
            </a:r>
          </a:p>
          <a:p>
            <a:r>
              <a:rPr lang="fr-FR" sz="1400" dirty="0" smtClean="0">
                <a:solidFill>
                  <a:srgbClr val="3333CC"/>
                </a:solidFill>
                <a:cs typeface="Arial"/>
              </a:rPr>
              <a:t>Dialyse péritonéale</a:t>
            </a:r>
            <a:endParaRPr lang="fr-FR" sz="1400" dirty="0">
              <a:solidFill>
                <a:srgbClr val="3333CC"/>
              </a:solidFill>
              <a:cs typeface="Arial"/>
            </a:endParaRPr>
          </a:p>
        </p:txBody>
      </p:sp>
    </p:spTree>
    <p:extLst>
      <p:ext uri="{BB962C8B-B14F-4D97-AF65-F5344CB8AC3E}">
        <p14:creationId xmlns:p14="http://schemas.microsoft.com/office/powerpoint/2010/main" val="308884034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981200" y="254000"/>
            <a:ext cx="8229600" cy="369332"/>
          </a:xfrm>
          <a:prstGeom prst="rect">
            <a:avLst/>
          </a:prstGeom>
          <a:noFill/>
        </p:spPr>
        <p:txBody>
          <a:bodyPr vert="horz" wrap="none"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t>Devenir sur 2 ans des 8827 patients ayant démarré en HD en centre en 2019</a:t>
            </a:r>
            <a:endParaRPr lang="fr-FR"/>
          </a:p>
        </p:txBody>
      </p:sp>
      <p:pic>
        <p:nvPicPr>
          <p:cNvPr id="4" name="Image 3" descr="Plot of new_rowpercent by del identified by traitfin"/>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567608" y="836712"/>
            <a:ext cx="6133148" cy="5082540"/>
          </a:xfrm>
          <a:prstGeom prst="rect">
            <a:avLst/>
          </a:prstGeom>
        </p:spPr>
      </p:pic>
      <p:sp>
        <p:nvSpPr>
          <p:cNvPr id="5" name="Rectangle 4"/>
          <p:cNvSpPr/>
          <p:nvPr/>
        </p:nvSpPr>
        <p:spPr>
          <a:xfrm>
            <a:off x="3215680" y="6165304"/>
            <a:ext cx="4392488" cy="523220"/>
          </a:xfrm>
          <a:prstGeom prst="rect">
            <a:avLst/>
          </a:prstGeom>
        </p:spPr>
        <p:txBody>
          <a:bodyPr wrap="square">
            <a:spAutoFit/>
          </a:bodyPr>
          <a:lstStyle/>
          <a:p>
            <a:r>
              <a:rPr lang="fr-FR" altLang="fr-FR" sz="1400" dirty="0">
                <a:solidFill>
                  <a:srgbClr val="3333CC"/>
                </a:solidFill>
              </a:rPr>
              <a:t>Chapitre </a:t>
            </a:r>
            <a:r>
              <a:rPr lang="fr-FR" altLang="fr-FR" sz="1400" dirty="0" smtClean="0">
                <a:solidFill>
                  <a:srgbClr val="3333CC"/>
                </a:solidFill>
              </a:rPr>
              <a:t>TRAJECTOIRE </a:t>
            </a:r>
            <a:r>
              <a:rPr lang="fr-FR" altLang="fr-FR" sz="1400" dirty="0">
                <a:solidFill>
                  <a:srgbClr val="3333CC"/>
                </a:solidFill>
              </a:rPr>
              <a:t>2021</a:t>
            </a:r>
          </a:p>
          <a:p>
            <a:r>
              <a:rPr lang="fr-FR" sz="1400" dirty="0" smtClean="0">
                <a:solidFill>
                  <a:srgbClr val="3333CC"/>
                </a:solidFill>
                <a:cs typeface="Arial"/>
              </a:rPr>
              <a:t>Hémodialyse en centre</a:t>
            </a:r>
            <a:endParaRPr lang="fr-FR" sz="1400" dirty="0">
              <a:solidFill>
                <a:srgbClr val="3333CC"/>
              </a:solidFill>
              <a:cs typeface="Arial"/>
            </a:endParaRPr>
          </a:p>
        </p:txBody>
      </p:sp>
    </p:spTree>
    <p:extLst>
      <p:ext uri="{BB962C8B-B14F-4D97-AF65-F5344CB8AC3E}">
        <p14:creationId xmlns:p14="http://schemas.microsoft.com/office/powerpoint/2010/main" val="374363672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058339" y="254000"/>
            <a:ext cx="10075322" cy="369332"/>
          </a:xfrm>
          <a:prstGeom prst="rect">
            <a:avLst/>
          </a:prstGeom>
          <a:noFill/>
        </p:spPr>
        <p:txBody>
          <a:bodyPr vert="horz" wrap="non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t>Origine des 1847 nouveaux patients 2019 en UDM 2 ans après le démarrage du traitement de suppléance</a:t>
            </a:r>
            <a:endParaRPr lang="fr-FR"/>
          </a:p>
        </p:txBody>
      </p:sp>
      <p:pic>
        <p:nvPicPr>
          <p:cNvPr id="4" name="Image 3" descr="Plot of new_rowpercent by del identified by traitfin"/>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711624" y="764704"/>
            <a:ext cx="6162680" cy="5037584"/>
          </a:xfrm>
          <a:prstGeom prst="rect">
            <a:avLst/>
          </a:prstGeom>
        </p:spPr>
      </p:pic>
      <p:sp>
        <p:nvSpPr>
          <p:cNvPr id="5" name="Rectangle 4"/>
          <p:cNvSpPr/>
          <p:nvPr/>
        </p:nvSpPr>
        <p:spPr>
          <a:xfrm>
            <a:off x="3215680" y="6165304"/>
            <a:ext cx="4392488" cy="523220"/>
          </a:xfrm>
          <a:prstGeom prst="rect">
            <a:avLst/>
          </a:prstGeom>
        </p:spPr>
        <p:txBody>
          <a:bodyPr wrap="square">
            <a:spAutoFit/>
          </a:bodyPr>
          <a:lstStyle/>
          <a:p>
            <a:r>
              <a:rPr lang="fr-FR" altLang="fr-FR" sz="1400" dirty="0">
                <a:solidFill>
                  <a:srgbClr val="3333CC"/>
                </a:solidFill>
              </a:rPr>
              <a:t>Chapitre </a:t>
            </a:r>
            <a:r>
              <a:rPr lang="fr-FR" altLang="fr-FR" sz="1400" dirty="0" smtClean="0">
                <a:solidFill>
                  <a:srgbClr val="3333CC"/>
                </a:solidFill>
              </a:rPr>
              <a:t>TRAJECTOIRE </a:t>
            </a:r>
            <a:r>
              <a:rPr lang="fr-FR" altLang="fr-FR" sz="1400" dirty="0">
                <a:solidFill>
                  <a:srgbClr val="3333CC"/>
                </a:solidFill>
              </a:rPr>
              <a:t>2021</a:t>
            </a:r>
          </a:p>
          <a:p>
            <a:r>
              <a:rPr lang="fr-FR" sz="1400" dirty="0" smtClean="0">
                <a:solidFill>
                  <a:srgbClr val="3333CC"/>
                </a:solidFill>
                <a:cs typeface="Arial"/>
              </a:rPr>
              <a:t>Hémodialyse en unité de dialyse médicalisée</a:t>
            </a:r>
            <a:endParaRPr lang="fr-FR" sz="1400" dirty="0">
              <a:solidFill>
                <a:srgbClr val="3333CC"/>
              </a:solidFill>
              <a:cs typeface="Arial"/>
            </a:endParaRPr>
          </a:p>
        </p:txBody>
      </p:sp>
    </p:spTree>
    <p:extLst>
      <p:ext uri="{BB962C8B-B14F-4D97-AF65-F5344CB8AC3E}">
        <p14:creationId xmlns:p14="http://schemas.microsoft.com/office/powerpoint/2010/main" val="40154338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3059832" y="6248400"/>
            <a:ext cx="4536504" cy="457200"/>
          </a:xfrm>
        </p:spPr>
        <p:txBody>
          <a:bodyPr/>
          <a:lstStyle/>
          <a:p>
            <a:pPr>
              <a:defRPr/>
            </a:pPr>
            <a:r>
              <a:rPr lang="fr-FR" altLang="fr-FR" dirty="0">
                <a:solidFill>
                  <a:srgbClr val="3333CC"/>
                </a:solidFill>
              </a:rPr>
              <a:t>Chapitre </a:t>
            </a:r>
            <a:r>
              <a:rPr lang="fr-FR" altLang="fr-FR" dirty="0" smtClean="0">
                <a:solidFill>
                  <a:srgbClr val="3333CC"/>
                </a:solidFill>
              </a:rPr>
              <a:t>INCIDENCE 2021</a:t>
            </a:r>
            <a:endParaRPr lang="fr-FR" altLang="fr-FR" dirty="0">
              <a:solidFill>
                <a:srgbClr val="3333CC"/>
              </a:solidFill>
            </a:endParaRPr>
          </a:p>
          <a:p>
            <a:pPr>
              <a:defRPr/>
            </a:pPr>
            <a:r>
              <a:rPr lang="fr-FR" altLang="fr-FR" dirty="0" smtClean="0">
                <a:solidFill>
                  <a:srgbClr val="3333CC"/>
                </a:solidFill>
              </a:rPr>
              <a:t>Incidence selon l’âge et le sexe</a:t>
            </a:r>
            <a:endParaRPr lang="fr-FR" altLang="fr-FR" dirty="0">
              <a:solidFill>
                <a:srgbClr val="3333CC"/>
              </a:solidFill>
            </a:endParaRPr>
          </a:p>
        </p:txBody>
      </p:sp>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a:t>
            </a:fld>
            <a:endParaRPr lang="fr-FR" altLang="fr-FR">
              <a:solidFill>
                <a:srgbClr val="000000"/>
              </a:solidFill>
            </a:endParaRPr>
          </a:p>
        </p:txBody>
      </p:sp>
      <p:pic>
        <p:nvPicPr>
          <p:cNvPr id="4" name="Image 3"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9512" y="629980"/>
            <a:ext cx="8712968" cy="5391308"/>
          </a:xfrm>
          <a:prstGeom prst="rect">
            <a:avLst/>
          </a:prstGeom>
        </p:spPr>
      </p:pic>
    </p:spTree>
    <p:extLst>
      <p:ext uri="{BB962C8B-B14F-4D97-AF65-F5344CB8AC3E}">
        <p14:creationId xmlns:p14="http://schemas.microsoft.com/office/powerpoint/2010/main" val="177746844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229859" y="254000"/>
            <a:ext cx="9732281" cy="369332"/>
          </a:xfrm>
          <a:prstGeom prst="rect">
            <a:avLst/>
          </a:prstGeom>
          <a:noFill/>
        </p:spPr>
        <p:txBody>
          <a:bodyPr vert="horz" wrap="non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mtClean="0"/>
              <a:t>Origine des 599 nouveaux patients 2019 en DP 2 ans après le démarrage du traitement de suppléance</a:t>
            </a:r>
            <a:endParaRPr lang="fr-FR"/>
          </a:p>
        </p:txBody>
      </p:sp>
      <p:pic>
        <p:nvPicPr>
          <p:cNvPr id="4" name="Image 3" descr="Plot of new_rowpercent by del identified by traitfin"/>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495600" y="764704"/>
            <a:ext cx="6080760" cy="5120640"/>
          </a:xfrm>
          <a:prstGeom prst="rect">
            <a:avLst/>
          </a:prstGeom>
        </p:spPr>
      </p:pic>
      <p:sp>
        <p:nvSpPr>
          <p:cNvPr id="5" name="Rectangle 4"/>
          <p:cNvSpPr/>
          <p:nvPr/>
        </p:nvSpPr>
        <p:spPr>
          <a:xfrm>
            <a:off x="3215680" y="6165304"/>
            <a:ext cx="4392488" cy="523220"/>
          </a:xfrm>
          <a:prstGeom prst="rect">
            <a:avLst/>
          </a:prstGeom>
        </p:spPr>
        <p:txBody>
          <a:bodyPr wrap="square">
            <a:spAutoFit/>
          </a:bodyPr>
          <a:lstStyle/>
          <a:p>
            <a:r>
              <a:rPr lang="fr-FR" altLang="fr-FR" sz="1400" dirty="0">
                <a:solidFill>
                  <a:srgbClr val="3333CC"/>
                </a:solidFill>
              </a:rPr>
              <a:t>Chapitre </a:t>
            </a:r>
            <a:r>
              <a:rPr lang="fr-FR" altLang="fr-FR" sz="1400" dirty="0" smtClean="0">
                <a:solidFill>
                  <a:srgbClr val="3333CC"/>
                </a:solidFill>
              </a:rPr>
              <a:t>TRAJECTOIRE </a:t>
            </a:r>
            <a:r>
              <a:rPr lang="fr-FR" altLang="fr-FR" sz="1400" dirty="0">
                <a:solidFill>
                  <a:srgbClr val="3333CC"/>
                </a:solidFill>
              </a:rPr>
              <a:t>2021</a:t>
            </a:r>
          </a:p>
          <a:p>
            <a:r>
              <a:rPr lang="fr-FR" sz="1400" dirty="0" smtClean="0">
                <a:solidFill>
                  <a:srgbClr val="3333CC"/>
                </a:solidFill>
                <a:cs typeface="Arial"/>
              </a:rPr>
              <a:t>Dialyse péritonéale</a:t>
            </a:r>
            <a:endParaRPr lang="fr-FR" sz="1400" dirty="0">
              <a:solidFill>
                <a:srgbClr val="3333CC"/>
              </a:solidFill>
              <a:cs typeface="Arial"/>
            </a:endParaRPr>
          </a:p>
        </p:txBody>
      </p:sp>
    </p:spTree>
    <p:extLst>
      <p:ext uri="{BB962C8B-B14F-4D97-AF65-F5344CB8AC3E}">
        <p14:creationId xmlns:p14="http://schemas.microsoft.com/office/powerpoint/2010/main" val="251567593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899592" y="2492896"/>
            <a:ext cx="6984776" cy="2808312"/>
          </a:xfrm>
        </p:spPr>
        <p:txBody>
          <a:bodyPr/>
          <a:lstStyle/>
          <a:p>
            <a:pPr>
              <a:defRPr/>
            </a:pPr>
            <a:r>
              <a:rPr lang="fr-FR" altLang="fr-FR" sz="4400" dirty="0" smtClean="0">
                <a:solidFill>
                  <a:srgbClr val="3333CC"/>
                </a:solidFill>
              </a:rPr>
              <a:t>ACCES A LA LISTE D’ATTENTE ET A LA GREFFE RENALE</a:t>
            </a:r>
            <a:endParaRPr lang="fr-FR" altLang="fr-FR" sz="4400" dirty="0">
              <a:solidFill>
                <a:srgbClr val="3333CC"/>
              </a:solidFill>
            </a:endParaRPr>
          </a:p>
        </p:txBody>
      </p:sp>
      <p:sp>
        <p:nvSpPr>
          <p:cNvPr id="6"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51</a:t>
            </a:fld>
            <a:endParaRPr lang="fr-FR" altLang="fr-FR">
              <a:solidFill>
                <a:srgbClr val="000000"/>
              </a:solidFill>
            </a:endParaRPr>
          </a:p>
        </p:txBody>
      </p:sp>
      <p:sp>
        <p:nvSpPr>
          <p:cNvPr id="4" name="ZoneTexte 3"/>
          <p:cNvSpPr txBox="1"/>
          <p:nvPr/>
        </p:nvSpPr>
        <p:spPr>
          <a:xfrm>
            <a:off x="3215680" y="6165304"/>
            <a:ext cx="6862776" cy="646331"/>
          </a:xfrm>
          <a:prstGeom prst="rect">
            <a:avLst/>
          </a:prstGeom>
          <a:noFill/>
        </p:spPr>
        <p:txBody>
          <a:bodyPr vert="horz"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accent1"/>
                </a:solidFill>
                <a:latin typeface="Comic Sans MS" panose="030F0702030302020204" pitchFamily="66" charset="0"/>
              </a:rPr>
              <a:t>Pour en savoir plus</a:t>
            </a:r>
          </a:p>
          <a:p>
            <a:r>
              <a:rPr lang="fr-FR" dirty="0" smtClean="0">
                <a:solidFill>
                  <a:schemeClr val="accent1"/>
                </a:solidFill>
                <a:latin typeface="Comic Sans MS" panose="030F0702030302020204" pitchFamily="66" charset="0"/>
              </a:rPr>
              <a:t>https://www.agence-biomedecine.fr/Les-chiffres-du-R-E-I-N</a:t>
            </a:r>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429159675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3059832" y="6230870"/>
            <a:ext cx="4976192" cy="457200"/>
          </a:xfrm>
        </p:spPr>
        <p:txBody>
          <a:bodyPr/>
          <a:lstStyle/>
          <a:p>
            <a:pPr>
              <a:defRPr/>
            </a:pPr>
            <a:r>
              <a:rPr lang="fr-FR" altLang="fr-FR">
                <a:solidFill>
                  <a:srgbClr val="3333CC"/>
                </a:solidFill>
              </a:rPr>
              <a:t>Chapitre ACCES A LA LISTE ET A LA GREFFE 2021</a:t>
            </a:r>
          </a:p>
          <a:p>
            <a:pPr>
              <a:defRPr/>
            </a:pPr>
            <a:r>
              <a:rPr lang="fr-FR" altLang="fr-FR" smtClean="0">
                <a:solidFill>
                  <a:srgbClr val="3333CC"/>
                </a:solidFill>
              </a:rPr>
              <a:t>Cinétique d’accès à la liste selon l’âge</a:t>
            </a:r>
            <a:endParaRPr lang="fr-FR" altLang="fr-FR">
              <a:solidFill>
                <a:srgbClr val="3333CC"/>
              </a:solidFill>
            </a:endParaRPr>
          </a:p>
        </p:txBody>
      </p:sp>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52</a:t>
            </a:fld>
            <a:endParaRPr lang="fr-FR" altLang="fr-FR">
              <a:solidFill>
                <a:srgbClr val="000000"/>
              </a:solidFill>
            </a:endParaRPr>
          </a:p>
        </p:txBody>
      </p:sp>
      <p:sp>
        <p:nvSpPr>
          <p:cNvPr id="4" name="ZoneTexte 3"/>
          <p:cNvSpPr txBox="1"/>
          <p:nvPr>
            <p:custDataLst>
              <p:tags r:id="rId1"/>
            </p:custDataLst>
          </p:nvPr>
        </p:nvSpPr>
        <p:spPr>
          <a:xfrm>
            <a:off x="1981200" y="254000"/>
            <a:ext cx="8229600" cy="369332"/>
          </a:xfrm>
          <a:prstGeom prst="rect">
            <a:avLst/>
          </a:prstGeom>
          <a:noFill/>
        </p:spPr>
        <p:txBody>
          <a:bodyPr vert="horz" wrap="none" rtlCol="0" anchor="ctr">
            <a:noAutofit/>
          </a:bodyPr>
          <a:lstStyle>
            <a:defPPr>
              <a:defRPr lang="fr-FR"/>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ctr"/>
            <a:r>
              <a:rPr lang="fr-FR" dirty="0" smtClean="0"/>
              <a:t> Délai entre initiation de la dialyse et inscription sur liste d’attente</a:t>
            </a:r>
            <a:endParaRPr lang="fr-FR" dirty="0"/>
          </a:p>
        </p:txBody>
      </p:sp>
      <p:pic>
        <p:nvPicPr>
          <p:cNvPr id="7" name="Image 6" descr="The SGRender Procedure"/>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919536" y="673100"/>
            <a:ext cx="5702490" cy="5156200"/>
          </a:xfrm>
          <a:prstGeom prst="rect">
            <a:avLst/>
          </a:prstGeom>
        </p:spPr>
      </p:pic>
      <p:sp>
        <p:nvSpPr>
          <p:cNvPr id="8" name="ZoneTexte 7"/>
          <p:cNvSpPr txBox="1"/>
          <p:nvPr>
            <p:custDataLst>
              <p:tags r:id="rId3"/>
            </p:custDataLst>
          </p:nvPr>
        </p:nvSpPr>
        <p:spPr>
          <a:xfrm>
            <a:off x="1981200" y="5829300"/>
            <a:ext cx="8229600" cy="369332"/>
          </a:xfrm>
          <a:prstGeom prst="rect">
            <a:avLst/>
          </a:prstGeom>
          <a:noFill/>
        </p:spPr>
        <p:txBody>
          <a:bodyPr vert="horz" wrap="none" rtlCol="0" anchor="ctr">
            <a:noAutofit/>
          </a:bodyPr>
          <a:lstStyle>
            <a:defPPr>
              <a:defRPr lang="fr-FR"/>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ctr"/>
            <a:r>
              <a:rPr lang="fr-FR" smtClean="0"/>
              <a:t> </a:t>
            </a:r>
            <a:endParaRPr lang="fr-FR"/>
          </a:p>
        </p:txBody>
      </p:sp>
      <p:sp>
        <p:nvSpPr>
          <p:cNvPr id="9" name="Rectangle 8"/>
          <p:cNvSpPr/>
          <p:nvPr/>
        </p:nvSpPr>
        <p:spPr>
          <a:xfrm>
            <a:off x="9369083" y="2559734"/>
            <a:ext cx="1999006" cy="1754326"/>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i="1" dirty="0">
                <a:solidFill>
                  <a:srgbClr val="FF0000"/>
                </a:solidFill>
                <a:latin typeface="Arial" pitchFamily="34" charset="0"/>
                <a:ea typeface="Times New Roman" panose="02020603050405020304" pitchFamily="18" charset="0"/>
                <a:cs typeface="Times New Roman" panose="02020603050405020304" pitchFamily="18" charset="0"/>
              </a:rPr>
              <a:t>ATTENTION, ces </a:t>
            </a:r>
            <a:r>
              <a:rPr lang="fr-FR" i="1" dirty="0" smtClean="0">
                <a:solidFill>
                  <a:srgbClr val="FF0000"/>
                </a:solidFill>
                <a:latin typeface="Arial" pitchFamily="34" charset="0"/>
                <a:ea typeface="Times New Roman" panose="02020603050405020304" pitchFamily="18" charset="0"/>
                <a:cs typeface="Times New Roman" panose="02020603050405020304" pitchFamily="18" charset="0"/>
              </a:rPr>
              <a:t>données ne tiennent pas compte de l’état clinique des patients</a:t>
            </a:r>
            <a:endParaRPr lang="en-GB" dirty="0"/>
          </a:p>
        </p:txBody>
      </p:sp>
    </p:spTree>
    <p:extLst>
      <p:ext uri="{BB962C8B-B14F-4D97-AF65-F5344CB8AC3E}">
        <p14:creationId xmlns:p14="http://schemas.microsoft.com/office/powerpoint/2010/main" val="285511373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0"/>
          </p:nvPr>
        </p:nvSpPr>
        <p:spPr>
          <a:xfrm>
            <a:off x="3203848" y="6201560"/>
            <a:ext cx="4688160" cy="457200"/>
          </a:xfrm>
        </p:spPr>
        <p:txBody>
          <a:bodyPr/>
          <a:lstStyle/>
          <a:p>
            <a:pPr>
              <a:defRPr/>
            </a:pPr>
            <a:r>
              <a:rPr lang="fr-FR" altLang="fr-FR">
                <a:solidFill>
                  <a:srgbClr val="3333CC"/>
                </a:solidFill>
              </a:rPr>
              <a:t>C</a:t>
            </a:r>
            <a:r>
              <a:rPr lang="fr-FR" altLang="fr-FR" smtClean="0">
                <a:solidFill>
                  <a:srgbClr val="3333CC"/>
                </a:solidFill>
              </a:rPr>
              <a:t>hapitre </a:t>
            </a:r>
            <a:r>
              <a:rPr lang="fr-FR" altLang="fr-FR">
                <a:solidFill>
                  <a:srgbClr val="3333CC"/>
                </a:solidFill>
              </a:rPr>
              <a:t>ACCES A LA LISTE ET A LA GREFFE </a:t>
            </a:r>
            <a:r>
              <a:rPr lang="fr-FR" altLang="fr-FR" smtClean="0">
                <a:solidFill>
                  <a:srgbClr val="3333CC"/>
                </a:solidFill>
              </a:rPr>
              <a:t>2021</a:t>
            </a:r>
            <a:endParaRPr lang="fr-FR" altLang="fr-FR">
              <a:solidFill>
                <a:srgbClr val="3333CC"/>
              </a:solidFill>
            </a:endParaRPr>
          </a:p>
          <a:p>
            <a:pPr>
              <a:defRPr/>
            </a:pPr>
            <a:r>
              <a:rPr lang="fr-FR" altLang="fr-FR" smtClean="0">
                <a:solidFill>
                  <a:srgbClr val="3333CC"/>
                </a:solidFill>
              </a:rPr>
              <a:t>Tendances temporelles d’accès à liste d’attente</a:t>
            </a:r>
            <a:endParaRPr lang="fr-FR" altLang="fr-FR">
              <a:solidFill>
                <a:srgbClr val="3333CC"/>
              </a:solidFill>
            </a:endParaRPr>
          </a:p>
        </p:txBody>
      </p:sp>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53</a:t>
            </a:fld>
            <a:endParaRPr lang="fr-FR" altLang="fr-FR">
              <a:solidFill>
                <a:srgbClr val="000000"/>
              </a:solidFill>
            </a:endParaRPr>
          </a:p>
        </p:txBody>
      </p:sp>
      <p:sp>
        <p:nvSpPr>
          <p:cNvPr id="4" name="ZoneTexte 3"/>
          <p:cNvSpPr txBox="1"/>
          <p:nvPr>
            <p:custDataLst>
              <p:tags r:id="rId1"/>
            </p:custDataLst>
          </p:nvPr>
        </p:nvSpPr>
        <p:spPr>
          <a:xfrm>
            <a:off x="463550" y="254000"/>
            <a:ext cx="8229600" cy="369332"/>
          </a:xfrm>
          <a:prstGeom prst="rect">
            <a:avLst/>
          </a:prstGeom>
          <a:noFill/>
        </p:spPr>
        <p:txBody>
          <a:bodyPr vert="horz" wrap="none" rtlCol="0" anchor="ctr">
            <a:noAutofit/>
          </a:bodyPr>
          <a:lstStyle>
            <a:defPPr>
              <a:defRPr lang="fr-FR"/>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ctr"/>
            <a:r>
              <a:rPr lang="fr-FR" smtClean="0"/>
              <a:t> </a:t>
            </a:r>
            <a:endParaRPr lang="fr-FR"/>
          </a:p>
        </p:txBody>
      </p:sp>
      <p:sp>
        <p:nvSpPr>
          <p:cNvPr id="6" name="ZoneTexte 5"/>
          <p:cNvSpPr txBox="1"/>
          <p:nvPr>
            <p:custDataLst>
              <p:tags r:id="rId2"/>
            </p:custDataLst>
          </p:nvPr>
        </p:nvSpPr>
        <p:spPr>
          <a:xfrm>
            <a:off x="463550" y="6311900"/>
            <a:ext cx="8229600" cy="369332"/>
          </a:xfrm>
          <a:prstGeom prst="rect">
            <a:avLst/>
          </a:prstGeom>
          <a:noFill/>
        </p:spPr>
        <p:txBody>
          <a:bodyPr vert="horz" wrap="none" rtlCol="0" anchor="ctr">
            <a:noAutofit/>
          </a:bodyPr>
          <a:lstStyle>
            <a:defPPr>
              <a:defRPr lang="fr-FR"/>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ctr"/>
            <a:r>
              <a:rPr lang="fr-FR" smtClean="0"/>
              <a:t> </a:t>
            </a:r>
            <a:endParaRPr lang="fr-FR"/>
          </a:p>
        </p:txBody>
      </p:sp>
      <p:pic>
        <p:nvPicPr>
          <p:cNvPr id="3" name="Image 2" descr="The SGRender Procedure"/>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1267272" y="613103"/>
            <a:ext cx="6624736" cy="4896673"/>
          </a:xfrm>
          <a:prstGeom prst="rect">
            <a:avLst/>
          </a:prstGeom>
        </p:spPr>
      </p:pic>
    </p:spTree>
    <p:extLst>
      <p:ext uri="{BB962C8B-B14F-4D97-AF65-F5344CB8AC3E}">
        <p14:creationId xmlns:p14="http://schemas.microsoft.com/office/powerpoint/2010/main" val="180546699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3124200" y="6093296"/>
            <a:ext cx="4976192" cy="457200"/>
          </a:xfrm>
        </p:spPr>
        <p:txBody>
          <a:bodyPr/>
          <a:lstStyle/>
          <a:p>
            <a:pPr>
              <a:defRPr/>
            </a:pPr>
            <a:r>
              <a:rPr lang="fr-FR" altLang="fr-FR">
                <a:solidFill>
                  <a:srgbClr val="3333CC"/>
                </a:solidFill>
              </a:rPr>
              <a:t>Chapitre ACCES A LA LISTE ET A LA GREFFE 2021</a:t>
            </a:r>
          </a:p>
          <a:p>
            <a:pPr>
              <a:defRPr/>
            </a:pPr>
            <a:r>
              <a:rPr lang="fr-FR" altLang="fr-FR" smtClean="0">
                <a:solidFill>
                  <a:srgbClr val="3333CC"/>
                </a:solidFill>
              </a:rPr>
              <a:t>Cinétique d’accès à la greffe selon l’âge</a:t>
            </a:r>
            <a:endParaRPr lang="fr-FR" altLang="fr-FR">
              <a:solidFill>
                <a:srgbClr val="3333CC"/>
              </a:solidFill>
            </a:endParaRPr>
          </a:p>
        </p:txBody>
      </p:sp>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54</a:t>
            </a:fld>
            <a:endParaRPr lang="fr-FR" altLang="fr-FR">
              <a:solidFill>
                <a:srgbClr val="000000"/>
              </a:solidFill>
            </a:endParaRPr>
          </a:p>
        </p:txBody>
      </p:sp>
      <p:pic>
        <p:nvPicPr>
          <p:cNvPr id="7" name="Espace réservé du contenu 4" descr="The SGRender Procedure"/>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343472" y="692696"/>
            <a:ext cx="6540896" cy="5174704"/>
          </a:xfrm>
          <a:prstGeom prst="rect">
            <a:avLst/>
          </a:prstGeom>
        </p:spPr>
      </p:pic>
      <p:sp>
        <p:nvSpPr>
          <p:cNvPr id="8" name="ZoneTexte 7"/>
          <p:cNvSpPr txBox="1"/>
          <p:nvPr>
            <p:custDataLst>
              <p:tags r:id="rId2"/>
            </p:custDataLst>
          </p:nvPr>
        </p:nvSpPr>
        <p:spPr>
          <a:xfrm>
            <a:off x="1981200" y="254000"/>
            <a:ext cx="8229600" cy="369332"/>
          </a:xfrm>
          <a:prstGeom prst="rect">
            <a:avLst/>
          </a:prstGeom>
          <a:noFill/>
        </p:spPr>
        <p:txBody>
          <a:bodyPr vert="horz" wrap="none" rtlCol="0" anchor="ctr">
            <a:noAutofit/>
          </a:bodyPr>
          <a:lstStyle>
            <a:defPPr>
              <a:defRPr lang="fr-FR"/>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ctr"/>
            <a:r>
              <a:rPr lang="fr-FR" dirty="0" smtClean="0"/>
              <a:t> Délai entre initiation de la suppléance et greffe rénale</a:t>
            </a:r>
            <a:endParaRPr lang="fr-FR" dirty="0"/>
          </a:p>
        </p:txBody>
      </p:sp>
      <p:sp>
        <p:nvSpPr>
          <p:cNvPr id="9" name="Rectangle 8"/>
          <p:cNvSpPr/>
          <p:nvPr/>
        </p:nvSpPr>
        <p:spPr>
          <a:xfrm>
            <a:off x="9369083" y="2559734"/>
            <a:ext cx="1999006" cy="1754326"/>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i="1" dirty="0">
                <a:solidFill>
                  <a:srgbClr val="FF0000"/>
                </a:solidFill>
                <a:latin typeface="Arial" pitchFamily="34" charset="0"/>
                <a:ea typeface="Times New Roman" panose="02020603050405020304" pitchFamily="18" charset="0"/>
                <a:cs typeface="Times New Roman" panose="02020603050405020304" pitchFamily="18" charset="0"/>
              </a:rPr>
              <a:t>ATTENTION, ces </a:t>
            </a:r>
            <a:r>
              <a:rPr lang="fr-FR" i="1" dirty="0" smtClean="0">
                <a:solidFill>
                  <a:srgbClr val="FF0000"/>
                </a:solidFill>
                <a:latin typeface="Arial" pitchFamily="34" charset="0"/>
                <a:ea typeface="Times New Roman" panose="02020603050405020304" pitchFamily="18" charset="0"/>
                <a:cs typeface="Times New Roman" panose="02020603050405020304" pitchFamily="18" charset="0"/>
              </a:rPr>
              <a:t>données ne tiennent pas compte de l’état clinique des patients</a:t>
            </a:r>
            <a:endParaRPr lang="en-GB" dirty="0"/>
          </a:p>
        </p:txBody>
      </p:sp>
    </p:spTree>
    <p:extLst>
      <p:ext uri="{BB962C8B-B14F-4D97-AF65-F5344CB8AC3E}">
        <p14:creationId xmlns:p14="http://schemas.microsoft.com/office/powerpoint/2010/main" val="105047293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0"/>
          </p:nvPr>
        </p:nvSpPr>
        <p:spPr>
          <a:xfrm>
            <a:off x="3124200" y="6165304"/>
            <a:ext cx="4688160" cy="457200"/>
          </a:xfrm>
        </p:spPr>
        <p:txBody>
          <a:bodyPr/>
          <a:lstStyle/>
          <a:p>
            <a:pPr>
              <a:defRPr/>
            </a:pPr>
            <a:r>
              <a:rPr lang="fr-FR" altLang="fr-FR">
                <a:solidFill>
                  <a:srgbClr val="3333CC"/>
                </a:solidFill>
              </a:rPr>
              <a:t>Chapitre ACCES A LA LISTE ET A LA GREFFE 2021</a:t>
            </a:r>
            <a:endParaRPr lang="fr-FR" altLang="fr-FR" smtClean="0">
              <a:solidFill>
                <a:srgbClr val="3333CC"/>
              </a:solidFill>
            </a:endParaRPr>
          </a:p>
          <a:p>
            <a:pPr>
              <a:defRPr/>
            </a:pPr>
            <a:r>
              <a:rPr lang="fr-FR" altLang="fr-FR" smtClean="0">
                <a:solidFill>
                  <a:srgbClr val="3333CC"/>
                </a:solidFill>
              </a:rPr>
              <a:t>Causes de non inscriptions</a:t>
            </a:r>
            <a:endParaRPr lang="fr-FR" altLang="fr-FR">
              <a:solidFill>
                <a:srgbClr val="3333CC"/>
              </a:solidFill>
            </a:endParaRPr>
          </a:p>
        </p:txBody>
      </p:sp>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55</a:t>
            </a:fld>
            <a:endParaRPr lang="fr-FR" altLang="fr-FR">
              <a:solidFill>
                <a:srgbClr val="000000"/>
              </a:solidFill>
            </a:endParaRPr>
          </a:p>
        </p:txBody>
      </p:sp>
      <p:graphicFrame>
        <p:nvGraphicFramePr>
          <p:cNvPr id="5" name="Tableau 4"/>
          <p:cNvGraphicFramePr>
            <a:graphicFrameLocks noGrp="1"/>
          </p:cNvGraphicFramePr>
          <p:nvPr>
            <p:custDataLst>
              <p:tags r:id="rId1"/>
            </p:custDataLst>
            <p:extLst>
              <p:ext uri="{D42A27DB-BD31-4B8C-83A1-F6EECF244321}">
                <p14:modId xmlns:p14="http://schemas.microsoft.com/office/powerpoint/2010/main" val="417418520"/>
              </p:ext>
            </p:extLst>
          </p:nvPr>
        </p:nvGraphicFramePr>
        <p:xfrm>
          <a:off x="1271464" y="1556792"/>
          <a:ext cx="8064896" cy="3291840"/>
        </p:xfrm>
        <a:graphic>
          <a:graphicData uri="http://schemas.openxmlformats.org/drawingml/2006/table">
            <a:tbl>
              <a:tblPr firstRow="1" bandRow="1">
                <a:tableStyleId>{72833802-FEF1-4C79-8D5D-14CF1EAF98D9}</a:tableStyleId>
              </a:tblPr>
              <a:tblGrid>
                <a:gridCol w="772605">
                  <a:extLst>
                    <a:ext uri="{9D8B030D-6E8A-4147-A177-3AD203B41FA5}">
                      <a16:colId xmlns:a16="http://schemas.microsoft.com/office/drawing/2014/main" val="20000"/>
                    </a:ext>
                  </a:extLst>
                </a:gridCol>
                <a:gridCol w="695344">
                  <a:extLst>
                    <a:ext uri="{9D8B030D-6E8A-4147-A177-3AD203B41FA5}">
                      <a16:colId xmlns:a16="http://schemas.microsoft.com/office/drawing/2014/main" val="20001"/>
                    </a:ext>
                  </a:extLst>
                </a:gridCol>
                <a:gridCol w="980323">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gridCol w="1296144">
                  <a:extLst>
                    <a:ext uri="{9D8B030D-6E8A-4147-A177-3AD203B41FA5}">
                      <a16:colId xmlns:a16="http://schemas.microsoft.com/office/drawing/2014/main" val="20008"/>
                    </a:ext>
                  </a:extLst>
                </a:gridCol>
              </a:tblGrid>
              <a:tr h="411480">
                <a:tc>
                  <a:txBody>
                    <a:bodyPr/>
                    <a:lstStyle/>
                    <a:p>
                      <a:pPr algn="ctr"/>
                      <a:endParaRPr lang="fr-FR" sz="1200"/>
                    </a:p>
                  </a:txBody>
                  <a:tcPr anchor="ctr"/>
                </a:tc>
                <a:tc gridSpan="3">
                  <a:txBody>
                    <a:bodyPr/>
                    <a:lstStyle/>
                    <a:p>
                      <a:pPr algn="ctr"/>
                      <a:r>
                        <a:rPr lang="fr-FR" sz="1200" smtClean="0"/>
                        <a:t>Liste nationale d'attente (CRISTAL)</a:t>
                      </a:r>
                      <a:endParaRPr lang="fr-FR" sz="1200"/>
                    </a:p>
                  </a:txBody>
                  <a:tcPr anchor="ctr"/>
                </a:tc>
                <a:tc hMerge="1">
                  <a:txBody>
                    <a:bodyPr/>
                    <a:lstStyle/>
                    <a:p>
                      <a:endParaRPr lang="fr-FR" sz="800"/>
                    </a:p>
                  </a:txBody>
                  <a:tcPr/>
                </a:tc>
                <a:tc hMerge="1">
                  <a:txBody>
                    <a:bodyPr/>
                    <a:lstStyle/>
                    <a:p>
                      <a:endParaRPr lang="fr-FR" sz="800"/>
                    </a:p>
                  </a:txBody>
                  <a:tcPr/>
                </a:tc>
                <a:tc gridSpan="5">
                  <a:txBody>
                    <a:bodyPr/>
                    <a:lstStyle/>
                    <a:p>
                      <a:pPr algn="ctr"/>
                      <a:r>
                        <a:rPr lang="fr-FR" sz="1200" smtClean="0"/>
                        <a:t>Motif de non inscription (DIADEM)</a:t>
                      </a:r>
                      <a:endParaRPr lang="fr-FR" sz="1200"/>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10000"/>
                  </a:ext>
                </a:extLst>
              </a:tr>
              <a:tr h="411480">
                <a:tc rowSpan="2">
                  <a:txBody>
                    <a:bodyPr/>
                    <a:lstStyle/>
                    <a:p>
                      <a:pPr algn="ctr"/>
                      <a:endParaRPr lang="fr-FR" sz="1200"/>
                    </a:p>
                  </a:txBody>
                  <a:tcPr anchor="ctr"/>
                </a:tc>
                <a:tc>
                  <a:txBody>
                    <a:bodyPr/>
                    <a:lstStyle/>
                    <a:p>
                      <a:pPr algn="ctr"/>
                      <a:r>
                        <a:rPr lang="fr-FR" sz="1200" smtClean="0"/>
                        <a:t>Inscrits</a:t>
                      </a:r>
                      <a:endParaRPr lang="fr-FR" sz="1200"/>
                    </a:p>
                  </a:txBody>
                  <a:tcPr anchor="ctr"/>
                </a:tc>
                <a:tc gridSpan="2">
                  <a:txBody>
                    <a:bodyPr/>
                    <a:lstStyle/>
                    <a:p>
                      <a:pPr algn="ctr"/>
                      <a:r>
                        <a:rPr lang="fr-FR" sz="1200" smtClean="0"/>
                        <a:t>Non inscrits</a:t>
                      </a:r>
                      <a:endParaRPr lang="fr-FR" sz="1200"/>
                    </a:p>
                  </a:txBody>
                  <a:tcPr anchor="ctr"/>
                </a:tc>
                <a:tc hMerge="1">
                  <a:txBody>
                    <a:bodyPr/>
                    <a:lstStyle/>
                    <a:p>
                      <a:endParaRPr lang="fr-FR" sz="800"/>
                    </a:p>
                  </a:txBody>
                  <a:tcPr/>
                </a:tc>
                <a:tc>
                  <a:txBody>
                    <a:bodyPr/>
                    <a:lstStyle/>
                    <a:p>
                      <a:pPr algn="ctr"/>
                      <a:r>
                        <a:rPr lang="fr-FR" sz="1200" smtClean="0"/>
                        <a:t>Taux de remplissage</a:t>
                      </a:r>
                      <a:endParaRPr lang="fr-FR" sz="1200"/>
                    </a:p>
                  </a:txBody>
                  <a:tcPr anchor="ctr"/>
                </a:tc>
                <a:tc>
                  <a:txBody>
                    <a:bodyPr/>
                    <a:lstStyle/>
                    <a:p>
                      <a:pPr algn="ctr"/>
                      <a:r>
                        <a:rPr lang="fr-FR" sz="1200" smtClean="0"/>
                        <a:t>Bilan en cours</a:t>
                      </a:r>
                      <a:endParaRPr lang="fr-FR" sz="1200"/>
                    </a:p>
                  </a:txBody>
                  <a:tcPr anchor="ctr"/>
                </a:tc>
                <a:tc>
                  <a:txBody>
                    <a:bodyPr/>
                    <a:lstStyle/>
                    <a:p>
                      <a:pPr algn="ctr"/>
                      <a:r>
                        <a:rPr lang="fr-FR" sz="1200" smtClean="0"/>
                        <a:t>Contre-indication médicale</a:t>
                      </a:r>
                      <a:endParaRPr lang="fr-FR" sz="1200"/>
                    </a:p>
                  </a:txBody>
                  <a:tcPr anchor="ctr"/>
                </a:tc>
                <a:tc>
                  <a:txBody>
                    <a:bodyPr/>
                    <a:lstStyle/>
                    <a:p>
                      <a:pPr algn="ctr"/>
                      <a:r>
                        <a:rPr lang="fr-FR" sz="1200" smtClean="0"/>
                        <a:t>Refus de patient</a:t>
                      </a:r>
                      <a:endParaRPr lang="fr-FR" sz="1200"/>
                    </a:p>
                  </a:txBody>
                  <a:tcPr anchor="ctr"/>
                </a:tc>
                <a:tc>
                  <a:txBody>
                    <a:bodyPr/>
                    <a:lstStyle/>
                    <a:p>
                      <a:pPr algn="ctr"/>
                      <a:r>
                        <a:rPr lang="fr-FR" sz="1200" smtClean="0"/>
                        <a:t>Autres causes de non inscription</a:t>
                      </a:r>
                      <a:endParaRPr lang="fr-FR" sz="1200"/>
                    </a:p>
                  </a:txBody>
                  <a:tcPr anchor="ctr"/>
                </a:tc>
                <a:extLst>
                  <a:ext uri="{0D108BD9-81ED-4DB2-BD59-A6C34878D82A}">
                    <a16:rowId xmlns:a16="http://schemas.microsoft.com/office/drawing/2014/main" val="10001"/>
                  </a:ext>
                </a:extLst>
              </a:tr>
              <a:tr h="251460">
                <a:tc vMerge="1">
                  <a:txBody>
                    <a:bodyPr/>
                    <a:lstStyle/>
                    <a:p>
                      <a:endParaRPr lang="fr-FR" sz="800"/>
                    </a:p>
                  </a:txBody>
                  <a:tcPr/>
                </a:tc>
                <a:tc>
                  <a:txBody>
                    <a:bodyPr/>
                    <a:lstStyle/>
                    <a:p>
                      <a:pPr algn="ctr"/>
                      <a:r>
                        <a:rPr lang="fr-FR" sz="1200" smtClean="0"/>
                        <a:t>n</a:t>
                      </a:r>
                      <a:endParaRPr lang="fr-FR" sz="1200"/>
                    </a:p>
                  </a:txBody>
                  <a:tcPr anchor="ctr"/>
                </a:tc>
                <a:tc>
                  <a:txBody>
                    <a:bodyPr/>
                    <a:lstStyle/>
                    <a:p>
                      <a:pPr algn="ctr"/>
                      <a:r>
                        <a:rPr lang="fr-FR" sz="1200" smtClean="0"/>
                        <a:t>n</a:t>
                      </a:r>
                      <a:endParaRPr lang="fr-FR" sz="1200"/>
                    </a:p>
                  </a:txBody>
                  <a:tcPr anchor="ctr"/>
                </a:tc>
                <a:tc>
                  <a:txBody>
                    <a:bodyPr/>
                    <a:lstStyle/>
                    <a:p>
                      <a:pPr algn="ctr"/>
                      <a:r>
                        <a:rPr lang="fr-FR" sz="1200" smtClean="0"/>
                        <a:t>%</a:t>
                      </a:r>
                      <a:endParaRPr lang="fr-FR" sz="1200"/>
                    </a:p>
                  </a:txBody>
                  <a:tcPr anchor="ctr"/>
                </a:tc>
                <a:tc>
                  <a:txBody>
                    <a:bodyPr/>
                    <a:lstStyle/>
                    <a:p>
                      <a:pPr algn="ctr"/>
                      <a:r>
                        <a:rPr lang="fr-FR" sz="1200" smtClean="0"/>
                        <a:t>%</a:t>
                      </a:r>
                      <a:endParaRPr lang="fr-FR" sz="1200"/>
                    </a:p>
                  </a:txBody>
                  <a:tcPr anchor="ctr"/>
                </a:tc>
                <a:tc>
                  <a:txBody>
                    <a:bodyPr/>
                    <a:lstStyle/>
                    <a:p>
                      <a:pPr algn="ctr"/>
                      <a:r>
                        <a:rPr lang="fr-FR" sz="1200" smtClean="0"/>
                        <a:t>%</a:t>
                      </a:r>
                      <a:endParaRPr lang="fr-FR" sz="1200"/>
                    </a:p>
                  </a:txBody>
                  <a:tcPr anchor="ctr"/>
                </a:tc>
                <a:tc>
                  <a:txBody>
                    <a:bodyPr/>
                    <a:lstStyle/>
                    <a:p>
                      <a:pPr algn="ctr"/>
                      <a:r>
                        <a:rPr lang="fr-FR" sz="1200" smtClean="0"/>
                        <a:t>%</a:t>
                      </a:r>
                      <a:endParaRPr lang="fr-FR" sz="1200"/>
                    </a:p>
                  </a:txBody>
                  <a:tcPr anchor="ctr"/>
                </a:tc>
                <a:tc>
                  <a:txBody>
                    <a:bodyPr/>
                    <a:lstStyle/>
                    <a:p>
                      <a:pPr algn="ctr"/>
                      <a:r>
                        <a:rPr lang="fr-FR" sz="1200" smtClean="0"/>
                        <a:t>%</a:t>
                      </a:r>
                      <a:endParaRPr lang="fr-FR" sz="1200"/>
                    </a:p>
                  </a:txBody>
                  <a:tcPr anchor="ctr"/>
                </a:tc>
                <a:tc>
                  <a:txBody>
                    <a:bodyPr/>
                    <a:lstStyle/>
                    <a:p>
                      <a:pPr algn="ctr"/>
                      <a:r>
                        <a:rPr lang="fr-FR" sz="1200" smtClean="0"/>
                        <a:t>%</a:t>
                      </a:r>
                      <a:endParaRPr lang="fr-FR" sz="1200"/>
                    </a:p>
                  </a:txBody>
                  <a:tcPr anchor="ctr"/>
                </a:tc>
                <a:extLst>
                  <a:ext uri="{0D108BD9-81ED-4DB2-BD59-A6C34878D82A}">
                    <a16:rowId xmlns:a16="http://schemas.microsoft.com/office/drawing/2014/main" val="10002"/>
                  </a:ext>
                </a:extLst>
              </a:tr>
              <a:tr h="251460">
                <a:tc>
                  <a:txBody>
                    <a:bodyPr/>
                    <a:lstStyle/>
                    <a:p>
                      <a:pPr algn="ctr"/>
                      <a:r>
                        <a:rPr lang="fr-FR" sz="1200" smtClean="0"/>
                        <a:t>0-17</a:t>
                      </a:r>
                      <a:endParaRPr lang="fr-FR" sz="1200"/>
                    </a:p>
                  </a:txBody>
                  <a:tcPr anchor="ctr"/>
                </a:tc>
                <a:tc>
                  <a:txBody>
                    <a:bodyPr/>
                    <a:lstStyle/>
                    <a:p>
                      <a:pPr algn="ctr"/>
                      <a:r>
                        <a:rPr lang="fr-FR" sz="1200" smtClean="0"/>
                        <a:t>141</a:t>
                      </a:r>
                      <a:endParaRPr lang="fr-FR" sz="1200"/>
                    </a:p>
                  </a:txBody>
                  <a:tcPr anchor="ctr"/>
                </a:tc>
                <a:tc>
                  <a:txBody>
                    <a:bodyPr/>
                    <a:lstStyle/>
                    <a:p>
                      <a:pPr algn="ctr"/>
                      <a:r>
                        <a:rPr lang="fr-FR" sz="1200" smtClean="0"/>
                        <a:t>42</a:t>
                      </a:r>
                      <a:endParaRPr lang="fr-FR" sz="1200"/>
                    </a:p>
                  </a:txBody>
                  <a:tcPr anchor="ctr"/>
                </a:tc>
                <a:tc>
                  <a:txBody>
                    <a:bodyPr/>
                    <a:lstStyle/>
                    <a:p>
                      <a:pPr algn="ctr"/>
                      <a:r>
                        <a:rPr lang="fr-FR" sz="1200" smtClean="0"/>
                        <a:t>23,0</a:t>
                      </a:r>
                      <a:endParaRPr lang="fr-FR" sz="1200"/>
                    </a:p>
                  </a:txBody>
                  <a:tcPr anchor="ctr"/>
                </a:tc>
                <a:tc>
                  <a:txBody>
                    <a:bodyPr/>
                    <a:lstStyle/>
                    <a:p>
                      <a:pPr algn="ctr"/>
                      <a:r>
                        <a:rPr lang="fr-FR" sz="1200" smtClean="0"/>
                        <a:t>92,9</a:t>
                      </a:r>
                      <a:endParaRPr lang="fr-FR" sz="1200"/>
                    </a:p>
                  </a:txBody>
                  <a:tcPr anchor="ctr"/>
                </a:tc>
                <a:tc>
                  <a:txBody>
                    <a:bodyPr/>
                    <a:lstStyle/>
                    <a:p>
                      <a:pPr algn="ctr"/>
                      <a:r>
                        <a:rPr lang="fr-FR" sz="1200" smtClean="0"/>
                        <a:t>66,7</a:t>
                      </a:r>
                      <a:endParaRPr lang="fr-FR" sz="1200"/>
                    </a:p>
                  </a:txBody>
                  <a:tcPr anchor="ctr"/>
                </a:tc>
                <a:tc>
                  <a:txBody>
                    <a:bodyPr/>
                    <a:lstStyle/>
                    <a:p>
                      <a:pPr algn="ctr"/>
                      <a:r>
                        <a:rPr lang="fr-FR" sz="1200" smtClean="0"/>
                        <a:t>20,5</a:t>
                      </a:r>
                      <a:endParaRPr lang="fr-FR" sz="1200"/>
                    </a:p>
                  </a:txBody>
                  <a:tcPr anchor="ctr"/>
                </a:tc>
                <a:tc>
                  <a:txBody>
                    <a:bodyPr/>
                    <a:lstStyle/>
                    <a:p>
                      <a:pPr algn="ctr"/>
                      <a:r>
                        <a:rPr lang="fr-FR" sz="1200" smtClean="0"/>
                        <a:t>2,6</a:t>
                      </a:r>
                      <a:endParaRPr lang="fr-FR" sz="1200"/>
                    </a:p>
                  </a:txBody>
                  <a:tcPr anchor="ctr"/>
                </a:tc>
                <a:tc>
                  <a:txBody>
                    <a:bodyPr/>
                    <a:lstStyle/>
                    <a:p>
                      <a:pPr algn="ctr"/>
                      <a:r>
                        <a:rPr lang="fr-FR" sz="1200" smtClean="0"/>
                        <a:t>10,3</a:t>
                      </a:r>
                      <a:endParaRPr lang="fr-FR" sz="1200"/>
                    </a:p>
                  </a:txBody>
                  <a:tcPr anchor="ctr"/>
                </a:tc>
                <a:extLst>
                  <a:ext uri="{0D108BD9-81ED-4DB2-BD59-A6C34878D82A}">
                    <a16:rowId xmlns:a16="http://schemas.microsoft.com/office/drawing/2014/main" val="10003"/>
                  </a:ext>
                </a:extLst>
              </a:tr>
              <a:tr h="251460">
                <a:tc>
                  <a:txBody>
                    <a:bodyPr/>
                    <a:lstStyle/>
                    <a:p>
                      <a:pPr algn="ctr"/>
                      <a:r>
                        <a:rPr lang="fr-FR" sz="1200" smtClean="0"/>
                        <a:t>18-39</a:t>
                      </a:r>
                      <a:endParaRPr lang="fr-FR" sz="1200"/>
                    </a:p>
                  </a:txBody>
                  <a:tcPr anchor="ctr"/>
                </a:tc>
                <a:tc>
                  <a:txBody>
                    <a:bodyPr/>
                    <a:lstStyle/>
                    <a:p>
                      <a:pPr algn="ctr"/>
                      <a:r>
                        <a:rPr lang="fr-FR" sz="1200" smtClean="0"/>
                        <a:t>1 478</a:t>
                      </a:r>
                      <a:endParaRPr lang="fr-FR" sz="1200"/>
                    </a:p>
                  </a:txBody>
                  <a:tcPr anchor="ctr"/>
                </a:tc>
                <a:tc>
                  <a:txBody>
                    <a:bodyPr/>
                    <a:lstStyle/>
                    <a:p>
                      <a:pPr algn="ctr"/>
                      <a:r>
                        <a:rPr lang="fr-FR" sz="1200" smtClean="0"/>
                        <a:t>1 017</a:t>
                      </a:r>
                      <a:endParaRPr lang="fr-FR" sz="1200"/>
                    </a:p>
                  </a:txBody>
                  <a:tcPr anchor="ctr"/>
                </a:tc>
                <a:tc>
                  <a:txBody>
                    <a:bodyPr/>
                    <a:lstStyle/>
                    <a:p>
                      <a:pPr algn="ctr"/>
                      <a:r>
                        <a:rPr lang="fr-FR" sz="1200" smtClean="0"/>
                        <a:t>40,8</a:t>
                      </a:r>
                      <a:endParaRPr lang="fr-FR" sz="1200"/>
                    </a:p>
                  </a:txBody>
                  <a:tcPr anchor="ctr"/>
                </a:tc>
                <a:tc>
                  <a:txBody>
                    <a:bodyPr/>
                    <a:lstStyle/>
                    <a:p>
                      <a:pPr algn="ctr"/>
                      <a:r>
                        <a:rPr lang="fr-FR" sz="1200" smtClean="0"/>
                        <a:t>79,1</a:t>
                      </a:r>
                      <a:endParaRPr lang="fr-FR" sz="1200"/>
                    </a:p>
                  </a:txBody>
                  <a:tcPr anchor="ctr"/>
                </a:tc>
                <a:tc>
                  <a:txBody>
                    <a:bodyPr/>
                    <a:lstStyle/>
                    <a:p>
                      <a:pPr algn="ctr"/>
                      <a:r>
                        <a:rPr lang="fr-FR" sz="1200" smtClean="0"/>
                        <a:t>46,0</a:t>
                      </a:r>
                      <a:endParaRPr lang="fr-FR" sz="1200"/>
                    </a:p>
                  </a:txBody>
                  <a:tcPr anchor="ctr"/>
                </a:tc>
                <a:tc>
                  <a:txBody>
                    <a:bodyPr/>
                    <a:lstStyle/>
                    <a:p>
                      <a:pPr algn="ctr"/>
                      <a:r>
                        <a:rPr lang="fr-FR" sz="1200" smtClean="0"/>
                        <a:t>17,2</a:t>
                      </a:r>
                      <a:endParaRPr lang="fr-FR" sz="1200"/>
                    </a:p>
                  </a:txBody>
                  <a:tcPr anchor="ctr"/>
                </a:tc>
                <a:tc>
                  <a:txBody>
                    <a:bodyPr/>
                    <a:lstStyle/>
                    <a:p>
                      <a:pPr algn="ctr"/>
                      <a:r>
                        <a:rPr lang="fr-FR" sz="1200" smtClean="0"/>
                        <a:t>10,7</a:t>
                      </a:r>
                      <a:endParaRPr lang="fr-FR" sz="1200"/>
                    </a:p>
                  </a:txBody>
                  <a:tcPr anchor="ctr"/>
                </a:tc>
                <a:tc>
                  <a:txBody>
                    <a:bodyPr/>
                    <a:lstStyle/>
                    <a:p>
                      <a:pPr algn="ctr"/>
                      <a:r>
                        <a:rPr lang="fr-FR" sz="1200" smtClean="0"/>
                        <a:t>26,1</a:t>
                      </a:r>
                      <a:endParaRPr lang="fr-FR" sz="1200"/>
                    </a:p>
                  </a:txBody>
                  <a:tcPr anchor="ctr"/>
                </a:tc>
                <a:extLst>
                  <a:ext uri="{0D108BD9-81ED-4DB2-BD59-A6C34878D82A}">
                    <a16:rowId xmlns:a16="http://schemas.microsoft.com/office/drawing/2014/main" val="10004"/>
                  </a:ext>
                </a:extLst>
              </a:tr>
              <a:tr h="251460">
                <a:tc>
                  <a:txBody>
                    <a:bodyPr/>
                    <a:lstStyle/>
                    <a:p>
                      <a:pPr algn="ctr"/>
                      <a:r>
                        <a:rPr lang="fr-FR" sz="1200" smtClean="0"/>
                        <a:t>40-59</a:t>
                      </a:r>
                      <a:endParaRPr lang="fr-FR" sz="1200"/>
                    </a:p>
                  </a:txBody>
                  <a:tcPr anchor="ctr"/>
                </a:tc>
                <a:tc>
                  <a:txBody>
                    <a:bodyPr/>
                    <a:lstStyle/>
                    <a:p>
                      <a:pPr algn="ctr"/>
                      <a:r>
                        <a:rPr lang="fr-FR" sz="1200" smtClean="0"/>
                        <a:t>5 127</a:t>
                      </a:r>
                      <a:endParaRPr lang="fr-FR" sz="1200"/>
                    </a:p>
                  </a:txBody>
                  <a:tcPr anchor="ctr"/>
                </a:tc>
                <a:tc>
                  <a:txBody>
                    <a:bodyPr/>
                    <a:lstStyle/>
                    <a:p>
                      <a:pPr algn="ctr"/>
                      <a:r>
                        <a:rPr lang="fr-FR" sz="1200" smtClean="0"/>
                        <a:t>4 716</a:t>
                      </a:r>
                      <a:endParaRPr lang="fr-FR" sz="1200"/>
                    </a:p>
                  </a:txBody>
                  <a:tcPr anchor="ctr"/>
                </a:tc>
                <a:tc>
                  <a:txBody>
                    <a:bodyPr/>
                    <a:lstStyle/>
                    <a:p>
                      <a:pPr algn="ctr"/>
                      <a:r>
                        <a:rPr lang="fr-FR" sz="1200" smtClean="0"/>
                        <a:t>47,9</a:t>
                      </a:r>
                      <a:endParaRPr lang="fr-FR" sz="1200"/>
                    </a:p>
                  </a:txBody>
                  <a:tcPr anchor="ctr"/>
                </a:tc>
                <a:tc>
                  <a:txBody>
                    <a:bodyPr/>
                    <a:lstStyle/>
                    <a:p>
                      <a:pPr algn="ctr"/>
                      <a:r>
                        <a:rPr lang="fr-FR" sz="1200" smtClean="0"/>
                        <a:t>81,3</a:t>
                      </a:r>
                      <a:endParaRPr lang="fr-FR" sz="1200"/>
                    </a:p>
                  </a:txBody>
                  <a:tcPr anchor="ctr"/>
                </a:tc>
                <a:tc>
                  <a:txBody>
                    <a:bodyPr/>
                    <a:lstStyle/>
                    <a:p>
                      <a:pPr algn="ctr"/>
                      <a:r>
                        <a:rPr lang="fr-FR" sz="1200" smtClean="0"/>
                        <a:t>30,5</a:t>
                      </a:r>
                      <a:endParaRPr lang="fr-FR" sz="1200"/>
                    </a:p>
                  </a:txBody>
                  <a:tcPr anchor="ctr"/>
                </a:tc>
                <a:tc>
                  <a:txBody>
                    <a:bodyPr/>
                    <a:lstStyle/>
                    <a:p>
                      <a:pPr algn="ctr"/>
                      <a:r>
                        <a:rPr lang="fr-FR" sz="1200" smtClean="0"/>
                        <a:t>37,0</a:t>
                      </a:r>
                      <a:endParaRPr lang="fr-FR" sz="1200"/>
                    </a:p>
                  </a:txBody>
                  <a:tcPr anchor="ctr"/>
                </a:tc>
                <a:tc>
                  <a:txBody>
                    <a:bodyPr/>
                    <a:lstStyle/>
                    <a:p>
                      <a:pPr algn="ctr"/>
                      <a:r>
                        <a:rPr lang="fr-FR" sz="1200" smtClean="0"/>
                        <a:t>16,2</a:t>
                      </a:r>
                      <a:endParaRPr lang="fr-FR" sz="1200"/>
                    </a:p>
                  </a:txBody>
                  <a:tcPr anchor="ctr"/>
                </a:tc>
                <a:tc>
                  <a:txBody>
                    <a:bodyPr/>
                    <a:lstStyle/>
                    <a:p>
                      <a:pPr algn="ctr"/>
                      <a:r>
                        <a:rPr lang="fr-FR" sz="1200" smtClean="0"/>
                        <a:t>16,3</a:t>
                      </a:r>
                      <a:endParaRPr lang="fr-FR" sz="1200"/>
                    </a:p>
                  </a:txBody>
                  <a:tcPr anchor="ctr"/>
                </a:tc>
                <a:extLst>
                  <a:ext uri="{0D108BD9-81ED-4DB2-BD59-A6C34878D82A}">
                    <a16:rowId xmlns:a16="http://schemas.microsoft.com/office/drawing/2014/main" val="10005"/>
                  </a:ext>
                </a:extLst>
              </a:tr>
              <a:tr h="251460">
                <a:tc>
                  <a:txBody>
                    <a:bodyPr/>
                    <a:lstStyle/>
                    <a:p>
                      <a:pPr algn="ctr"/>
                      <a:r>
                        <a:rPr lang="fr-FR" sz="1200" smtClean="0"/>
                        <a:t>60-69</a:t>
                      </a:r>
                      <a:endParaRPr lang="fr-FR" sz="1200"/>
                    </a:p>
                  </a:txBody>
                  <a:tcPr anchor="ctr"/>
                </a:tc>
                <a:tc>
                  <a:txBody>
                    <a:bodyPr/>
                    <a:lstStyle/>
                    <a:p>
                      <a:pPr algn="ctr"/>
                      <a:r>
                        <a:rPr lang="fr-FR" sz="1200" smtClean="0"/>
                        <a:t>4 257</a:t>
                      </a:r>
                      <a:endParaRPr lang="fr-FR" sz="1200"/>
                    </a:p>
                  </a:txBody>
                  <a:tcPr anchor="ctr"/>
                </a:tc>
                <a:tc>
                  <a:txBody>
                    <a:bodyPr/>
                    <a:lstStyle/>
                    <a:p>
                      <a:pPr algn="ctr"/>
                      <a:r>
                        <a:rPr lang="fr-FR" sz="1200" smtClean="0"/>
                        <a:t>6 959</a:t>
                      </a:r>
                      <a:endParaRPr lang="fr-FR" sz="1200"/>
                    </a:p>
                  </a:txBody>
                  <a:tcPr anchor="ctr"/>
                </a:tc>
                <a:tc>
                  <a:txBody>
                    <a:bodyPr/>
                    <a:lstStyle/>
                    <a:p>
                      <a:pPr algn="ctr"/>
                      <a:r>
                        <a:rPr lang="fr-FR" sz="1200" smtClean="0"/>
                        <a:t>62,0</a:t>
                      </a:r>
                      <a:endParaRPr lang="fr-FR" sz="1200"/>
                    </a:p>
                  </a:txBody>
                  <a:tcPr anchor="ctr"/>
                </a:tc>
                <a:tc>
                  <a:txBody>
                    <a:bodyPr/>
                    <a:lstStyle/>
                    <a:p>
                      <a:pPr algn="ctr"/>
                      <a:r>
                        <a:rPr lang="fr-FR" sz="1200" smtClean="0"/>
                        <a:t>83,2</a:t>
                      </a:r>
                      <a:endParaRPr lang="fr-FR" sz="1200"/>
                    </a:p>
                  </a:txBody>
                  <a:tcPr anchor="ctr"/>
                </a:tc>
                <a:tc>
                  <a:txBody>
                    <a:bodyPr/>
                    <a:lstStyle/>
                    <a:p>
                      <a:pPr algn="ctr"/>
                      <a:r>
                        <a:rPr lang="fr-FR" sz="1200" smtClean="0"/>
                        <a:t>23,3</a:t>
                      </a:r>
                      <a:endParaRPr lang="fr-FR" sz="1200"/>
                    </a:p>
                  </a:txBody>
                  <a:tcPr anchor="ctr"/>
                </a:tc>
                <a:tc>
                  <a:txBody>
                    <a:bodyPr/>
                    <a:lstStyle/>
                    <a:p>
                      <a:pPr algn="ctr"/>
                      <a:r>
                        <a:rPr lang="fr-FR" sz="1200" smtClean="0"/>
                        <a:t>50,2</a:t>
                      </a:r>
                      <a:endParaRPr lang="fr-FR" sz="1200"/>
                    </a:p>
                  </a:txBody>
                  <a:tcPr anchor="ctr"/>
                </a:tc>
                <a:tc>
                  <a:txBody>
                    <a:bodyPr/>
                    <a:lstStyle/>
                    <a:p>
                      <a:pPr algn="ctr"/>
                      <a:r>
                        <a:rPr lang="fr-FR" sz="1200" smtClean="0"/>
                        <a:t>15,0</a:t>
                      </a:r>
                      <a:endParaRPr lang="fr-FR" sz="1200"/>
                    </a:p>
                  </a:txBody>
                  <a:tcPr anchor="ctr"/>
                </a:tc>
                <a:tc>
                  <a:txBody>
                    <a:bodyPr/>
                    <a:lstStyle/>
                    <a:p>
                      <a:pPr algn="ctr"/>
                      <a:r>
                        <a:rPr lang="fr-FR" sz="1200" smtClean="0"/>
                        <a:t>11,6</a:t>
                      </a:r>
                      <a:endParaRPr lang="fr-FR" sz="1200"/>
                    </a:p>
                  </a:txBody>
                  <a:tcPr anchor="ctr"/>
                </a:tc>
                <a:extLst>
                  <a:ext uri="{0D108BD9-81ED-4DB2-BD59-A6C34878D82A}">
                    <a16:rowId xmlns:a16="http://schemas.microsoft.com/office/drawing/2014/main" val="10006"/>
                  </a:ext>
                </a:extLst>
              </a:tr>
              <a:tr h="251460">
                <a:tc>
                  <a:txBody>
                    <a:bodyPr/>
                    <a:lstStyle/>
                    <a:p>
                      <a:pPr algn="ctr"/>
                      <a:r>
                        <a:rPr lang="fr-FR" sz="1200" smtClean="0"/>
                        <a:t>70-80</a:t>
                      </a:r>
                      <a:endParaRPr lang="fr-FR" sz="1200"/>
                    </a:p>
                  </a:txBody>
                  <a:tcPr anchor="ctr"/>
                </a:tc>
                <a:tc>
                  <a:txBody>
                    <a:bodyPr/>
                    <a:lstStyle/>
                    <a:p>
                      <a:pPr algn="ctr"/>
                      <a:r>
                        <a:rPr lang="fr-FR" sz="1200" smtClean="0"/>
                        <a:t>2 899</a:t>
                      </a:r>
                      <a:endParaRPr lang="fr-FR" sz="1200"/>
                    </a:p>
                  </a:txBody>
                  <a:tcPr anchor="ctr"/>
                </a:tc>
                <a:tc>
                  <a:txBody>
                    <a:bodyPr/>
                    <a:lstStyle/>
                    <a:p>
                      <a:pPr algn="ctr"/>
                      <a:r>
                        <a:rPr lang="fr-FR" sz="1200" smtClean="0"/>
                        <a:t>12 290</a:t>
                      </a:r>
                      <a:endParaRPr lang="fr-FR" sz="1200"/>
                    </a:p>
                  </a:txBody>
                  <a:tcPr anchor="ctr"/>
                </a:tc>
                <a:tc>
                  <a:txBody>
                    <a:bodyPr/>
                    <a:lstStyle/>
                    <a:p>
                      <a:pPr algn="ctr"/>
                      <a:r>
                        <a:rPr lang="fr-FR" sz="1200" smtClean="0"/>
                        <a:t>80,9</a:t>
                      </a:r>
                      <a:endParaRPr lang="fr-FR" sz="1200"/>
                    </a:p>
                  </a:txBody>
                  <a:tcPr anchor="ctr"/>
                </a:tc>
                <a:tc>
                  <a:txBody>
                    <a:bodyPr/>
                    <a:lstStyle/>
                    <a:p>
                      <a:pPr algn="ctr"/>
                      <a:r>
                        <a:rPr lang="fr-FR" sz="1200" smtClean="0"/>
                        <a:t>84,8</a:t>
                      </a:r>
                      <a:endParaRPr lang="fr-FR" sz="1200"/>
                    </a:p>
                  </a:txBody>
                  <a:tcPr anchor="ctr"/>
                </a:tc>
                <a:tc>
                  <a:txBody>
                    <a:bodyPr/>
                    <a:lstStyle/>
                    <a:p>
                      <a:pPr algn="ctr"/>
                      <a:r>
                        <a:rPr lang="fr-FR" sz="1200" smtClean="0"/>
                        <a:t>13,9</a:t>
                      </a:r>
                      <a:endParaRPr lang="fr-FR" sz="1200"/>
                    </a:p>
                  </a:txBody>
                  <a:tcPr anchor="ctr"/>
                </a:tc>
                <a:tc>
                  <a:txBody>
                    <a:bodyPr/>
                    <a:lstStyle/>
                    <a:p>
                      <a:pPr algn="ctr"/>
                      <a:r>
                        <a:rPr lang="fr-FR" sz="1200" smtClean="0"/>
                        <a:t>62,8</a:t>
                      </a:r>
                      <a:endParaRPr lang="fr-FR" sz="1200"/>
                    </a:p>
                  </a:txBody>
                  <a:tcPr anchor="ctr"/>
                </a:tc>
                <a:tc>
                  <a:txBody>
                    <a:bodyPr/>
                    <a:lstStyle/>
                    <a:p>
                      <a:pPr algn="ctr"/>
                      <a:r>
                        <a:rPr lang="fr-FR" sz="1200" smtClean="0"/>
                        <a:t>13,9</a:t>
                      </a:r>
                      <a:endParaRPr lang="fr-FR" sz="1200"/>
                    </a:p>
                  </a:txBody>
                  <a:tcPr anchor="ctr"/>
                </a:tc>
                <a:tc>
                  <a:txBody>
                    <a:bodyPr/>
                    <a:lstStyle/>
                    <a:p>
                      <a:pPr algn="ctr"/>
                      <a:r>
                        <a:rPr lang="fr-FR" sz="1200" smtClean="0"/>
                        <a:t>9,4</a:t>
                      </a:r>
                      <a:endParaRPr lang="fr-FR" sz="1200"/>
                    </a:p>
                  </a:txBody>
                  <a:tcPr anchor="ctr"/>
                </a:tc>
                <a:extLst>
                  <a:ext uri="{0D108BD9-81ED-4DB2-BD59-A6C34878D82A}">
                    <a16:rowId xmlns:a16="http://schemas.microsoft.com/office/drawing/2014/main" val="10007"/>
                  </a:ext>
                </a:extLst>
              </a:tr>
              <a:tr h="251460">
                <a:tc>
                  <a:txBody>
                    <a:bodyPr/>
                    <a:lstStyle/>
                    <a:p>
                      <a:pPr algn="ctr"/>
                      <a:r>
                        <a:rPr lang="fr-FR" sz="1200" smtClean="0"/>
                        <a:t>80+</a:t>
                      </a:r>
                      <a:endParaRPr lang="fr-FR" sz="1200"/>
                    </a:p>
                  </a:txBody>
                  <a:tcPr anchor="ctr"/>
                </a:tc>
                <a:tc>
                  <a:txBody>
                    <a:bodyPr/>
                    <a:lstStyle/>
                    <a:p>
                      <a:pPr algn="ctr"/>
                      <a:r>
                        <a:rPr lang="fr-FR" sz="1200" smtClean="0"/>
                        <a:t>137</a:t>
                      </a:r>
                      <a:endParaRPr lang="fr-FR" sz="1200"/>
                    </a:p>
                  </a:txBody>
                  <a:tcPr anchor="ctr"/>
                </a:tc>
                <a:tc>
                  <a:txBody>
                    <a:bodyPr/>
                    <a:lstStyle/>
                    <a:p>
                      <a:pPr algn="ctr"/>
                      <a:r>
                        <a:rPr lang="fr-FR" sz="1200" smtClean="0"/>
                        <a:t>12 366</a:t>
                      </a:r>
                      <a:endParaRPr lang="fr-FR" sz="1200"/>
                    </a:p>
                  </a:txBody>
                  <a:tcPr anchor="ctr"/>
                </a:tc>
                <a:tc>
                  <a:txBody>
                    <a:bodyPr/>
                    <a:lstStyle/>
                    <a:p>
                      <a:pPr algn="ctr"/>
                      <a:r>
                        <a:rPr lang="fr-FR" sz="1200" smtClean="0"/>
                        <a:t>98,9</a:t>
                      </a:r>
                      <a:endParaRPr lang="fr-FR" sz="1200"/>
                    </a:p>
                  </a:txBody>
                  <a:tcPr anchor="ctr"/>
                </a:tc>
                <a:tc>
                  <a:txBody>
                    <a:bodyPr/>
                    <a:lstStyle/>
                    <a:p>
                      <a:pPr algn="ctr"/>
                      <a:r>
                        <a:rPr lang="fr-FR" sz="1200" smtClean="0"/>
                        <a:t>92,4</a:t>
                      </a:r>
                      <a:endParaRPr lang="fr-FR" sz="1200"/>
                    </a:p>
                  </a:txBody>
                  <a:tcPr anchor="ctr"/>
                </a:tc>
                <a:tc>
                  <a:txBody>
                    <a:bodyPr/>
                    <a:lstStyle/>
                    <a:p>
                      <a:pPr algn="ctr"/>
                      <a:r>
                        <a:rPr lang="fr-FR" sz="1200" smtClean="0"/>
                        <a:t>2,7</a:t>
                      </a:r>
                      <a:endParaRPr lang="fr-FR" sz="1200"/>
                    </a:p>
                  </a:txBody>
                  <a:tcPr anchor="ctr"/>
                </a:tc>
                <a:tc>
                  <a:txBody>
                    <a:bodyPr/>
                    <a:lstStyle/>
                    <a:p>
                      <a:pPr algn="ctr"/>
                      <a:r>
                        <a:rPr lang="fr-FR" sz="1200" smtClean="0"/>
                        <a:t>82,5</a:t>
                      </a:r>
                      <a:endParaRPr lang="fr-FR" sz="1200"/>
                    </a:p>
                  </a:txBody>
                  <a:tcPr anchor="ctr"/>
                </a:tc>
                <a:tc>
                  <a:txBody>
                    <a:bodyPr/>
                    <a:lstStyle/>
                    <a:p>
                      <a:pPr algn="ctr"/>
                      <a:r>
                        <a:rPr lang="fr-FR" sz="1200" smtClean="0"/>
                        <a:t>6,1</a:t>
                      </a:r>
                      <a:endParaRPr lang="fr-FR" sz="1200"/>
                    </a:p>
                  </a:txBody>
                  <a:tcPr anchor="ctr"/>
                </a:tc>
                <a:tc>
                  <a:txBody>
                    <a:bodyPr/>
                    <a:lstStyle/>
                    <a:p>
                      <a:pPr algn="ctr"/>
                      <a:r>
                        <a:rPr lang="fr-FR" sz="1200" smtClean="0"/>
                        <a:t>8,7</a:t>
                      </a:r>
                      <a:endParaRPr lang="fr-FR" sz="1200"/>
                    </a:p>
                  </a:txBody>
                  <a:tcPr anchor="ctr"/>
                </a:tc>
                <a:extLst>
                  <a:ext uri="{0D108BD9-81ED-4DB2-BD59-A6C34878D82A}">
                    <a16:rowId xmlns:a16="http://schemas.microsoft.com/office/drawing/2014/main" val="10008"/>
                  </a:ext>
                </a:extLst>
              </a:tr>
              <a:tr h="251460">
                <a:tc>
                  <a:txBody>
                    <a:bodyPr/>
                    <a:lstStyle/>
                    <a:p>
                      <a:pPr algn="ctr"/>
                      <a:r>
                        <a:rPr lang="fr-FR" sz="1200" smtClean="0"/>
                        <a:t>Total</a:t>
                      </a:r>
                      <a:endParaRPr lang="fr-FR" sz="1200"/>
                    </a:p>
                  </a:txBody>
                  <a:tcPr anchor="ctr"/>
                </a:tc>
                <a:tc>
                  <a:txBody>
                    <a:bodyPr/>
                    <a:lstStyle/>
                    <a:p>
                      <a:pPr algn="ctr"/>
                      <a:r>
                        <a:rPr lang="fr-FR" sz="1200" smtClean="0"/>
                        <a:t>14 039</a:t>
                      </a:r>
                      <a:endParaRPr lang="fr-FR" sz="1200"/>
                    </a:p>
                  </a:txBody>
                  <a:tcPr anchor="ctr"/>
                </a:tc>
                <a:tc>
                  <a:txBody>
                    <a:bodyPr/>
                    <a:lstStyle/>
                    <a:p>
                      <a:pPr algn="ctr"/>
                      <a:r>
                        <a:rPr lang="fr-FR" sz="1200" smtClean="0"/>
                        <a:t>37 390</a:t>
                      </a:r>
                      <a:endParaRPr lang="fr-FR" sz="1200"/>
                    </a:p>
                  </a:txBody>
                  <a:tcPr anchor="ctr"/>
                </a:tc>
                <a:tc>
                  <a:txBody>
                    <a:bodyPr/>
                    <a:lstStyle/>
                    <a:p>
                      <a:pPr algn="ctr"/>
                      <a:r>
                        <a:rPr lang="fr-FR" sz="1200" smtClean="0"/>
                        <a:t>72,7</a:t>
                      </a:r>
                      <a:endParaRPr lang="fr-FR" sz="1200"/>
                    </a:p>
                  </a:txBody>
                  <a:tcPr anchor="ctr"/>
                </a:tc>
                <a:tc>
                  <a:txBody>
                    <a:bodyPr/>
                    <a:lstStyle/>
                    <a:p>
                      <a:pPr algn="ctr"/>
                      <a:r>
                        <a:rPr lang="fr-FR" sz="1200" smtClean="0"/>
                        <a:t>86,4</a:t>
                      </a:r>
                      <a:endParaRPr lang="fr-FR" sz="1200"/>
                    </a:p>
                  </a:txBody>
                  <a:tcPr anchor="ctr"/>
                </a:tc>
                <a:tc>
                  <a:txBody>
                    <a:bodyPr/>
                    <a:lstStyle/>
                    <a:p>
                      <a:pPr algn="ctr"/>
                      <a:r>
                        <a:rPr lang="fr-FR" sz="1200" smtClean="0"/>
                        <a:t>14,5</a:t>
                      </a:r>
                      <a:endParaRPr lang="fr-FR" sz="1200"/>
                    </a:p>
                  </a:txBody>
                  <a:tcPr anchor="ctr"/>
                </a:tc>
                <a:tc>
                  <a:txBody>
                    <a:bodyPr/>
                    <a:lstStyle/>
                    <a:p>
                      <a:pPr algn="ctr"/>
                      <a:r>
                        <a:rPr lang="fr-FR" sz="1200" smtClean="0"/>
                        <a:t>63,3</a:t>
                      </a:r>
                      <a:endParaRPr lang="fr-FR" sz="1200"/>
                    </a:p>
                  </a:txBody>
                  <a:tcPr anchor="ctr"/>
                </a:tc>
                <a:tc>
                  <a:txBody>
                    <a:bodyPr/>
                    <a:lstStyle/>
                    <a:p>
                      <a:pPr algn="ctr"/>
                      <a:r>
                        <a:rPr lang="fr-FR" sz="1200" smtClean="0"/>
                        <a:t>11,5</a:t>
                      </a:r>
                      <a:endParaRPr lang="fr-FR" sz="1200"/>
                    </a:p>
                  </a:txBody>
                  <a:tcPr anchor="ctr"/>
                </a:tc>
                <a:tc>
                  <a:txBody>
                    <a:bodyPr/>
                    <a:lstStyle/>
                    <a:p>
                      <a:pPr algn="ctr"/>
                      <a:r>
                        <a:rPr lang="fr-FR" sz="1200" dirty="0" smtClean="0"/>
                        <a:t>10,8</a:t>
                      </a:r>
                      <a:endParaRPr lang="fr-FR" sz="1200" dirty="0"/>
                    </a:p>
                  </a:txBody>
                  <a:tcPr anchor="ctr"/>
                </a:tc>
                <a:extLst>
                  <a:ext uri="{0D108BD9-81ED-4DB2-BD59-A6C34878D82A}">
                    <a16:rowId xmlns:a16="http://schemas.microsoft.com/office/drawing/2014/main" val="1400510632"/>
                  </a:ext>
                </a:extLst>
              </a:tr>
            </a:tbl>
          </a:graphicData>
        </a:graphic>
      </p:graphicFrame>
    </p:spTree>
    <p:extLst>
      <p:ext uri="{BB962C8B-B14F-4D97-AF65-F5344CB8AC3E}">
        <p14:creationId xmlns:p14="http://schemas.microsoft.com/office/powerpoint/2010/main" val="33661921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56</a:t>
            </a:fld>
            <a:endParaRPr lang="fr-FR" altLang="fr-FR">
              <a:solidFill>
                <a:srgbClr val="000000"/>
              </a:solidFill>
            </a:endParaRPr>
          </a:p>
        </p:txBody>
      </p:sp>
      <p:sp>
        <p:nvSpPr>
          <p:cNvPr id="3" name="ZoneTexte 2"/>
          <p:cNvSpPr txBox="1"/>
          <p:nvPr/>
        </p:nvSpPr>
        <p:spPr>
          <a:xfrm>
            <a:off x="539552" y="1766705"/>
            <a:ext cx="7632848" cy="2308324"/>
          </a:xfrm>
          <a:prstGeom prst="rect">
            <a:avLst/>
          </a:prstGeom>
        </p:spPr>
        <p:txBody>
          <a:bodyPr wrap="square">
            <a:spAutoFit/>
          </a:bodyPr>
          <a:lstStyle>
            <a:defPPr>
              <a:defRPr lang="fr-FR"/>
            </a:defPPr>
            <a:lvl1pPr algn="l" rtl="0" fontAlgn="base">
              <a:spcBef>
                <a:spcPct val="0"/>
              </a:spcBef>
              <a:spcAft>
                <a:spcPct val="0"/>
              </a:spcAft>
              <a:defRPr kern="1200">
                <a:solidFill>
                  <a:srgbClr val="3333CC"/>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r>
              <a:rPr lang="fr-FR" b="1" smtClean="0"/>
              <a:t>Remerciements</a:t>
            </a:r>
            <a:r>
              <a:rPr lang="fr-FR" smtClean="0"/>
              <a:t> à l’ensemble des équipes de dialyse et de greffe du territoire français et aux coordinations régionales qui par leur contribution permettent au registre d’atteindre ses objectifs avec un niveau élevé de qualité.</a:t>
            </a:r>
          </a:p>
          <a:p>
            <a:endParaRPr lang="fr-FR" smtClean="0"/>
          </a:p>
          <a:p>
            <a:r>
              <a:rPr lang="fr-FR" smtClean="0"/>
              <a:t>Pour </a:t>
            </a:r>
            <a:r>
              <a:rPr lang="fr-FR"/>
              <a:t>en savoir plus</a:t>
            </a:r>
          </a:p>
          <a:p>
            <a:endParaRPr lang="fr-FR"/>
          </a:p>
          <a:p>
            <a:r>
              <a:rPr lang="fr-FR"/>
              <a:t>http://www.agence-biomedecine.fr/Le-programme-REIN</a:t>
            </a:r>
          </a:p>
        </p:txBody>
      </p:sp>
    </p:spTree>
    <p:extLst>
      <p:ext uri="{BB962C8B-B14F-4D97-AF65-F5344CB8AC3E}">
        <p14:creationId xmlns:p14="http://schemas.microsoft.com/office/powerpoint/2010/main" val="15962722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3059832" y="6248400"/>
            <a:ext cx="4536504" cy="457200"/>
          </a:xfrm>
        </p:spPr>
        <p:txBody>
          <a:bodyPr/>
          <a:lstStyle/>
          <a:p>
            <a:pPr>
              <a:defRPr/>
            </a:pPr>
            <a:r>
              <a:rPr lang="fr-FR" altLang="fr-FR">
                <a:solidFill>
                  <a:srgbClr val="3333CC"/>
                </a:solidFill>
              </a:rPr>
              <a:t>Chapitre </a:t>
            </a:r>
            <a:r>
              <a:rPr lang="fr-FR" altLang="fr-FR" smtClean="0">
                <a:solidFill>
                  <a:srgbClr val="3333CC"/>
                </a:solidFill>
              </a:rPr>
              <a:t>INCIDENCE 2021</a:t>
            </a:r>
            <a:endParaRPr lang="fr-FR" altLang="fr-FR">
              <a:solidFill>
                <a:srgbClr val="3333CC"/>
              </a:solidFill>
            </a:endParaRPr>
          </a:p>
          <a:p>
            <a:pPr>
              <a:defRPr/>
            </a:pPr>
            <a:r>
              <a:rPr lang="fr-FR" altLang="fr-FR">
                <a:solidFill>
                  <a:srgbClr val="3333CC"/>
                </a:solidFill>
              </a:rPr>
              <a:t>Tendance de </a:t>
            </a:r>
            <a:r>
              <a:rPr lang="fr-FR" altLang="fr-FR" smtClean="0">
                <a:solidFill>
                  <a:srgbClr val="3333CC"/>
                </a:solidFill>
              </a:rPr>
              <a:t>l’incidence de </a:t>
            </a:r>
            <a:r>
              <a:rPr lang="fr-FR" altLang="fr-FR">
                <a:solidFill>
                  <a:srgbClr val="3333CC"/>
                </a:solidFill>
              </a:rPr>
              <a:t>la dialyse selon l’âge</a:t>
            </a:r>
          </a:p>
        </p:txBody>
      </p:sp>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6</a:t>
            </a:fld>
            <a:endParaRPr lang="fr-FR" altLang="fr-FR">
              <a:solidFill>
                <a:srgbClr val="000000"/>
              </a:solidFill>
            </a:endParaRPr>
          </a:p>
        </p:txBody>
      </p:sp>
      <p:pic>
        <p:nvPicPr>
          <p:cNvPr id="3" name="Image 2"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467544" y="309116"/>
            <a:ext cx="7920880" cy="5496148"/>
          </a:xfrm>
          <a:prstGeom prst="rect">
            <a:avLst/>
          </a:prstGeom>
        </p:spPr>
      </p:pic>
    </p:spTree>
    <p:extLst>
      <p:ext uri="{BB962C8B-B14F-4D97-AF65-F5344CB8AC3E}">
        <p14:creationId xmlns:p14="http://schemas.microsoft.com/office/powerpoint/2010/main" val="2199492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3059832" y="6248400"/>
            <a:ext cx="4968552" cy="457200"/>
          </a:xfrm>
        </p:spPr>
        <p:txBody>
          <a:bodyPr/>
          <a:lstStyle/>
          <a:p>
            <a:pPr>
              <a:defRPr/>
            </a:pPr>
            <a:r>
              <a:rPr lang="fr-FR" altLang="fr-FR" dirty="0">
                <a:solidFill>
                  <a:srgbClr val="3333CC"/>
                </a:solidFill>
              </a:rPr>
              <a:t>Chapitre </a:t>
            </a:r>
            <a:r>
              <a:rPr lang="fr-FR" altLang="fr-FR" dirty="0" smtClean="0">
                <a:solidFill>
                  <a:srgbClr val="3333CC"/>
                </a:solidFill>
              </a:rPr>
              <a:t>INCIDENCE 2021</a:t>
            </a:r>
            <a:endParaRPr lang="fr-FR" altLang="fr-FR" dirty="0">
              <a:solidFill>
                <a:srgbClr val="3333CC"/>
              </a:solidFill>
            </a:endParaRPr>
          </a:p>
          <a:p>
            <a:pPr>
              <a:defRPr/>
            </a:pPr>
            <a:r>
              <a:rPr lang="fr-FR" dirty="0">
                <a:solidFill>
                  <a:srgbClr val="3333CC"/>
                </a:solidFill>
              </a:rPr>
              <a:t>Evolution du nombre de malades </a:t>
            </a:r>
            <a:r>
              <a:rPr lang="fr-FR" dirty="0" smtClean="0">
                <a:solidFill>
                  <a:srgbClr val="3333CC"/>
                </a:solidFill>
              </a:rPr>
              <a:t>incidents</a:t>
            </a:r>
            <a:endParaRPr lang="fr-FR" altLang="fr-FR" dirty="0">
              <a:solidFill>
                <a:srgbClr val="3333CC"/>
              </a:solidFill>
            </a:endParaRPr>
          </a:p>
        </p:txBody>
      </p:sp>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7</a:t>
            </a:fld>
            <a:endParaRPr lang="fr-FR" altLang="fr-FR">
              <a:solidFill>
                <a:srgbClr val="000000"/>
              </a:solidFill>
            </a:endParaRPr>
          </a:p>
        </p:txBody>
      </p:sp>
      <p:pic>
        <p:nvPicPr>
          <p:cNvPr id="3" name="Image 2"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0"/>
            <a:ext cx="9036496" cy="6021288"/>
          </a:xfrm>
          <a:prstGeom prst="rect">
            <a:avLst/>
          </a:prstGeom>
        </p:spPr>
      </p:pic>
    </p:spTree>
    <p:extLst>
      <p:ext uri="{BB962C8B-B14F-4D97-AF65-F5344CB8AC3E}">
        <p14:creationId xmlns:p14="http://schemas.microsoft.com/office/powerpoint/2010/main" val="152607760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699792" y="6248400"/>
            <a:ext cx="5760640" cy="457200"/>
          </a:xfrm>
        </p:spPr>
        <p:txBody>
          <a:bodyPr/>
          <a:lstStyle/>
          <a:p>
            <a:pPr>
              <a:defRPr/>
            </a:pPr>
            <a:r>
              <a:rPr lang="fr-FR" altLang="fr-FR" dirty="0">
                <a:solidFill>
                  <a:srgbClr val="3333CC"/>
                </a:solidFill>
              </a:rPr>
              <a:t>Chapitre </a:t>
            </a:r>
            <a:r>
              <a:rPr lang="fr-FR" altLang="fr-FR" dirty="0" smtClean="0">
                <a:solidFill>
                  <a:srgbClr val="3333CC"/>
                </a:solidFill>
              </a:rPr>
              <a:t>INCIDENCE 2021</a:t>
            </a:r>
            <a:endParaRPr lang="fr-FR" altLang="fr-FR" dirty="0">
              <a:solidFill>
                <a:srgbClr val="3333CC"/>
              </a:solidFill>
            </a:endParaRPr>
          </a:p>
          <a:p>
            <a:pPr>
              <a:defRPr/>
            </a:pPr>
            <a:r>
              <a:rPr lang="fr-FR" dirty="0">
                <a:solidFill>
                  <a:srgbClr val="3333CC"/>
                </a:solidFill>
              </a:rPr>
              <a:t>Evolution du nombre de malades incidents </a:t>
            </a:r>
            <a:r>
              <a:rPr lang="fr-FR" dirty="0" smtClean="0">
                <a:solidFill>
                  <a:srgbClr val="3333CC"/>
                </a:solidFill>
              </a:rPr>
              <a:t>DIABETIQUES</a:t>
            </a:r>
            <a:endParaRPr lang="fr-FR" altLang="fr-FR" dirty="0">
              <a:solidFill>
                <a:srgbClr val="3333CC"/>
              </a:solidFill>
            </a:endParaRPr>
          </a:p>
        </p:txBody>
      </p:sp>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8</a:t>
            </a:fld>
            <a:endParaRPr lang="fr-FR" altLang="fr-FR">
              <a:solidFill>
                <a:srgbClr val="000000"/>
              </a:solidFill>
            </a:endParaRPr>
          </a:p>
        </p:txBody>
      </p:sp>
      <p:pic>
        <p:nvPicPr>
          <p:cNvPr id="3" name="Image 2" descr="The SGRender Procedure"/>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07504" y="29278"/>
            <a:ext cx="8784976" cy="5775986"/>
          </a:xfrm>
          <a:prstGeom prst="rect">
            <a:avLst/>
          </a:prstGeom>
        </p:spPr>
      </p:pic>
    </p:spTree>
    <p:extLst>
      <p:ext uri="{BB962C8B-B14F-4D97-AF65-F5344CB8AC3E}">
        <p14:creationId xmlns:p14="http://schemas.microsoft.com/office/powerpoint/2010/main" val="40278493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9</a:t>
            </a:fld>
            <a:endParaRPr lang="fr-FR" altLang="fr-FR">
              <a:solidFill>
                <a:srgbClr val="000000"/>
              </a:solidFill>
            </a:endParaRPr>
          </a:p>
        </p:txBody>
      </p:sp>
      <p:sp>
        <p:nvSpPr>
          <p:cNvPr id="3" name="Rectangle 2"/>
          <p:cNvSpPr/>
          <p:nvPr/>
        </p:nvSpPr>
        <p:spPr>
          <a:xfrm>
            <a:off x="1187624" y="1700808"/>
            <a:ext cx="669674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fontAlgn="base" latinLnBrk="0" hangingPunct="1">
              <a:spcBef>
                <a:spcPct val="0"/>
              </a:spcBef>
              <a:spcAft>
                <a:spcPct val="0"/>
              </a:spcAft>
              <a:defRPr sz="1800" kern="1200">
                <a:solidFill>
                  <a:schemeClr val="tx1"/>
                </a:solidFill>
                <a:latin typeface="Arial"/>
                <a:ea typeface="+mn-ea"/>
                <a:cs typeface="Arial"/>
              </a:defRPr>
            </a:lvl1pPr>
            <a:lvl2pPr marL="457200" algn="l" defTabSz="914400" rtl="0" eaLnBrk="1" fontAlgn="base" latinLnBrk="0" hangingPunct="1">
              <a:spcBef>
                <a:spcPct val="0"/>
              </a:spcBef>
              <a:spcAft>
                <a:spcPct val="0"/>
              </a:spcAft>
              <a:defRPr sz="1800" kern="1200">
                <a:solidFill>
                  <a:schemeClr val="tx1"/>
                </a:solidFill>
                <a:latin typeface="Arial"/>
                <a:ea typeface="+mn-ea"/>
                <a:cs typeface="Arial"/>
              </a:defRPr>
            </a:lvl2pPr>
            <a:lvl3pPr marL="914400" algn="l" defTabSz="914400" rtl="0" eaLnBrk="1" fontAlgn="base" latinLnBrk="0" hangingPunct="1">
              <a:spcBef>
                <a:spcPct val="0"/>
              </a:spcBef>
              <a:spcAft>
                <a:spcPct val="0"/>
              </a:spcAft>
              <a:defRPr sz="1800" kern="1200">
                <a:solidFill>
                  <a:schemeClr val="tx1"/>
                </a:solidFill>
                <a:latin typeface="Arial"/>
                <a:ea typeface="+mn-ea"/>
                <a:cs typeface="Arial"/>
              </a:defRPr>
            </a:lvl3pPr>
            <a:lvl4pPr marL="1371600" algn="l" defTabSz="914400" rtl="0" eaLnBrk="1" fontAlgn="base" latinLnBrk="0" hangingPunct="1">
              <a:spcBef>
                <a:spcPct val="0"/>
              </a:spcBef>
              <a:spcAft>
                <a:spcPct val="0"/>
              </a:spcAft>
              <a:defRPr sz="1800" kern="1200">
                <a:solidFill>
                  <a:schemeClr val="tx1"/>
                </a:solidFill>
                <a:latin typeface="Arial"/>
                <a:ea typeface="+mn-ea"/>
                <a:cs typeface="Arial"/>
              </a:defRPr>
            </a:lvl4pPr>
            <a:lvl5pPr marL="1828800" algn="l" defTabSz="914400" rtl="0" eaLnBrk="1" fontAlgn="base" latinLnBrk="0" hangingPunct="1">
              <a:spcBef>
                <a:spcPct val="0"/>
              </a:spcBef>
              <a:spcAft>
                <a:spcPct val="0"/>
              </a:spcAft>
              <a:defRPr sz="1800" kern="1200">
                <a:solidFill>
                  <a:schemeClr val="tx1"/>
                </a:solidFill>
                <a:latin typeface="Arial"/>
                <a:ea typeface="+mn-ea"/>
                <a:cs typeface="Arial"/>
              </a:defRPr>
            </a:lvl5pPr>
            <a:lvl6pPr marL="2286000" algn="l" defTabSz="914400" rtl="0" eaLnBrk="1" latinLnBrk="0" hangingPunct="1">
              <a:defRPr sz="1800" kern="1200">
                <a:solidFill>
                  <a:schemeClr val="tx1"/>
                </a:solidFill>
                <a:latin typeface="Arial"/>
                <a:ea typeface="+mn-ea"/>
                <a:cs typeface="Arial"/>
              </a:defRPr>
            </a:lvl6pPr>
            <a:lvl7pPr marL="2743200" algn="l" defTabSz="914400" rtl="0" eaLnBrk="1" latinLnBrk="0" hangingPunct="1">
              <a:defRPr sz="1800" kern="1200">
                <a:solidFill>
                  <a:schemeClr val="tx1"/>
                </a:solidFill>
                <a:latin typeface="Arial"/>
                <a:ea typeface="+mn-ea"/>
                <a:cs typeface="Arial"/>
              </a:defRPr>
            </a:lvl7pPr>
            <a:lvl8pPr marL="3200400" algn="l" defTabSz="914400" rtl="0" eaLnBrk="1" latinLnBrk="0" hangingPunct="1">
              <a:defRPr sz="1800" kern="1200">
                <a:solidFill>
                  <a:schemeClr val="tx1"/>
                </a:solidFill>
                <a:latin typeface="Arial"/>
                <a:ea typeface="+mn-ea"/>
                <a:cs typeface="Arial"/>
              </a:defRPr>
            </a:lvl8pPr>
            <a:lvl9pPr marL="3657600" algn="l" defTabSz="914400" rtl="0" eaLnBrk="1" latinLnBrk="0" hangingPunct="1">
              <a:defRPr sz="1800" kern="1200">
                <a:solidFill>
                  <a:schemeClr val="tx1"/>
                </a:solidFill>
                <a:latin typeface="Arial"/>
                <a:ea typeface="+mn-ea"/>
                <a:cs typeface="Arial"/>
              </a:defRPr>
            </a:lvl9pPr>
          </a:lstStyle>
          <a:p>
            <a:pPr algn="ctr"/>
            <a:r>
              <a:rPr lang="fr-FR" altLang="fr-FR" sz="4400" dirty="0" smtClean="0">
                <a:solidFill>
                  <a:srgbClr val="3333CC"/>
                </a:solidFill>
                <a:latin typeface="+mn-lt"/>
              </a:rPr>
              <a:t>PREVALENCE </a:t>
            </a:r>
            <a:r>
              <a:rPr lang="fr-FR" altLang="fr-FR" sz="4400" dirty="0">
                <a:solidFill>
                  <a:srgbClr val="3333CC"/>
                </a:solidFill>
                <a:latin typeface="+mn-lt"/>
              </a:rPr>
              <a:t>DE </a:t>
            </a:r>
            <a:r>
              <a:rPr lang="fr-FR" altLang="fr-FR" sz="4400" dirty="0" smtClean="0">
                <a:solidFill>
                  <a:srgbClr val="3333CC"/>
                </a:solidFill>
              </a:rPr>
              <a:t>LA </a:t>
            </a:r>
            <a:r>
              <a:rPr lang="fr-FR" altLang="fr-FR" sz="4400" dirty="0">
                <a:solidFill>
                  <a:srgbClr val="3333CC"/>
                </a:solidFill>
              </a:rPr>
              <a:t>MALADIE RENALE </a:t>
            </a:r>
            <a:r>
              <a:rPr lang="fr-FR" altLang="fr-FR" sz="4800" dirty="0">
                <a:solidFill>
                  <a:srgbClr val="3333CC"/>
                </a:solidFill>
              </a:rPr>
              <a:t>CHRONIQUE</a:t>
            </a:r>
            <a:r>
              <a:rPr lang="fr-FR" altLang="fr-FR" sz="4400" dirty="0">
                <a:solidFill>
                  <a:srgbClr val="3333CC"/>
                </a:solidFill>
              </a:rPr>
              <a:t> STADE 5 TRAITEE PAR SUPPLEANCE</a:t>
            </a:r>
          </a:p>
        </p:txBody>
      </p:sp>
      <p:sp>
        <p:nvSpPr>
          <p:cNvPr id="4" name="ZoneTexte 3"/>
          <p:cNvSpPr txBox="1"/>
          <p:nvPr/>
        </p:nvSpPr>
        <p:spPr>
          <a:xfrm>
            <a:off x="3215680" y="6098346"/>
            <a:ext cx="6862776" cy="646331"/>
          </a:xfrm>
          <a:prstGeom prst="rect">
            <a:avLst/>
          </a:prstGeom>
          <a:noFill/>
        </p:spPr>
        <p:txBody>
          <a:bodyPr vert="horz"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accent1"/>
                </a:solidFill>
                <a:latin typeface="Comic Sans MS" panose="030F0702030302020204" pitchFamily="66" charset="0"/>
              </a:rPr>
              <a:t>Pour en savoir plus</a:t>
            </a:r>
          </a:p>
          <a:p>
            <a:r>
              <a:rPr lang="fr-FR" dirty="0" smtClean="0">
                <a:solidFill>
                  <a:schemeClr val="accent1"/>
                </a:solidFill>
                <a:latin typeface="Comic Sans MS" panose="030F0702030302020204" pitchFamily="66" charset="0"/>
              </a:rPr>
              <a:t>https://www.agence-biomedecine.fr/Les-chiffres-du-R-E-I-N</a:t>
            </a:r>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389128438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6.0.16"/>
  <p:tag name="AS_OS" val="Unix 5.15.0.1035"/>
  <p:tag name="AS_RELEASE_DATE" val="2022.10.14"/>
  <p:tag name="AS_TITLE" val="Aspose.Slides for .NET5"/>
  <p:tag name="AS_VERSION" val="22.10"/>
</p:tagLst>
</file>

<file path=ppt/tags/tag10.xml><?xml version="1.0" encoding="utf-8"?>
<p:tagLst xmlns:a="http://schemas.openxmlformats.org/drawingml/2006/main" xmlns:r="http://schemas.openxmlformats.org/officeDocument/2006/relationships" xmlns:p="http://schemas.openxmlformats.org/presentationml/2006/main">
  <p:tag name="_AMO_SINGLEOBJECT_" val="_AMO_SingleObject_435473003_ROM_F0.SEC2.ODSTEXT_1.BDY.TXT1"/>
  <p:tag name="RSID" val="435473003"/>
  <p:tag name="SASTXTTYPE" val="bdy"/>
</p:tagLst>
</file>

<file path=ppt/tags/tag11.xml><?xml version="1.0" encoding="utf-8"?>
<p:tagLst xmlns:a="http://schemas.openxmlformats.org/drawingml/2006/main" xmlns:r="http://schemas.openxmlformats.org/officeDocument/2006/relationships" xmlns:p="http://schemas.openxmlformats.org/presentationml/2006/main">
  <p:tag name="_AMO_SINGLEOBJECT_" val="_AMO_SingleObject_349141901_ROM_F0.SEC2.SGRender_1.SEC1.BDY.IMG1"/>
  <p:tag name="RSID" val="349141901"/>
</p:tagLst>
</file>

<file path=ppt/tags/tag12.xml><?xml version="1.0" encoding="utf-8"?>
<p:tagLst xmlns:a="http://schemas.openxmlformats.org/drawingml/2006/main" xmlns:r="http://schemas.openxmlformats.org/officeDocument/2006/relationships" xmlns:p="http://schemas.openxmlformats.org/presentationml/2006/main">
  <p:tag name="_AMO_SINGLEOBJECT_" val="_AMO_SingleObject_934130528_ROM_F0.SEC2.SGRender_1.SEC1.BDY.IMG1"/>
  <p:tag name="RSID" val="934130528"/>
</p:tagLst>
</file>

<file path=ppt/tags/tag13.xml><?xml version="1.0" encoding="utf-8"?>
<p:tagLst xmlns:a="http://schemas.openxmlformats.org/drawingml/2006/main" xmlns:r="http://schemas.openxmlformats.org/officeDocument/2006/relationships" xmlns:p="http://schemas.openxmlformats.org/presentationml/2006/main">
  <p:tag name="_AMO_SINGLEOBJECT_" val="_AMO_SingleObject_964878017_ROM_F0.SEC2.SGRender_1.SEC1.BDY.IMG1"/>
  <p:tag name="RSID" val="964878017"/>
</p:tagLst>
</file>

<file path=ppt/tags/tag14.xml><?xml version="1.0" encoding="utf-8"?>
<p:tagLst xmlns:a="http://schemas.openxmlformats.org/drawingml/2006/main" xmlns:r="http://schemas.openxmlformats.org/officeDocument/2006/relationships" xmlns:p="http://schemas.openxmlformats.org/presentationml/2006/main">
  <p:tag name="_AMO_SINGLEOBJECT_" val="_AMO_SingleObject_169574126_ROM_F0.SEC2.SGRender_1.SEC1.BDY.IMG1"/>
  <p:tag name="RSID" val="169574126"/>
</p:tagLst>
</file>

<file path=ppt/tags/tag15.xml><?xml version="1.0" encoding="utf-8"?>
<p:tagLst xmlns:a="http://schemas.openxmlformats.org/drawingml/2006/main" xmlns:r="http://schemas.openxmlformats.org/officeDocument/2006/relationships" xmlns:p="http://schemas.openxmlformats.org/presentationml/2006/main">
  <p:tag name="_AMO_SINGLEOBJECT_" val="_AMO_SingleObject_776113707_ROM_F0.SEC2.SGRender_1.SEC1.BDY.IMG1"/>
  <p:tag name="RSID" val="776113707"/>
</p:tagLst>
</file>

<file path=ppt/tags/tag16.xml><?xml version="1.0" encoding="utf-8"?>
<p:tagLst xmlns:a="http://schemas.openxmlformats.org/drawingml/2006/main" xmlns:r="http://schemas.openxmlformats.org/officeDocument/2006/relationships" xmlns:p="http://schemas.openxmlformats.org/presentationml/2006/main">
  <p:tag name="_AMO_SINGLEOBJECT_" val="_AMO_SingleObject_88416276_ROM_F0.SEC2.SGRender_1.SEC1.BDY.IMG1"/>
  <p:tag name="RSID" val="88416276"/>
</p:tagLst>
</file>

<file path=ppt/tags/tag17.xml><?xml version="1.0" encoding="utf-8"?>
<p:tagLst xmlns:a="http://schemas.openxmlformats.org/drawingml/2006/main" xmlns:r="http://schemas.openxmlformats.org/officeDocument/2006/relationships" xmlns:p="http://schemas.openxmlformats.org/presentationml/2006/main">
  <p:tag name="_AMO_SINGLEOBJECT_" val="_AMO_SingleObject_361360829_ROM_F0.SEC2.SGRender_1.SEC1.BDY.IMG1"/>
  <p:tag name="RSID" val="361360829"/>
</p:tagLst>
</file>

<file path=ppt/tags/tag18.xml><?xml version="1.0" encoding="utf-8"?>
<p:tagLst xmlns:a="http://schemas.openxmlformats.org/drawingml/2006/main" xmlns:r="http://schemas.openxmlformats.org/officeDocument/2006/relationships" xmlns:p="http://schemas.openxmlformats.org/presentationml/2006/main">
  <p:tag name="_AMO_SINGLEOBJECT_" val="_AMO_SingleObject_338433457_ROM_F0.SEC2.Report_1.SEC1.BDY.Detailed_and_or_summarized_report"/>
  <p:tag name="RSID" val="338433457"/>
</p:tagLst>
</file>

<file path=ppt/tags/tag19.xml><?xml version="1.0" encoding="utf-8"?>
<p:tagLst xmlns:a="http://schemas.openxmlformats.org/drawingml/2006/main" xmlns:r="http://schemas.openxmlformats.org/officeDocument/2006/relationships" xmlns:p="http://schemas.openxmlformats.org/presentationml/2006/main">
  <p:tag name="_AMO_SINGLEOBJECT_" val="_AMO_SingleObject_673197433_ROM_F0.SEC2.SGRender_1.SEC1.HDR.TXT1"/>
  <p:tag name="RSID" val="673197433"/>
</p:tagLst>
</file>

<file path=ppt/tags/tag2.xml><?xml version="1.0" encoding="utf-8"?>
<p:tagLst xmlns:a="http://schemas.openxmlformats.org/drawingml/2006/main" xmlns:r="http://schemas.openxmlformats.org/officeDocument/2006/relationships" xmlns:p="http://schemas.openxmlformats.org/presentationml/2006/main">
  <p:tag name="_AMO_SINGLEOBJECT_" val="_AMO_SingleObject_517772354_ROM_F0.SEC2.Report_1.SEC1.BDY.Detailed_and_or_summarized_report"/>
  <p:tag name="RSID" val="517772354"/>
</p:tagLst>
</file>

<file path=ppt/tags/tag20.xml><?xml version="1.0" encoding="utf-8"?>
<p:tagLst xmlns:a="http://schemas.openxmlformats.org/drawingml/2006/main" xmlns:r="http://schemas.openxmlformats.org/officeDocument/2006/relationships" xmlns:p="http://schemas.openxmlformats.org/presentationml/2006/main">
  <p:tag name="_AMO_SINGLEOBJECT_" val="_AMO_SingleObject_673197433_ROM_F0.SEC2.SGRender_1.SEC1.BDY.IMG1"/>
  <p:tag name="RSID" val="673197433"/>
</p:tagLst>
</file>

<file path=ppt/tags/tag21.xml><?xml version="1.0" encoding="utf-8"?>
<p:tagLst xmlns:a="http://schemas.openxmlformats.org/drawingml/2006/main" xmlns:r="http://schemas.openxmlformats.org/officeDocument/2006/relationships" xmlns:p="http://schemas.openxmlformats.org/presentationml/2006/main">
  <p:tag name="_AMO_SINGLEOBJECT_" val="_AMO_SingleObject_835107009_ROM_F0.SEC2.SGRender_1.SEC1.BDY.IMG1"/>
  <p:tag name="RSID" val="835107009"/>
</p:tagLst>
</file>

<file path=ppt/tags/tag22.xml><?xml version="1.0" encoding="utf-8"?>
<p:tagLst xmlns:a="http://schemas.openxmlformats.org/drawingml/2006/main" xmlns:r="http://schemas.openxmlformats.org/officeDocument/2006/relationships" xmlns:p="http://schemas.openxmlformats.org/presentationml/2006/main">
  <p:tag name="_AMO_SINGLEOBJECT_" val="_AMO_SingleObject_137985938_ROM_F0.SEC2.SGRender_1.SEC1.BDY.IMG1"/>
  <p:tag name="RSID" val="137985938"/>
</p:tagLst>
</file>

<file path=ppt/tags/tag23.xml><?xml version="1.0" encoding="utf-8"?>
<p:tagLst xmlns:a="http://schemas.openxmlformats.org/drawingml/2006/main" xmlns:r="http://schemas.openxmlformats.org/officeDocument/2006/relationships" xmlns:p="http://schemas.openxmlformats.org/presentationml/2006/main">
  <p:tag name="_AMO_SINGLEOBJECT_" val="_AMO_SingleObject_121427998_ROM_F0.SEC2.SGRender_1.SEC1.BDY.IMG1"/>
  <p:tag name="RSID" val="121427998"/>
</p:tagLst>
</file>

<file path=ppt/tags/tag24.xml><?xml version="1.0" encoding="utf-8"?>
<p:tagLst xmlns:a="http://schemas.openxmlformats.org/drawingml/2006/main" xmlns:r="http://schemas.openxmlformats.org/officeDocument/2006/relationships" xmlns:p="http://schemas.openxmlformats.org/presentationml/2006/main">
  <p:tag name="_AMO_SINGLEOBJECT_" val="_AMO_SingleObject_670132149_ROM_F0.SEC2.SGRender_1.SEC1.HDR.TXT1"/>
  <p:tag name="RSID" val="670132149"/>
</p:tagLst>
</file>

<file path=ppt/tags/tag25.xml><?xml version="1.0" encoding="utf-8"?>
<p:tagLst xmlns:a="http://schemas.openxmlformats.org/drawingml/2006/main" xmlns:r="http://schemas.openxmlformats.org/officeDocument/2006/relationships" xmlns:p="http://schemas.openxmlformats.org/presentationml/2006/main">
  <p:tag name="_AMO_SINGLEOBJECT_" val="_AMO_SingleObject_579289415_ROM_F0.SEC2.GPlot_1.SEC1.BDY.IMG1"/>
  <p:tag name="RSID" val="579289415"/>
</p:tagLst>
</file>

<file path=ppt/tags/tag26.xml><?xml version="1.0" encoding="utf-8"?>
<p:tagLst xmlns:a="http://schemas.openxmlformats.org/drawingml/2006/main" xmlns:r="http://schemas.openxmlformats.org/officeDocument/2006/relationships" xmlns:p="http://schemas.openxmlformats.org/presentationml/2006/main">
  <p:tag name="_AMO_SINGLEOBJECT_" val="_AMO_SingleObject_994658471_ROM_F0.SEC2.GPlot_1.SEC1.BDY.IMG1"/>
  <p:tag name="RSID" val="994658471"/>
</p:tagLst>
</file>

<file path=ppt/tags/tag27.xml><?xml version="1.0" encoding="utf-8"?>
<p:tagLst xmlns:a="http://schemas.openxmlformats.org/drawingml/2006/main" xmlns:r="http://schemas.openxmlformats.org/officeDocument/2006/relationships" xmlns:p="http://schemas.openxmlformats.org/presentationml/2006/main">
  <p:tag name="_AMO_SINGLEOBJECT_" val="_AMO_SingleObject_838226571_ROM_F0.SEC2.SGRender_1.SEC1.BDY.IMG1"/>
  <p:tag name="RSID" val="838226571"/>
</p:tagLst>
</file>

<file path=ppt/tags/tag28.xml><?xml version="1.0" encoding="utf-8"?>
<p:tagLst xmlns:a="http://schemas.openxmlformats.org/drawingml/2006/main" xmlns:r="http://schemas.openxmlformats.org/officeDocument/2006/relationships" xmlns:p="http://schemas.openxmlformats.org/presentationml/2006/main">
  <p:tag name="_AMO_SINGLEOBJECT_" val="_AMO_SingleObject_578957084_ROM_F0.SEC2.Report_1.SEC1.BDY.Detailed_and_or_summarized_report"/>
  <p:tag name="RSID" val="578957084"/>
</p:tagLst>
</file>

<file path=ppt/tags/tag29.xml><?xml version="1.0" encoding="utf-8"?>
<p:tagLst xmlns:a="http://schemas.openxmlformats.org/drawingml/2006/main" xmlns:r="http://schemas.openxmlformats.org/officeDocument/2006/relationships" xmlns:p="http://schemas.openxmlformats.org/presentationml/2006/main">
  <p:tag name="_AMO_SINGLEOBJECT_" val="_AMO_SingleObject_578957084_ROM_F0.SEC2.ODSTEXT_2.BDY.TXT1"/>
  <p:tag name="RSID" val="578957084"/>
</p:tagLst>
</file>

<file path=ppt/tags/tag3.xml><?xml version="1.0" encoding="utf-8"?>
<p:tagLst xmlns:a="http://schemas.openxmlformats.org/drawingml/2006/main" xmlns:r="http://schemas.openxmlformats.org/officeDocument/2006/relationships" xmlns:p="http://schemas.openxmlformats.org/presentationml/2006/main">
  <p:tag name="_AMO_SINGLEOBJECT_" val="_AMO_SingleObject_854866565_ROM_F0.SEC2.SGRender_1.SEC1.BDY.IMG1"/>
  <p:tag name="RSID" val="854866565"/>
</p:tagLst>
</file>

<file path=ppt/tags/tag30.xml><?xml version="1.0" encoding="utf-8"?>
<p:tagLst xmlns:a="http://schemas.openxmlformats.org/drawingml/2006/main" xmlns:r="http://schemas.openxmlformats.org/officeDocument/2006/relationships" xmlns:p="http://schemas.openxmlformats.org/presentationml/2006/main">
  <p:tag name="_AMO_SINGLEOBJECT_" val="_AMO_SingleObject_136897686_ROM_F0.SEC2.GChart_1.SEC1.HDR.TXT1"/>
  <p:tag name="RSID" val="136897686"/>
</p:tagLst>
</file>

<file path=ppt/tags/tag31.xml><?xml version="1.0" encoding="utf-8"?>
<p:tagLst xmlns:a="http://schemas.openxmlformats.org/drawingml/2006/main" xmlns:r="http://schemas.openxmlformats.org/officeDocument/2006/relationships" xmlns:p="http://schemas.openxmlformats.org/presentationml/2006/main">
  <p:tag name="_AMO_SINGLEOBJECT_" val="_AMO_SingleObject_136897686_ROM_F0.SEC2.GChart_1.SEC1.BDY.IMG1"/>
  <p:tag name="RSID" val="136897686"/>
</p:tagLst>
</file>

<file path=ppt/tags/tag32.xml><?xml version="1.0" encoding="utf-8"?>
<p:tagLst xmlns:a="http://schemas.openxmlformats.org/drawingml/2006/main" xmlns:r="http://schemas.openxmlformats.org/officeDocument/2006/relationships" xmlns:p="http://schemas.openxmlformats.org/presentationml/2006/main">
  <p:tag name="_AMO_SINGLEOBJECT_" val="_AMO_SingleObject_842469366_ROM_F0.SEC2.GChart_1.SEC1.HDR.TXT1"/>
  <p:tag name="RSID" val="842469366"/>
</p:tagLst>
</file>

<file path=ppt/tags/tag33.xml><?xml version="1.0" encoding="utf-8"?>
<p:tagLst xmlns:a="http://schemas.openxmlformats.org/drawingml/2006/main" xmlns:r="http://schemas.openxmlformats.org/officeDocument/2006/relationships" xmlns:p="http://schemas.openxmlformats.org/presentationml/2006/main">
  <p:tag name="_AMO_SINGLEOBJECT_" val="_AMO_SingleObject_842469366_ROM_F0.SEC2.GChart_1.SEC1.BDY.IMG1"/>
  <p:tag name="RSID" val="842469366"/>
</p:tagLst>
</file>

<file path=ppt/tags/tag34.xml><?xml version="1.0" encoding="utf-8"?>
<p:tagLst xmlns:a="http://schemas.openxmlformats.org/drawingml/2006/main" xmlns:r="http://schemas.openxmlformats.org/officeDocument/2006/relationships" xmlns:p="http://schemas.openxmlformats.org/presentationml/2006/main">
  <p:tag name="_AMO_SINGLEOBJECT_" val="_AMO_SingleObject_855392873_ROM_F0.SEC2.GChart_1.SEC1.HDR.TXT1"/>
  <p:tag name="RSID" val="855392873"/>
</p:tagLst>
</file>

<file path=ppt/tags/tag35.xml><?xml version="1.0" encoding="utf-8"?>
<p:tagLst xmlns:a="http://schemas.openxmlformats.org/drawingml/2006/main" xmlns:r="http://schemas.openxmlformats.org/officeDocument/2006/relationships" xmlns:p="http://schemas.openxmlformats.org/presentationml/2006/main">
  <p:tag name="_AMO_SINGLEOBJECT_" val="_AMO_SingleObject_855392873_ROM_F0.SEC2.GChart_1.SEC1.BDY.IMG1"/>
  <p:tag name="RSID" val="855392873"/>
</p:tagLst>
</file>

<file path=ppt/tags/tag36.xml><?xml version="1.0" encoding="utf-8"?>
<p:tagLst xmlns:a="http://schemas.openxmlformats.org/drawingml/2006/main" xmlns:r="http://schemas.openxmlformats.org/officeDocument/2006/relationships" xmlns:p="http://schemas.openxmlformats.org/presentationml/2006/main">
  <p:tag name="_AMO_SINGLEOBJECT_" val="_AMO_SingleObject_943759387_ROM_F0.SEC2.GChart_1.SEC1.HDR.TXT1"/>
  <p:tag name="RSID" val="943759387"/>
</p:tagLst>
</file>

<file path=ppt/tags/tag37.xml><?xml version="1.0" encoding="utf-8"?>
<p:tagLst xmlns:a="http://schemas.openxmlformats.org/drawingml/2006/main" xmlns:r="http://schemas.openxmlformats.org/officeDocument/2006/relationships" xmlns:p="http://schemas.openxmlformats.org/presentationml/2006/main">
  <p:tag name="_AMO_SINGLEOBJECT_" val="_AMO_SingleObject_943759387_ROM_F0.SEC2.GChart_1.SEC1.BDY.IMG1"/>
  <p:tag name="RSID" val="943759387"/>
</p:tagLst>
</file>

<file path=ppt/tags/tag38.xml><?xml version="1.0" encoding="utf-8"?>
<p:tagLst xmlns:a="http://schemas.openxmlformats.org/drawingml/2006/main" xmlns:r="http://schemas.openxmlformats.org/officeDocument/2006/relationships" xmlns:p="http://schemas.openxmlformats.org/presentationml/2006/main">
  <p:tag name="_AMO_SINGLEOBJECT_" val="_AMO_SingleObject_993466140_ROM_F0.SEC2.GChart_1.SEC1.HDR.TXT1"/>
  <p:tag name="RSID" val="993466140"/>
</p:tagLst>
</file>

<file path=ppt/tags/tag39.xml><?xml version="1.0" encoding="utf-8"?>
<p:tagLst xmlns:a="http://schemas.openxmlformats.org/drawingml/2006/main" xmlns:r="http://schemas.openxmlformats.org/officeDocument/2006/relationships" xmlns:p="http://schemas.openxmlformats.org/presentationml/2006/main">
  <p:tag name="_AMO_SINGLEOBJECT_" val="_AMO_SingleObject_993466140_ROM_F0.SEC2.GChart_1.SEC1.BDY.IMG1"/>
  <p:tag name="RSID" val="993466140"/>
</p:tagLst>
</file>

<file path=ppt/tags/tag4.xml><?xml version="1.0" encoding="utf-8"?>
<p:tagLst xmlns:a="http://schemas.openxmlformats.org/drawingml/2006/main" xmlns:r="http://schemas.openxmlformats.org/officeDocument/2006/relationships" xmlns:p="http://schemas.openxmlformats.org/presentationml/2006/main">
  <p:tag name="_AMO_SINGLEOBJECT_" val="_AMO_SingleObject_137387077_ROM_F0.SEC2.SGRender_1.SEC1.BDY.IMG1"/>
  <p:tag name="RSID" val="137387077"/>
</p:tagLst>
</file>

<file path=ppt/tags/tag40.xml><?xml version="1.0" encoding="utf-8"?>
<p:tagLst xmlns:a="http://schemas.openxmlformats.org/drawingml/2006/main" xmlns:r="http://schemas.openxmlformats.org/officeDocument/2006/relationships" xmlns:p="http://schemas.openxmlformats.org/presentationml/2006/main">
  <p:tag name="_AMO_SINGLEOBJECT_" val="_AMO_SingleObject_973992312_ROM_F0.SEC2.GChart_1.SEC1.HDR.TXT1"/>
  <p:tag name="RSID" val="973992312"/>
</p:tagLst>
</file>

<file path=ppt/tags/tag41.xml><?xml version="1.0" encoding="utf-8"?>
<p:tagLst xmlns:a="http://schemas.openxmlformats.org/drawingml/2006/main" xmlns:r="http://schemas.openxmlformats.org/officeDocument/2006/relationships" xmlns:p="http://schemas.openxmlformats.org/presentationml/2006/main">
  <p:tag name="_AMO_SINGLEOBJECT_" val="_AMO_SingleObject_973992312_ROM_F0.SEC2.GChart_1.SEC1.BDY.IMG1"/>
  <p:tag name="RSID" val="973992312"/>
</p:tagLst>
</file>

<file path=ppt/tags/tag42.xml><?xml version="1.0" encoding="utf-8"?>
<p:tagLst xmlns:a="http://schemas.openxmlformats.org/drawingml/2006/main" xmlns:r="http://schemas.openxmlformats.org/officeDocument/2006/relationships" xmlns:p="http://schemas.openxmlformats.org/presentationml/2006/main">
  <p:tag name="_AMO_SINGLEOBJECT_" val="_AMO_SingleObject_766500495_ROM_F0.SEC2.GPlot_1.SEC1.HDR.TXT1"/>
  <p:tag name="RSID" val="766500495"/>
</p:tagLst>
</file>

<file path=ppt/tags/tag43.xml><?xml version="1.0" encoding="utf-8"?>
<p:tagLst xmlns:a="http://schemas.openxmlformats.org/drawingml/2006/main" xmlns:r="http://schemas.openxmlformats.org/officeDocument/2006/relationships" xmlns:p="http://schemas.openxmlformats.org/presentationml/2006/main">
  <p:tag name="_AMO_SINGLEOBJECT_" val="_AMO_SingleObject_766500495_ROM_F0.SEC2.GPlot_1.SEC1.BDY.IMG1"/>
  <p:tag name="RSID" val="766500495"/>
</p:tagLst>
</file>

<file path=ppt/tags/tag44.xml><?xml version="1.0" encoding="utf-8"?>
<p:tagLst xmlns:a="http://schemas.openxmlformats.org/drawingml/2006/main" xmlns:r="http://schemas.openxmlformats.org/officeDocument/2006/relationships" xmlns:p="http://schemas.openxmlformats.org/presentationml/2006/main">
  <p:tag name="_AMO_SINGLEOBJECT_" val="_AMO_SingleObject_527593190_ROM_F0.SEC2.GPlot_1.SEC1.HDR.TXT1"/>
  <p:tag name="RSID" val="527593190"/>
</p:tagLst>
</file>

<file path=ppt/tags/tag45.xml><?xml version="1.0" encoding="utf-8"?>
<p:tagLst xmlns:a="http://schemas.openxmlformats.org/drawingml/2006/main" xmlns:r="http://schemas.openxmlformats.org/officeDocument/2006/relationships" xmlns:p="http://schemas.openxmlformats.org/presentationml/2006/main">
  <p:tag name="_AMO_SINGLEOBJECT_" val="_AMO_SingleObject_527593190_ROM_F0.SEC2.GPlot_1.SEC1.BDY.IMG1"/>
  <p:tag name="RSID" val="527593190"/>
</p:tagLst>
</file>

<file path=ppt/tags/tag46.xml><?xml version="1.0" encoding="utf-8"?>
<p:tagLst xmlns:a="http://schemas.openxmlformats.org/drawingml/2006/main" xmlns:r="http://schemas.openxmlformats.org/officeDocument/2006/relationships" xmlns:p="http://schemas.openxmlformats.org/presentationml/2006/main">
  <p:tag name="_AMO_SINGLEOBJECT_" val="_AMO_SingleObject_349363993_ROM_F0.SEC2.GPlot_1.SEC1.HDR.TXT1"/>
  <p:tag name="RSID" val="349363993"/>
</p:tagLst>
</file>

<file path=ppt/tags/tag47.xml><?xml version="1.0" encoding="utf-8"?>
<p:tagLst xmlns:a="http://schemas.openxmlformats.org/drawingml/2006/main" xmlns:r="http://schemas.openxmlformats.org/officeDocument/2006/relationships" xmlns:p="http://schemas.openxmlformats.org/presentationml/2006/main">
  <p:tag name="_AMO_SINGLEOBJECT_" val="_AMO_SingleObject_349363993_ROM_F0.SEC2.GPlot_1.SEC1.BDY.IMG1"/>
  <p:tag name="RSID" val="349363993"/>
</p:tagLst>
</file>

<file path=ppt/tags/tag48.xml><?xml version="1.0" encoding="utf-8"?>
<p:tagLst xmlns:a="http://schemas.openxmlformats.org/drawingml/2006/main" xmlns:r="http://schemas.openxmlformats.org/officeDocument/2006/relationships" xmlns:p="http://schemas.openxmlformats.org/presentationml/2006/main">
  <p:tag name="_AMO_SINGLEOBJECT_" val="_AMO_SingleObject_3355178_ROM_F0.SEC2.GPlot_1.SEC1.HDR.TXT1"/>
  <p:tag name="RSID" val="3355178"/>
</p:tagLst>
</file>

<file path=ppt/tags/tag49.xml><?xml version="1.0" encoding="utf-8"?>
<p:tagLst xmlns:a="http://schemas.openxmlformats.org/drawingml/2006/main" xmlns:r="http://schemas.openxmlformats.org/officeDocument/2006/relationships" xmlns:p="http://schemas.openxmlformats.org/presentationml/2006/main">
  <p:tag name="_AMO_SINGLEOBJECT_" val="_AMO_SingleObject_3355178_ROM_F0.SEC2.GPlot_1.SEC1.BDY.IMG1"/>
  <p:tag name="RSID" val="3355178"/>
</p:tagLst>
</file>

<file path=ppt/tags/tag5.xml><?xml version="1.0" encoding="utf-8"?>
<p:tagLst xmlns:a="http://schemas.openxmlformats.org/drawingml/2006/main" xmlns:r="http://schemas.openxmlformats.org/officeDocument/2006/relationships" xmlns:p="http://schemas.openxmlformats.org/presentationml/2006/main">
  <p:tag name="_AMO_SINGLEOBJECT_" val="_AMO_SingleObject_730764134_ROM_F0.SEC2.SGRender_1.SEC1.BDY.IMG1"/>
  <p:tag name="RSID" val="730764134"/>
</p:tagLst>
</file>

<file path=ppt/tags/tag50.xml><?xml version="1.0" encoding="utf-8"?>
<p:tagLst xmlns:a="http://schemas.openxmlformats.org/drawingml/2006/main" xmlns:r="http://schemas.openxmlformats.org/officeDocument/2006/relationships" xmlns:p="http://schemas.openxmlformats.org/presentationml/2006/main">
  <p:tag name="_AMO_SINGLEOBJECT_" val="_AMO_SingleObject_900477509_ROM_F0.SEC2.SGRender_1.SEC1.HDR.TXT1"/>
  <p:tag name="RSID" val="900477509"/>
</p:tagLst>
</file>

<file path=ppt/tags/tag51.xml><?xml version="1.0" encoding="utf-8"?>
<p:tagLst xmlns:a="http://schemas.openxmlformats.org/drawingml/2006/main" xmlns:r="http://schemas.openxmlformats.org/officeDocument/2006/relationships" xmlns:p="http://schemas.openxmlformats.org/presentationml/2006/main">
  <p:tag name="_AMO_SINGLEOBJECT_" val="_AMO_SingleObject_900477509_ROM_F0.SEC2.SGRender_1.SEC1.BDY.IMG1"/>
  <p:tag name="RSID" val="900477509"/>
</p:tagLst>
</file>

<file path=ppt/tags/tag52.xml><?xml version="1.0" encoding="utf-8"?>
<p:tagLst xmlns:a="http://schemas.openxmlformats.org/drawingml/2006/main" xmlns:r="http://schemas.openxmlformats.org/officeDocument/2006/relationships" xmlns:p="http://schemas.openxmlformats.org/presentationml/2006/main">
  <p:tag name="_AMO_SINGLEOBJECT_" val="_AMO_SingleObject_900477509_ROM_F0.SEC2.SGRender_1.SEC1.FTR.TXT1"/>
  <p:tag name="RSID" val="900477509"/>
</p:tagLst>
</file>

<file path=ppt/tags/tag53.xml><?xml version="1.0" encoding="utf-8"?>
<p:tagLst xmlns:a="http://schemas.openxmlformats.org/drawingml/2006/main" xmlns:r="http://schemas.openxmlformats.org/officeDocument/2006/relationships" xmlns:p="http://schemas.openxmlformats.org/presentationml/2006/main">
  <p:tag name="_AMO_SINGLEOBJECT_" val="_AMO_SingleObject_441617364_ROM_F0.SEC2.SGRender_1.SEC1.HDR.TXT1"/>
</p:tagLst>
</file>

<file path=ppt/tags/tag54.xml><?xml version="1.0" encoding="utf-8"?>
<p:tagLst xmlns:a="http://schemas.openxmlformats.org/drawingml/2006/main" xmlns:r="http://schemas.openxmlformats.org/officeDocument/2006/relationships" xmlns:p="http://schemas.openxmlformats.org/presentationml/2006/main">
  <p:tag name="_AMO_SINGLEOBJECT_" val="_AMO_SingleObject_441617364_ROM_F0.SEC2.SGRender_1.SEC1.FTR.TXT1"/>
</p:tagLst>
</file>

<file path=ppt/tags/tag55.xml><?xml version="1.0" encoding="utf-8"?>
<p:tagLst xmlns:a="http://schemas.openxmlformats.org/drawingml/2006/main" xmlns:r="http://schemas.openxmlformats.org/officeDocument/2006/relationships" xmlns:p="http://schemas.openxmlformats.org/presentationml/2006/main">
  <p:tag name="_AMO_SINGLEOBJECT_" val="_AMO_SingleObject_404629425_ROM_F0.SEC2.SGRender_1.SEC1.BDY.IMG1"/>
  <p:tag name="RSID" val="404629425"/>
</p:tagLst>
</file>

<file path=ppt/tags/tag56.xml><?xml version="1.0" encoding="utf-8"?>
<p:tagLst xmlns:a="http://schemas.openxmlformats.org/drawingml/2006/main" xmlns:r="http://schemas.openxmlformats.org/officeDocument/2006/relationships" xmlns:p="http://schemas.openxmlformats.org/presentationml/2006/main">
  <p:tag name="_AMO_SINGLEOBJECT_" val="_AMO_SingleObject_920361067_ROM_F0.SEC2.SGRender_1.SEC1.BDY.IMG1"/>
  <p:tag name="RSID" val="920361067"/>
</p:tagLst>
</file>

<file path=ppt/tags/tag57.xml><?xml version="1.0" encoding="utf-8"?>
<p:tagLst xmlns:a="http://schemas.openxmlformats.org/drawingml/2006/main" xmlns:r="http://schemas.openxmlformats.org/officeDocument/2006/relationships" xmlns:p="http://schemas.openxmlformats.org/presentationml/2006/main">
  <p:tag name="_AMO_SINGLEOBJECT_" val="_AMO_SingleObject_900477509_ROM_F0.SEC2.SGRender_1.SEC1.HDR.TXT1"/>
  <p:tag name="RSID" val="900477509"/>
</p:tagLst>
</file>

<file path=ppt/tags/tag58.xml><?xml version="1.0" encoding="utf-8"?>
<p:tagLst xmlns:a="http://schemas.openxmlformats.org/drawingml/2006/main" xmlns:r="http://schemas.openxmlformats.org/officeDocument/2006/relationships" xmlns:p="http://schemas.openxmlformats.org/presentationml/2006/main">
  <p:tag name="_AMO_SINGLEOBJECT_" val="_AMO_SingleObject_435151966_ROM_F0.SEC2.Report_1.SEC1.BDY.Detailed_and_or_summarized_report"/>
  <p:tag name="RSID" val="435151966"/>
</p:tagLst>
</file>

<file path=ppt/tags/tag6.xml><?xml version="1.0" encoding="utf-8"?>
<p:tagLst xmlns:a="http://schemas.openxmlformats.org/drawingml/2006/main" xmlns:r="http://schemas.openxmlformats.org/officeDocument/2006/relationships" xmlns:p="http://schemas.openxmlformats.org/presentationml/2006/main">
  <p:tag name="_AMO_SINGLEOBJECT_" val="_AMO_SingleObject_585866858_ROM_F0.SEC2.SGRender_1.SEC1.BDY.IMG1"/>
  <p:tag name="RSID" val="585866858"/>
</p:tagLst>
</file>

<file path=ppt/tags/tag7.xml><?xml version="1.0" encoding="utf-8"?>
<p:tagLst xmlns:a="http://schemas.openxmlformats.org/drawingml/2006/main" xmlns:r="http://schemas.openxmlformats.org/officeDocument/2006/relationships" xmlns:p="http://schemas.openxmlformats.org/presentationml/2006/main">
  <p:tag name="_AMO_SINGLEOBJECT_" val="_AMO_SingleObject_619147942_ROM_F0.SEC2.Report_1.SEC1.BDY.Detailed_and_or_summarized_report"/>
  <p:tag name="RSID" val="619147942"/>
</p:tagLst>
</file>

<file path=ppt/tags/tag8.xml><?xml version="1.0" encoding="utf-8"?>
<p:tagLst xmlns:a="http://schemas.openxmlformats.org/drawingml/2006/main" xmlns:r="http://schemas.openxmlformats.org/officeDocument/2006/relationships" xmlns:p="http://schemas.openxmlformats.org/presentationml/2006/main">
  <p:tag name="_AMO_SINGLEOBJECT_" val="_AMO_SingleObject_728243728_ROM_F0.SEC2.SGRender_1.SEC1.BDY.IMG1"/>
  <p:tag name="RSID" val="728243728"/>
</p:tagLst>
</file>

<file path=ppt/tags/tag9.xml><?xml version="1.0" encoding="utf-8"?>
<p:tagLst xmlns:a="http://schemas.openxmlformats.org/drawingml/2006/main" xmlns:r="http://schemas.openxmlformats.org/officeDocument/2006/relationships" xmlns:p="http://schemas.openxmlformats.org/presentationml/2006/main">
  <p:tag name="_AMO_SINGLEOBJECT_" val="_AMO_SingleObject_242108922_ROM_F0.SEC2.SGRender_1.SEC1.BDY.IMG1"/>
  <p:tag name="RSID" val="242108922"/>
</p:tagLst>
</file>

<file path=ppt/theme/theme1.xml><?xml version="1.0" encoding="utf-8"?>
<a:theme xmlns:a="http://schemas.openxmlformats.org/drawingml/2006/main" name="Pwt. Agence de la biomédecine">
  <a:themeElements>
    <a:clrScheme name="Pwt. Agence de la biomédeci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wt. Agence de la biomédecin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rtlCol="0">
        <a:spAutoFit/>
      </a:bodyPr>
      <a:lstStyle>
        <a:defPPr>
          <a:defRPr/>
        </a:defPPr>
      </a:lstStyle>
    </a:txDef>
  </a:objectDefaults>
  <a:extraClrSchemeLst>
    <a:extraClrScheme>
      <a:clrScheme name="Pwt. Agence de la biomédeci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wt. Agence de la biomédeci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wt. Agence de la biomédeci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wt. Agence de la biomédeci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wt. Agence de la biomédeci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wt. Agence de la biomédeci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wt. Agence de la biomédeci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TotalTime>
  <Words>2272</Words>
  <Application>Microsoft Office PowerPoint</Application>
  <PresentationFormat>Grand écran</PresentationFormat>
  <Paragraphs>857</Paragraphs>
  <Slides>56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56</vt:i4>
      </vt:variant>
    </vt:vector>
  </HeadingPairs>
  <TitlesOfParts>
    <vt:vector size="61" baseType="lpstr">
      <vt:lpstr>Arial</vt:lpstr>
      <vt:lpstr>Calibri</vt:lpstr>
      <vt:lpstr>Comic Sans MS</vt:lpstr>
      <vt:lpstr>Times New Roman</vt:lpstr>
      <vt:lpstr>Pwt. Agence de la biomédecine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COUCHOUD Cécile</dc:creator>
  <cp:lastModifiedBy>BALOSTE Rachel</cp:lastModifiedBy>
  <cp:revision>14</cp:revision>
  <cp:lastPrinted>2023-05-16T11:54:57Z</cp:lastPrinted>
  <dcterms:created xsi:type="dcterms:W3CDTF">2023-05-16T11:54:57Z</dcterms:created>
  <dcterms:modified xsi:type="dcterms:W3CDTF">2023-06-23T10:03:36Z</dcterms:modified>
</cp:coreProperties>
</file>