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78"/>
  </p:notesMasterIdLst>
  <p:handoutMasterIdLst>
    <p:handoutMasterId r:id="rId79"/>
  </p:handoutMasterIdLst>
  <p:sldIdLst>
    <p:sldId id="573" r:id="rId2"/>
    <p:sldId id="574" r:id="rId3"/>
    <p:sldId id="510" r:id="rId4"/>
    <p:sldId id="457" r:id="rId5"/>
    <p:sldId id="458" r:id="rId6"/>
    <p:sldId id="465" r:id="rId7"/>
    <p:sldId id="494" r:id="rId8"/>
    <p:sldId id="495" r:id="rId9"/>
    <p:sldId id="496" r:id="rId10"/>
    <p:sldId id="259" r:id="rId11"/>
    <p:sldId id="540" r:id="rId12"/>
    <p:sldId id="541" r:id="rId13"/>
    <p:sldId id="542" r:id="rId14"/>
    <p:sldId id="543" r:id="rId15"/>
    <p:sldId id="544" r:id="rId16"/>
    <p:sldId id="545" r:id="rId17"/>
    <p:sldId id="546" r:id="rId18"/>
    <p:sldId id="547" r:id="rId19"/>
    <p:sldId id="548" r:id="rId20"/>
    <p:sldId id="549" r:id="rId21"/>
    <p:sldId id="550" r:id="rId22"/>
    <p:sldId id="440" r:id="rId23"/>
    <p:sldId id="430" r:id="rId24"/>
    <p:sldId id="431" r:id="rId25"/>
    <p:sldId id="432" r:id="rId26"/>
    <p:sldId id="433" r:id="rId27"/>
    <p:sldId id="434" r:id="rId28"/>
    <p:sldId id="438" r:id="rId29"/>
    <p:sldId id="551" r:id="rId30"/>
    <p:sldId id="262" r:id="rId31"/>
    <p:sldId id="264" r:id="rId32"/>
    <p:sldId id="265" r:id="rId33"/>
    <p:sldId id="260" r:id="rId34"/>
    <p:sldId id="261" r:id="rId35"/>
    <p:sldId id="552" r:id="rId36"/>
    <p:sldId id="256" r:id="rId37"/>
    <p:sldId id="257" r:id="rId38"/>
    <p:sldId id="258" r:id="rId39"/>
    <p:sldId id="553" r:id="rId40"/>
    <p:sldId id="473" r:id="rId41"/>
    <p:sldId id="516" r:id="rId42"/>
    <p:sldId id="521" r:id="rId43"/>
    <p:sldId id="524" r:id="rId44"/>
    <p:sldId id="526" r:id="rId45"/>
    <p:sldId id="532" r:id="rId46"/>
    <p:sldId id="554" r:id="rId47"/>
    <p:sldId id="512" r:id="rId48"/>
    <p:sldId id="513" r:id="rId49"/>
    <p:sldId id="514" r:id="rId50"/>
    <p:sldId id="515" r:id="rId51"/>
    <p:sldId id="564" r:id="rId52"/>
    <p:sldId id="565" r:id="rId53"/>
    <p:sldId id="566" r:id="rId54"/>
    <p:sldId id="567" r:id="rId55"/>
    <p:sldId id="568" r:id="rId56"/>
    <p:sldId id="569" r:id="rId57"/>
    <p:sldId id="266" r:id="rId58"/>
    <p:sldId id="570" r:id="rId59"/>
    <p:sldId id="268" r:id="rId60"/>
    <p:sldId id="571" r:id="rId61"/>
    <p:sldId id="270" r:id="rId62"/>
    <p:sldId id="271" r:id="rId63"/>
    <p:sldId id="272" r:id="rId64"/>
    <p:sldId id="555" r:id="rId65"/>
    <p:sldId id="556" r:id="rId66"/>
    <p:sldId id="557" r:id="rId67"/>
    <p:sldId id="558" r:id="rId68"/>
    <p:sldId id="263" r:id="rId69"/>
    <p:sldId id="559" r:id="rId70"/>
    <p:sldId id="267" r:id="rId71"/>
    <p:sldId id="269" r:id="rId72"/>
    <p:sldId id="560" r:id="rId73"/>
    <p:sldId id="561" r:id="rId74"/>
    <p:sldId id="562" r:id="rId75"/>
    <p:sldId id="563" r:id="rId76"/>
    <p:sldId id="572" r:id="rId77"/>
  </p:sldIdLst>
  <p:sldSz cx="12192000" cy="6858000"/>
  <p:notesSz cx="6797675" cy="9926638"/>
  <p:custDataLst>
    <p:tags r:id="rId80"/>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CHOUD Cécile" initials="CC" lastIdx="1" clrIdx="0">
    <p:extLst>
      <p:ext uri="{19B8F6BF-5375-455C-9EA6-DF929625EA0E}">
        <p15:presenceInfo xmlns:p15="http://schemas.microsoft.com/office/powerpoint/2012/main" userId="S-1-5-21-2061383671-738735816-1557874966-1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66FF"/>
    <a:srgbClr val="800000"/>
    <a:srgbClr val="69430B"/>
    <a:srgbClr val="D0D8E8"/>
    <a:srgbClr val="8BE9FF"/>
    <a:srgbClr val="FF9900"/>
    <a:srgbClr val="FFFFCC"/>
    <a:srgbClr val="E9EDF4"/>
    <a:srgbClr val="AF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0" autoAdjust="0"/>
    <p:restoredTop sz="94457" autoAdjust="0"/>
  </p:normalViewPr>
  <p:slideViewPr>
    <p:cSldViewPr>
      <p:cViewPr varScale="1">
        <p:scale>
          <a:sx n="119" d="100"/>
          <a:sy n="119" d="100"/>
        </p:scale>
        <p:origin x="288"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404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1" cy="496729"/>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50376" y="0"/>
            <a:ext cx="2945711" cy="496729"/>
          </a:xfrm>
          <a:prstGeom prst="rect">
            <a:avLst/>
          </a:prstGeom>
        </p:spPr>
        <p:txBody>
          <a:bodyPr vert="horz" lIns="91440" tIns="45720" rIns="91440" bIns="45720" rtlCol="0"/>
          <a:lstStyle>
            <a:lvl1pPr algn="r">
              <a:defRPr sz="1200">
                <a:latin typeface="Arial" charset="0"/>
                <a:cs typeface="Arial" charset="0"/>
              </a:defRPr>
            </a:lvl1pPr>
          </a:lstStyle>
          <a:p>
            <a:pPr>
              <a:defRPr/>
            </a:pPr>
            <a:fld id="{61863011-6000-46C7-B0F1-76040303D4CE}" type="datetimeFigureOut">
              <a:rPr lang="fr-FR"/>
              <a:pPr>
                <a:defRPr/>
              </a:pPr>
              <a:t>05/09/2024</a:t>
            </a:fld>
            <a:endParaRPr lang="fr-FR" dirty="0"/>
          </a:p>
        </p:txBody>
      </p:sp>
      <p:sp>
        <p:nvSpPr>
          <p:cNvPr id="4" name="Espace réservé du pied de page 3"/>
          <p:cNvSpPr>
            <a:spLocks noGrp="1"/>
          </p:cNvSpPr>
          <p:nvPr>
            <p:ph type="ftr" sz="quarter" idx="2"/>
          </p:nvPr>
        </p:nvSpPr>
        <p:spPr>
          <a:xfrm>
            <a:off x="0" y="9428324"/>
            <a:ext cx="2945711" cy="49672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50376" y="9428324"/>
            <a:ext cx="2945711" cy="49672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379AACF-002B-4B30-A338-FC71C2B50F7F}" type="slidenum">
              <a:rPr lang="fr-FR"/>
              <a:pPr>
                <a:defRPr/>
              </a:pPr>
              <a:t>‹N°›</a:t>
            </a:fld>
            <a:endParaRPr lang="fr-FR" dirty="0"/>
          </a:p>
        </p:txBody>
      </p:sp>
    </p:spTree>
    <p:extLst>
      <p:ext uri="{BB962C8B-B14F-4D97-AF65-F5344CB8AC3E}">
        <p14:creationId xmlns:p14="http://schemas.microsoft.com/office/powerpoint/2010/main" val="2723415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1" cy="496729"/>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50376" y="0"/>
            <a:ext cx="2945711" cy="496729"/>
          </a:xfrm>
          <a:prstGeom prst="rect">
            <a:avLst/>
          </a:prstGeom>
        </p:spPr>
        <p:txBody>
          <a:bodyPr vert="horz" lIns="91440" tIns="45720" rIns="91440" bIns="45720" rtlCol="0"/>
          <a:lstStyle>
            <a:lvl1pPr algn="r">
              <a:defRPr sz="1200">
                <a:latin typeface="Arial" charset="0"/>
                <a:cs typeface="Arial" charset="0"/>
              </a:defRPr>
            </a:lvl1pPr>
          </a:lstStyle>
          <a:p>
            <a:pPr>
              <a:defRPr/>
            </a:pPr>
            <a:fld id="{21554CD9-F690-4E92-9ED2-D2ADFD5553ED}" type="datetimeFigureOut">
              <a:rPr lang="fr-FR"/>
              <a:pPr>
                <a:defRPr/>
              </a:pPr>
              <a:t>05/09/2024</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291" y="4714955"/>
            <a:ext cx="5439093" cy="4467383"/>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324"/>
            <a:ext cx="2945711" cy="49672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50376" y="9428324"/>
            <a:ext cx="2945711" cy="49672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31DE928-47B3-4A3C-BF30-B2E3FDEA6F11}" type="slidenum">
              <a:rPr lang="fr-FR"/>
              <a:pPr>
                <a:defRPr/>
              </a:pPr>
              <a:t>‹N°›</a:t>
            </a:fld>
            <a:endParaRPr lang="fr-FR" dirty="0"/>
          </a:p>
        </p:txBody>
      </p:sp>
    </p:spTree>
    <p:extLst>
      <p:ext uri="{BB962C8B-B14F-4D97-AF65-F5344CB8AC3E}">
        <p14:creationId xmlns:p14="http://schemas.microsoft.com/office/powerpoint/2010/main" val="1244439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31DE928-47B3-4A3C-BF30-B2E3FDEA6F11}" type="slidenum">
              <a:rPr lang="fr-FR" smtClean="0"/>
              <a:pPr>
                <a:defRPr/>
              </a:pPr>
              <a:t>2</a:t>
            </a:fld>
            <a:endParaRPr lang="fr-FR" dirty="0"/>
          </a:p>
        </p:txBody>
      </p:sp>
    </p:spTree>
    <p:extLst>
      <p:ext uri="{BB962C8B-B14F-4D97-AF65-F5344CB8AC3E}">
        <p14:creationId xmlns:p14="http://schemas.microsoft.com/office/powerpoint/2010/main" val="348376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D9F70-8D6D-41E9-A6F7-0F049D572D96}" type="slidenum">
              <a:rPr lang="fr-FR" smtClean="0"/>
              <a:t>51</a:t>
            </a:fld>
            <a:endParaRPr lang="fr-FR"/>
          </a:p>
        </p:txBody>
      </p:sp>
    </p:spTree>
    <p:extLst>
      <p:ext uri="{BB962C8B-B14F-4D97-AF65-F5344CB8AC3E}">
        <p14:creationId xmlns:p14="http://schemas.microsoft.com/office/powerpoint/2010/main" val="3263553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3984FA31-B217-4D46-9951-7E94B1382E07}" type="slidenum">
              <a:rPr lang="fr-FR" altLang="fr-FR">
                <a:solidFill>
                  <a:srgbClr val="000000"/>
                </a:solidFill>
              </a:rPr>
              <a:pPr>
                <a:defRPr/>
              </a:pPr>
              <a:t>‹N°›</a:t>
            </a:fld>
            <a:endParaRPr lang="fr-FR" altLang="fr-FR">
              <a:solidFill>
                <a:srgbClr val="000000"/>
              </a:solidFill>
            </a:endParaRPr>
          </a:p>
        </p:txBody>
      </p:sp>
      <p:pic>
        <p:nvPicPr>
          <p:cNvPr id="6" name="Image 5">
            <a:extLst>
              <a:ext uri="{FF2B5EF4-FFF2-40B4-BE49-F238E27FC236}">
                <a16:creationId xmlns:a16="http://schemas.microsoft.com/office/drawing/2014/main" id="{6086CB1F-353C-42D5-8B31-119D59877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 y="6182788"/>
            <a:ext cx="1190244" cy="675212"/>
          </a:xfrm>
          <a:prstGeom prst="rect">
            <a:avLst/>
          </a:prstGeom>
        </p:spPr>
      </p:pic>
      <p:pic>
        <p:nvPicPr>
          <p:cNvPr id="7" name="Image 6">
            <a:extLst>
              <a:ext uri="{FF2B5EF4-FFF2-40B4-BE49-F238E27FC236}">
                <a16:creationId xmlns:a16="http://schemas.microsoft.com/office/drawing/2014/main" id="{758CD881-0E1C-4505-B7DB-01F3547CAC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80470" y="0"/>
            <a:ext cx="811530" cy="918356"/>
          </a:xfrm>
          <a:prstGeom prst="rect">
            <a:avLst/>
          </a:prstGeom>
        </p:spPr>
      </p:pic>
      <p:sp>
        <p:nvSpPr>
          <p:cNvPr id="8" name="ZoneTexte 7">
            <a:extLst>
              <a:ext uri="{FF2B5EF4-FFF2-40B4-BE49-F238E27FC236}">
                <a16:creationId xmlns:a16="http://schemas.microsoft.com/office/drawing/2014/main" id="{F80A526C-4631-4856-9F46-68799B34C62B}"/>
              </a:ext>
            </a:extLst>
          </p:cNvPr>
          <p:cNvSpPr txBox="1"/>
          <p:nvPr userDrawn="1"/>
        </p:nvSpPr>
        <p:spPr>
          <a:xfrm>
            <a:off x="10736580" y="918356"/>
            <a:ext cx="1540806" cy="261610"/>
          </a:xfrm>
          <a:prstGeom prst="rect">
            <a:avLst/>
          </a:prstGeom>
          <a:noFill/>
        </p:spPr>
        <p:txBody>
          <a:bodyPr vert="horz" wrap="none" rtlCol="0">
            <a:spAutoFit/>
          </a:bodyPr>
          <a:lstStyle/>
          <a:p>
            <a:r>
              <a:rPr lang="fr-FR" sz="1100" dirty="0">
                <a:latin typeface="Comic Sans MS" panose="030F0702030302020204" pitchFamily="66" charset="0"/>
                <a:ea typeface="Batang" panose="02030600000101010101" pitchFamily="18" charset="-127"/>
              </a:rPr>
              <a:t>Rapport annuel 2022</a:t>
            </a:r>
          </a:p>
        </p:txBody>
      </p:sp>
    </p:spTree>
    <p:extLst>
      <p:ext uri="{BB962C8B-B14F-4D97-AF65-F5344CB8AC3E}">
        <p14:creationId xmlns:p14="http://schemas.microsoft.com/office/powerpoint/2010/main" val="252282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B08C16F-FCEE-4EE8-B74D-0960FD3C34F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1003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609600"/>
            <a:ext cx="2590800" cy="5257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914400" y="609600"/>
            <a:ext cx="7569200" cy="5257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4E11D6BD-82EF-487C-AE0E-E19B530A7E3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35020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6197600" y="1828800"/>
            <a:ext cx="5080000" cy="4038600"/>
          </a:xfrm>
        </p:spPr>
        <p:txBody>
          <a:bodyPr/>
          <a:lstStyle/>
          <a:p>
            <a:pPr lvl="0"/>
            <a:endParaRPr lang="fr-FR" noProof="0"/>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FAA7626C-FC54-4154-9AF0-D31920E2BE6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04899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10363200" cy="19431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914400" y="3924300"/>
            <a:ext cx="10363200" cy="19431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73D041E9-5D4D-4EAD-812E-CB15475265F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535524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AB56995-3627-42D1-A13C-F51872D262D0}"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6371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41CE0906-F3CF-4EC1-B0CB-CCA20FB1FBF9}"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16056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1E889F32-2ABB-4AB9-9AC3-BF8AFFAFD35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0231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914400" y="18288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88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89DD4E0D-1C12-43F7-B912-B63C2B5EDCD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43640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8199E5EE-3500-4755-9E7E-92AAD6B1254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107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3C62F312-659A-4CE3-BB8F-92A634440F3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9372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altLang="fr-FR" dirty="0">
              <a:solidFill>
                <a:srgbClr val="000000"/>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0799A75-A6CD-4165-9B96-6465D61961AD}" type="slidenum">
              <a:rPr lang="fr-FR" altLang="fr-FR">
                <a:solidFill>
                  <a:srgbClr val="000000"/>
                </a:solidFill>
              </a:rPr>
              <a:pPr>
                <a:defRPr/>
              </a:pPr>
              <a:t>‹N°›</a:t>
            </a:fld>
            <a:endParaRPr lang="fr-FR" altLang="fr-FR" dirty="0">
              <a:solidFill>
                <a:srgbClr val="000000"/>
              </a:solidFill>
            </a:endParaRPr>
          </a:p>
        </p:txBody>
      </p:sp>
      <p:pic>
        <p:nvPicPr>
          <p:cNvPr id="5" name="Image 4">
            <a:extLst>
              <a:ext uri="{FF2B5EF4-FFF2-40B4-BE49-F238E27FC236}">
                <a16:creationId xmlns:a16="http://schemas.microsoft.com/office/drawing/2014/main" id="{ECB337C6-0A3B-4B3A-844B-49C2C5DF7D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 y="6182788"/>
            <a:ext cx="1190244" cy="675212"/>
          </a:xfrm>
          <a:prstGeom prst="rect">
            <a:avLst/>
          </a:prstGeom>
        </p:spPr>
      </p:pic>
      <p:pic>
        <p:nvPicPr>
          <p:cNvPr id="6" name="Image 5">
            <a:extLst>
              <a:ext uri="{FF2B5EF4-FFF2-40B4-BE49-F238E27FC236}">
                <a16:creationId xmlns:a16="http://schemas.microsoft.com/office/drawing/2014/main" id="{B9649BA3-72CB-417F-AB09-15AF14DA37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80470" y="0"/>
            <a:ext cx="811530" cy="918356"/>
          </a:xfrm>
          <a:prstGeom prst="rect">
            <a:avLst/>
          </a:prstGeom>
        </p:spPr>
      </p:pic>
      <p:sp>
        <p:nvSpPr>
          <p:cNvPr id="7" name="ZoneTexte 6">
            <a:extLst>
              <a:ext uri="{FF2B5EF4-FFF2-40B4-BE49-F238E27FC236}">
                <a16:creationId xmlns:a16="http://schemas.microsoft.com/office/drawing/2014/main" id="{F68EFED8-13B6-4005-A67B-48572DF66BD4}"/>
              </a:ext>
            </a:extLst>
          </p:cNvPr>
          <p:cNvSpPr txBox="1"/>
          <p:nvPr userDrawn="1"/>
        </p:nvSpPr>
        <p:spPr>
          <a:xfrm>
            <a:off x="10736580" y="918356"/>
            <a:ext cx="1540806" cy="261610"/>
          </a:xfrm>
          <a:prstGeom prst="rect">
            <a:avLst/>
          </a:prstGeom>
          <a:noFill/>
        </p:spPr>
        <p:txBody>
          <a:bodyPr vert="horz" wrap="none" rtlCol="0">
            <a:spAutoFit/>
          </a:bodyPr>
          <a:lstStyle/>
          <a:p>
            <a:r>
              <a:rPr lang="fr-FR" sz="1100" dirty="0">
                <a:latin typeface="Comic Sans MS" panose="030F0702030302020204" pitchFamily="66" charset="0"/>
                <a:ea typeface="Batang" panose="02030600000101010101" pitchFamily="18" charset="-127"/>
              </a:rPr>
              <a:t>Rapport annuel 2022</a:t>
            </a:r>
          </a:p>
        </p:txBody>
      </p:sp>
    </p:spTree>
    <p:extLst>
      <p:ext uri="{BB962C8B-B14F-4D97-AF65-F5344CB8AC3E}">
        <p14:creationId xmlns:p14="http://schemas.microsoft.com/office/powerpoint/2010/main" val="102255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0D663B5D-2283-4ECE-BAD4-C4F83C08B19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082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5ADE3869-1891-4126-A777-E4414416DB9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9604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27" name="Rectangle 3"/>
          <p:cNvSpPr>
            <a:spLocks noGrp="1" noChangeArrowheads="1"/>
          </p:cNvSpPr>
          <p:nvPr>
            <p:ph type="body" idx="1"/>
          </p:nvPr>
        </p:nvSpPr>
        <p:spPr bwMode="auto">
          <a:xfrm>
            <a:off x="914400" y="1828800"/>
            <a:ext cx="10363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29104769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rgbClr val="FF3300"/>
          </a:solidFill>
          <a:latin typeface="+mn-lt"/>
        </a:defRPr>
      </a:lvl2pPr>
      <a:lvl3pPr marL="1143000" indent="-228600" algn="l" rtl="0" eaLnBrk="0" fontAlgn="base" hangingPunct="0">
        <a:spcBef>
          <a:spcPct val="20000"/>
        </a:spcBef>
        <a:spcAft>
          <a:spcPct val="0"/>
        </a:spcAft>
        <a:buChar char="•"/>
        <a:defRPr sz="2000">
          <a:solidFill>
            <a:srgbClr val="0099FF"/>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6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73.xml"/><Relationship Id="rId7"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s/_rels/slide6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79.xml"/><Relationship Id="rId7"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76.xml.rels><?xml version="1.0" encoding="UTF-8" standalone="yes"?>
<Relationships xmlns="http://schemas.openxmlformats.org/package/2006/relationships"><Relationship Id="rId2" Type="http://schemas.openxmlformats.org/officeDocument/2006/relationships/hyperlink" Target="https://www.agence-biomedecine.fr/Les-chiffres-du-R-E-I-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854BA1D-571A-4228-A6C9-DFFF91CA4569}"/>
              </a:ext>
            </a:extLst>
          </p:cNvPr>
          <p:cNvSpPr>
            <a:spLocks noGrp="1"/>
          </p:cNvSpPr>
          <p:nvPr>
            <p:ph type="ctrTitle"/>
          </p:nvPr>
        </p:nvSpPr>
        <p:spPr/>
        <p:txBody>
          <a:bodyPr/>
          <a:lstStyle/>
          <a:p>
            <a:r>
              <a:rPr lang="fr-FR" dirty="0">
                <a:solidFill>
                  <a:schemeClr val="accent1"/>
                </a:solidFill>
              </a:rPr>
              <a:t>Rapport annuel REIN 2022</a:t>
            </a:r>
          </a:p>
        </p:txBody>
      </p:sp>
      <p:sp>
        <p:nvSpPr>
          <p:cNvPr id="6" name="Sous-titre 5">
            <a:extLst>
              <a:ext uri="{FF2B5EF4-FFF2-40B4-BE49-F238E27FC236}">
                <a16:creationId xmlns:a16="http://schemas.microsoft.com/office/drawing/2014/main" id="{A97CE435-3F82-4B12-B45F-F9CFE2A8C45C}"/>
              </a:ext>
            </a:extLst>
          </p:cNvPr>
          <p:cNvSpPr>
            <a:spLocks noGrp="1"/>
          </p:cNvSpPr>
          <p:nvPr>
            <p:ph type="subTitle" idx="1"/>
          </p:nvPr>
        </p:nvSpPr>
        <p:spPr/>
        <p:txBody>
          <a:bodyPr/>
          <a:lstStyle/>
          <a:p>
            <a:r>
              <a:rPr lang="fr-FR" dirty="0">
                <a:solidFill>
                  <a:schemeClr val="accent1"/>
                </a:solidFill>
              </a:rPr>
              <a:t>Mathilde Lassalle, Cécile Couchoud</a:t>
            </a:r>
          </a:p>
          <a:p>
            <a:r>
              <a:rPr lang="fr-FR" dirty="0">
                <a:solidFill>
                  <a:schemeClr val="accent1"/>
                </a:solidFill>
              </a:rPr>
              <a:t>Agence de la biomédecine</a:t>
            </a:r>
          </a:p>
        </p:txBody>
      </p:sp>
    </p:spTree>
    <p:extLst>
      <p:ext uri="{BB962C8B-B14F-4D97-AF65-F5344CB8AC3E}">
        <p14:creationId xmlns:p14="http://schemas.microsoft.com/office/powerpoint/2010/main" val="165658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7608" y="2420888"/>
            <a:ext cx="7200799" cy="2554545"/>
          </a:xfrm>
          <a:prstGeom prst="rect">
            <a:avLst/>
          </a:prstGeom>
        </p:spPr>
        <p:txBody>
          <a:bodyPr wrap="squar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Prévalence de la Maladie Rénale Chronique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Stade 5 au stade de la suppléance</a:t>
            </a:r>
            <a:endParaRPr lang="fr-FR" sz="4000" dirty="0">
              <a:latin typeface="Comic Sans MS" panose="030F0702030302020204" pitchFamily="66" charset="0"/>
            </a:endParaRPr>
          </a:p>
        </p:txBody>
      </p:sp>
      <p:sp>
        <p:nvSpPr>
          <p:cNvPr id="3" name="ZoneTexte 2"/>
          <p:cNvSpPr txBox="1"/>
          <p:nvPr/>
        </p:nvSpPr>
        <p:spPr>
          <a:xfrm>
            <a:off x="5347335" y="5234942"/>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91702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671" y="192400"/>
            <a:ext cx="5355003" cy="6116920"/>
          </a:xfrm>
          <a:prstGeom prst="rect">
            <a:avLst/>
          </a:prstGeom>
        </p:spPr>
      </p:pic>
      <p:sp>
        <p:nvSpPr>
          <p:cNvPr id="3" name="Espace réservé du pied de page 4"/>
          <p:cNvSpPr>
            <a:spLocks noGrp="1"/>
          </p:cNvSpPr>
          <p:nvPr>
            <p:ph type="ftr" sz="quarter" idx="10"/>
          </p:nvPr>
        </p:nvSpPr>
        <p:spPr>
          <a:xfrm>
            <a:off x="2855640" y="6309320"/>
            <a:ext cx="7344816" cy="457200"/>
          </a:xfrm>
        </p:spPr>
        <p:txBody>
          <a:bodyPr/>
          <a:lstStyle/>
          <a:p>
            <a:pPr>
              <a:defRPr/>
            </a:pPr>
            <a:r>
              <a:rPr lang="fr-FR" altLang="fr-FR" sz="1800" i="1" dirty="0">
                <a:latin typeface="Comic Sans MS" panose="030F0702030302020204" pitchFamily="66" charset="0"/>
                <a:cs typeface="Arial" panose="020B0604020202020204" pitchFamily="34" charset="0"/>
              </a:rPr>
              <a:t>Indice comparatif de prévalence de l’IRCT par département en 2022</a:t>
            </a:r>
          </a:p>
        </p:txBody>
      </p:sp>
    </p:spTree>
    <p:extLst>
      <p:ext uri="{BB962C8B-B14F-4D97-AF65-F5344CB8AC3E}">
        <p14:creationId xmlns:p14="http://schemas.microsoft.com/office/powerpoint/2010/main" val="265889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440" y="699901"/>
            <a:ext cx="4608512" cy="5264217"/>
          </a:xfrm>
          <a:prstGeom prst="rect">
            <a:avLst/>
          </a:prstGeom>
        </p:spPr>
      </p:pic>
      <p:sp>
        <p:nvSpPr>
          <p:cNvPr id="6" name="Espace réservé du pied de page 4"/>
          <p:cNvSpPr>
            <a:spLocks noGrp="1"/>
          </p:cNvSpPr>
          <p:nvPr>
            <p:ph type="ftr" sz="quarter" idx="10"/>
          </p:nvPr>
        </p:nvSpPr>
        <p:spPr>
          <a:xfrm>
            <a:off x="3862002" y="6248400"/>
            <a:ext cx="5040560" cy="457200"/>
          </a:xfrm>
        </p:spPr>
        <p:txBody>
          <a:bodyPr/>
          <a:lstStyle/>
          <a:p>
            <a:pPr>
              <a:defRPr/>
            </a:pPr>
            <a:r>
              <a:rPr lang="fr-FR" altLang="fr-FR" sz="1800" i="1" dirty="0">
                <a:latin typeface="Comic Sans MS" panose="030F0702030302020204" pitchFamily="66" charset="0"/>
                <a:cs typeface="Arial" panose="020B0604020202020204" pitchFamily="34" charset="0"/>
              </a:rPr>
              <a:t>Indice comparatif de prévalence de la greffe et de la dialyse en 2022</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016" y="699901"/>
            <a:ext cx="4554322" cy="5202316"/>
          </a:xfrm>
          <a:prstGeom prst="rect">
            <a:avLst/>
          </a:prstGeom>
        </p:spPr>
      </p:pic>
    </p:spTree>
    <p:extLst>
      <p:ext uri="{BB962C8B-B14F-4D97-AF65-F5344CB8AC3E}">
        <p14:creationId xmlns:p14="http://schemas.microsoft.com/office/powerpoint/2010/main" val="236665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3503712" y="5949280"/>
            <a:ext cx="4896544" cy="457200"/>
          </a:xfrm>
        </p:spPr>
        <p:txBody>
          <a:bodyPr/>
          <a:lstStyle/>
          <a:p>
            <a:pPr>
              <a:defRPr/>
            </a:pPr>
            <a:r>
              <a:rPr lang="fr-FR" altLang="fr-FR" sz="1800" i="1" dirty="0">
                <a:latin typeface="Comic Sans MS" panose="030F0702030302020204" pitchFamily="66" charset="0"/>
                <a:cs typeface="Arial" panose="020B0604020202020204" pitchFamily="34" charset="0"/>
              </a:rPr>
              <a:t>Age des patients prévalents selon le sexe et la maladie rénale initiale en 2022</a:t>
            </a:r>
          </a:p>
        </p:txBody>
      </p:sp>
      <p:graphicFrame>
        <p:nvGraphicFramePr>
          <p:cNvPr id="5" name="Tableau 4"/>
          <p:cNvGraphicFramePr>
            <a:graphicFrameLocks noGrp="1"/>
          </p:cNvGraphicFramePr>
          <p:nvPr>
            <p:custDataLst>
              <p:tags r:id="rId1"/>
            </p:custDataLst>
          </p:nvPr>
        </p:nvGraphicFramePr>
        <p:xfrm>
          <a:off x="1199456" y="1473736"/>
          <a:ext cx="8564094" cy="3590920"/>
        </p:xfrm>
        <a:graphic>
          <a:graphicData uri="http://schemas.openxmlformats.org/drawingml/2006/table">
            <a:tbl>
              <a:tblPr firstRow="1" bandRow="1">
                <a:tableStyleId>{5C22544A-7EE6-4342-B048-85BDC9FD1C3A}</a:tableStyleId>
              </a:tblPr>
              <a:tblGrid>
                <a:gridCol w="1849886">
                  <a:extLst>
                    <a:ext uri="{9D8B030D-6E8A-4147-A177-3AD203B41FA5}">
                      <a16:colId xmlns:a16="http://schemas.microsoft.com/office/drawing/2014/main" val="20000"/>
                    </a:ext>
                  </a:extLst>
                </a:gridCol>
                <a:gridCol w="2120495">
                  <a:extLst>
                    <a:ext uri="{9D8B030D-6E8A-4147-A177-3AD203B41FA5}">
                      <a16:colId xmlns:a16="http://schemas.microsoft.com/office/drawing/2014/main" val="20001"/>
                    </a:ext>
                  </a:extLst>
                </a:gridCol>
                <a:gridCol w="723383">
                  <a:extLst>
                    <a:ext uri="{9D8B030D-6E8A-4147-A177-3AD203B41FA5}">
                      <a16:colId xmlns:a16="http://schemas.microsoft.com/office/drawing/2014/main" val="20002"/>
                    </a:ext>
                  </a:extLst>
                </a:gridCol>
                <a:gridCol w="884188">
                  <a:extLst>
                    <a:ext uri="{9D8B030D-6E8A-4147-A177-3AD203B41FA5}">
                      <a16:colId xmlns:a16="http://schemas.microsoft.com/office/drawing/2014/main" val="20003"/>
                    </a:ext>
                  </a:extLst>
                </a:gridCol>
                <a:gridCol w="951732">
                  <a:extLst>
                    <a:ext uri="{9D8B030D-6E8A-4147-A177-3AD203B41FA5}">
                      <a16:colId xmlns:a16="http://schemas.microsoft.com/office/drawing/2014/main" val="20004"/>
                    </a:ext>
                  </a:extLst>
                </a:gridCol>
                <a:gridCol w="841855">
                  <a:extLst>
                    <a:ext uri="{9D8B030D-6E8A-4147-A177-3AD203B41FA5}">
                      <a16:colId xmlns:a16="http://schemas.microsoft.com/office/drawing/2014/main" val="20005"/>
                    </a:ext>
                  </a:extLst>
                </a:gridCol>
                <a:gridCol w="553909">
                  <a:extLst>
                    <a:ext uri="{9D8B030D-6E8A-4147-A177-3AD203B41FA5}">
                      <a16:colId xmlns:a16="http://schemas.microsoft.com/office/drawing/2014/main" val="20006"/>
                    </a:ext>
                  </a:extLst>
                </a:gridCol>
                <a:gridCol w="638646">
                  <a:extLst>
                    <a:ext uri="{9D8B030D-6E8A-4147-A177-3AD203B41FA5}">
                      <a16:colId xmlns:a16="http://schemas.microsoft.com/office/drawing/2014/main" val="20007"/>
                    </a:ext>
                  </a:extLst>
                </a:gridCol>
              </a:tblGrid>
              <a:tr h="573400">
                <a:tc>
                  <a:txBody>
                    <a:bodyPr/>
                    <a:lstStyle/>
                    <a:p>
                      <a:pPr algn="ctr"/>
                      <a:endParaRPr lang="fr-FR" sz="1200" dirty="0"/>
                    </a:p>
                  </a:txBody>
                  <a:tcPr anchor="ctr"/>
                </a:tc>
                <a:tc>
                  <a:txBody>
                    <a:bodyPr/>
                    <a:lstStyle/>
                    <a:p>
                      <a:pPr algn="ctr"/>
                      <a:endParaRPr lang="fr-FR" sz="1200" dirty="0"/>
                    </a:p>
                  </a:txBody>
                  <a:tcPr anchor="ctr"/>
                </a:tc>
                <a:tc>
                  <a:txBody>
                    <a:bodyPr/>
                    <a:lstStyle/>
                    <a:p>
                      <a:pPr algn="ctr"/>
                      <a:r>
                        <a:rPr lang="fr-FR" sz="1200"/>
                        <a:t>n</a:t>
                      </a:r>
                    </a:p>
                  </a:txBody>
                  <a:tcPr anchor="ctr"/>
                </a:tc>
                <a:tc>
                  <a:txBody>
                    <a:bodyPr/>
                    <a:lstStyle/>
                    <a:p>
                      <a:pPr algn="ctr"/>
                      <a:r>
                        <a:rPr lang="fr-FR" sz="1200"/>
                        <a:t>Moyenne</a:t>
                      </a:r>
                    </a:p>
                  </a:txBody>
                  <a:tcPr anchor="ctr"/>
                </a:tc>
                <a:tc>
                  <a:txBody>
                    <a:bodyPr/>
                    <a:lstStyle/>
                    <a:p>
                      <a:pPr algn="ctr"/>
                      <a:r>
                        <a:rPr lang="fr-FR" sz="1200"/>
                        <a:t>Ecart-type</a:t>
                      </a:r>
                    </a:p>
                  </a:txBody>
                  <a:tcPr anchor="ctr"/>
                </a:tc>
                <a:tc>
                  <a:txBody>
                    <a:bodyPr/>
                    <a:lstStyle/>
                    <a:p>
                      <a:pPr algn="ctr"/>
                      <a:r>
                        <a:rPr lang="fr-FR" sz="1200"/>
                        <a:t>Médiane</a:t>
                      </a:r>
                    </a:p>
                  </a:txBody>
                  <a:tcPr anchor="ctr"/>
                </a:tc>
                <a:tc>
                  <a:txBody>
                    <a:bodyPr/>
                    <a:lstStyle/>
                    <a:p>
                      <a:pPr algn="ctr"/>
                      <a:r>
                        <a:rPr lang="fr-FR" sz="1200"/>
                        <a:t>Min</a:t>
                      </a:r>
                    </a:p>
                  </a:txBody>
                  <a:tcPr anchor="ctr"/>
                </a:tc>
                <a:tc>
                  <a:txBody>
                    <a:bodyPr/>
                    <a:lstStyle/>
                    <a:p>
                      <a:pPr algn="ctr"/>
                      <a:r>
                        <a:rPr lang="fr-FR" sz="1200"/>
                        <a:t>Max</a:t>
                      </a:r>
                    </a:p>
                  </a:txBody>
                  <a:tcPr anchor="ctr"/>
                </a:tc>
                <a:extLst>
                  <a:ext uri="{0D108BD9-81ED-4DB2-BD59-A6C34878D82A}">
                    <a16:rowId xmlns:a16="http://schemas.microsoft.com/office/drawing/2014/main" val="10000"/>
                  </a:ext>
                </a:extLst>
              </a:tr>
              <a:tr h="213360">
                <a:tc>
                  <a:txBody>
                    <a:bodyPr/>
                    <a:lstStyle/>
                    <a:p>
                      <a:r>
                        <a:rPr lang="fr-FR" sz="1200"/>
                        <a:t>Selon le sexe</a:t>
                      </a:r>
                    </a:p>
                  </a:txBody>
                  <a:tcPr anchor="b"/>
                </a:tc>
                <a:tc>
                  <a:txBody>
                    <a:bodyPr/>
                    <a:lstStyle/>
                    <a:p>
                      <a:r>
                        <a:rPr lang="fr-FR" sz="1200"/>
                        <a:t>Homme</a:t>
                      </a:r>
                    </a:p>
                  </a:txBody>
                  <a:tcPr anchor="b"/>
                </a:tc>
                <a:tc>
                  <a:txBody>
                    <a:bodyPr/>
                    <a:lstStyle/>
                    <a:p>
                      <a:pPr algn="ctr"/>
                      <a:r>
                        <a:rPr lang="fr-FR" sz="1200"/>
                        <a:t>58 367</a:t>
                      </a:r>
                    </a:p>
                  </a:txBody>
                  <a:tcPr anchor="b"/>
                </a:tc>
                <a:tc>
                  <a:txBody>
                    <a:bodyPr/>
                    <a:lstStyle/>
                    <a:p>
                      <a:pPr algn="ctr"/>
                      <a:r>
                        <a:rPr lang="fr-FR" sz="1200"/>
                        <a:t>63,6</a:t>
                      </a:r>
                    </a:p>
                  </a:txBody>
                  <a:tcPr anchor="b"/>
                </a:tc>
                <a:tc>
                  <a:txBody>
                    <a:bodyPr/>
                    <a:lstStyle/>
                    <a:p>
                      <a:pPr algn="ctr"/>
                      <a:r>
                        <a:rPr lang="fr-FR" sz="1200"/>
                        <a:t>16,0</a:t>
                      </a:r>
                    </a:p>
                  </a:txBody>
                  <a:tcPr anchor="b"/>
                </a:tc>
                <a:tc>
                  <a:txBody>
                    <a:bodyPr/>
                    <a:lstStyle/>
                    <a:p>
                      <a:pPr algn="ctr"/>
                      <a:r>
                        <a:rPr lang="fr-FR" sz="1200"/>
                        <a:t>65,9</a:t>
                      </a:r>
                    </a:p>
                  </a:txBody>
                  <a:tcPr anchor="b"/>
                </a:tc>
                <a:tc>
                  <a:txBody>
                    <a:bodyPr/>
                    <a:lstStyle/>
                    <a:p>
                      <a:pPr algn="ctr"/>
                      <a:r>
                        <a:rPr lang="fr-FR" sz="1200"/>
                        <a:t>0,8</a:t>
                      </a:r>
                    </a:p>
                  </a:txBody>
                  <a:tcPr anchor="b"/>
                </a:tc>
                <a:tc>
                  <a:txBody>
                    <a:bodyPr/>
                    <a:lstStyle/>
                    <a:p>
                      <a:pPr algn="ctr"/>
                      <a:r>
                        <a:rPr lang="fr-FR" sz="1200"/>
                        <a:t>101,8</a:t>
                      </a:r>
                    </a:p>
                  </a:txBody>
                  <a:tcPr anchor="b"/>
                </a:tc>
                <a:extLst>
                  <a:ext uri="{0D108BD9-81ED-4DB2-BD59-A6C34878D82A}">
                    <a16:rowId xmlns:a16="http://schemas.microsoft.com/office/drawing/2014/main" val="10001"/>
                  </a:ext>
                </a:extLst>
              </a:tr>
              <a:tr h="213360">
                <a:tc>
                  <a:txBody>
                    <a:bodyPr/>
                    <a:lstStyle/>
                    <a:p>
                      <a:endParaRPr lang="fr-FR" sz="1200"/>
                    </a:p>
                  </a:txBody>
                  <a:tcPr anchor="b"/>
                </a:tc>
                <a:tc>
                  <a:txBody>
                    <a:bodyPr/>
                    <a:lstStyle/>
                    <a:p>
                      <a:r>
                        <a:rPr lang="fr-FR" sz="1200"/>
                        <a:t>Femme</a:t>
                      </a:r>
                    </a:p>
                  </a:txBody>
                  <a:tcPr anchor="b"/>
                </a:tc>
                <a:tc>
                  <a:txBody>
                    <a:bodyPr/>
                    <a:lstStyle/>
                    <a:p>
                      <a:pPr algn="ctr"/>
                      <a:r>
                        <a:rPr lang="fr-FR" sz="1200"/>
                        <a:t>35 552</a:t>
                      </a:r>
                    </a:p>
                  </a:txBody>
                  <a:tcPr anchor="b"/>
                </a:tc>
                <a:tc>
                  <a:txBody>
                    <a:bodyPr/>
                    <a:lstStyle/>
                    <a:p>
                      <a:pPr algn="ctr"/>
                      <a:r>
                        <a:rPr lang="fr-FR" sz="1200"/>
                        <a:t>63,4</a:t>
                      </a:r>
                    </a:p>
                  </a:txBody>
                  <a:tcPr anchor="b"/>
                </a:tc>
                <a:tc>
                  <a:txBody>
                    <a:bodyPr/>
                    <a:lstStyle/>
                    <a:p>
                      <a:pPr algn="ctr"/>
                      <a:r>
                        <a:rPr lang="fr-FR" sz="1200"/>
                        <a:t>16,3</a:t>
                      </a:r>
                    </a:p>
                  </a:txBody>
                  <a:tcPr anchor="b"/>
                </a:tc>
                <a:tc>
                  <a:txBody>
                    <a:bodyPr/>
                    <a:lstStyle/>
                    <a:p>
                      <a:pPr algn="ctr"/>
                      <a:r>
                        <a:rPr lang="fr-FR" sz="1200"/>
                        <a:t>65,5</a:t>
                      </a:r>
                    </a:p>
                  </a:txBody>
                  <a:tcPr anchor="b"/>
                </a:tc>
                <a:tc>
                  <a:txBody>
                    <a:bodyPr/>
                    <a:lstStyle/>
                    <a:p>
                      <a:pPr algn="ctr"/>
                      <a:r>
                        <a:rPr lang="fr-FR" sz="1200"/>
                        <a:t>0,9</a:t>
                      </a:r>
                    </a:p>
                  </a:txBody>
                  <a:tcPr anchor="b"/>
                </a:tc>
                <a:tc>
                  <a:txBody>
                    <a:bodyPr/>
                    <a:lstStyle/>
                    <a:p>
                      <a:pPr algn="ctr"/>
                      <a:r>
                        <a:rPr lang="fr-FR" sz="1200"/>
                        <a:t>104,0</a:t>
                      </a:r>
                    </a:p>
                  </a:txBody>
                  <a:tcPr anchor="b"/>
                </a:tc>
                <a:extLst>
                  <a:ext uri="{0D108BD9-81ED-4DB2-BD59-A6C34878D82A}">
                    <a16:rowId xmlns:a16="http://schemas.microsoft.com/office/drawing/2014/main" val="10002"/>
                  </a:ext>
                </a:extLst>
              </a:tr>
              <a:tr h="213360">
                <a:tc>
                  <a:txBody>
                    <a:bodyPr/>
                    <a:lstStyle/>
                    <a:p>
                      <a:r>
                        <a:rPr lang="fr-FR" sz="1200"/>
                        <a:t>Selon la maladie rénale</a:t>
                      </a:r>
                    </a:p>
                  </a:txBody>
                  <a:tcPr anchor="b"/>
                </a:tc>
                <a:tc>
                  <a:txBody>
                    <a:bodyPr/>
                    <a:lstStyle/>
                    <a:p>
                      <a:r>
                        <a:rPr lang="fr-FR" sz="1200"/>
                        <a:t>Glomérulonéphrite primitive</a:t>
                      </a:r>
                    </a:p>
                  </a:txBody>
                  <a:tcPr anchor="b"/>
                </a:tc>
                <a:tc>
                  <a:txBody>
                    <a:bodyPr/>
                    <a:lstStyle/>
                    <a:p>
                      <a:pPr algn="ctr"/>
                      <a:r>
                        <a:rPr lang="fr-FR" sz="1200"/>
                        <a:t>17 665</a:t>
                      </a:r>
                    </a:p>
                  </a:txBody>
                  <a:tcPr anchor="b"/>
                </a:tc>
                <a:tc>
                  <a:txBody>
                    <a:bodyPr/>
                    <a:lstStyle/>
                    <a:p>
                      <a:pPr algn="ctr"/>
                      <a:r>
                        <a:rPr lang="fr-FR" sz="1200"/>
                        <a:t>58,8</a:t>
                      </a:r>
                    </a:p>
                  </a:txBody>
                  <a:tcPr anchor="b"/>
                </a:tc>
                <a:tc>
                  <a:txBody>
                    <a:bodyPr/>
                    <a:lstStyle/>
                    <a:p>
                      <a:pPr algn="ctr"/>
                      <a:r>
                        <a:rPr lang="fr-FR" sz="1200"/>
                        <a:t>15,6</a:t>
                      </a:r>
                    </a:p>
                  </a:txBody>
                  <a:tcPr anchor="b"/>
                </a:tc>
                <a:tc>
                  <a:txBody>
                    <a:bodyPr/>
                    <a:lstStyle/>
                    <a:p>
                      <a:pPr algn="ctr"/>
                      <a:r>
                        <a:rPr lang="fr-FR" sz="1200"/>
                        <a:t>60,0</a:t>
                      </a:r>
                    </a:p>
                  </a:txBody>
                  <a:tcPr anchor="b"/>
                </a:tc>
                <a:tc>
                  <a:txBody>
                    <a:bodyPr/>
                    <a:lstStyle/>
                    <a:p>
                      <a:pPr algn="ctr"/>
                      <a:r>
                        <a:rPr lang="fr-FR" sz="1200"/>
                        <a:t>0,9</a:t>
                      </a:r>
                    </a:p>
                  </a:txBody>
                  <a:tcPr anchor="b"/>
                </a:tc>
                <a:tc>
                  <a:txBody>
                    <a:bodyPr/>
                    <a:lstStyle/>
                    <a:p>
                      <a:pPr algn="ctr"/>
                      <a:r>
                        <a:rPr lang="fr-FR" sz="1200"/>
                        <a:t>100,7</a:t>
                      </a:r>
                    </a:p>
                  </a:txBody>
                  <a:tcPr anchor="b"/>
                </a:tc>
                <a:extLst>
                  <a:ext uri="{0D108BD9-81ED-4DB2-BD59-A6C34878D82A}">
                    <a16:rowId xmlns:a16="http://schemas.microsoft.com/office/drawing/2014/main" val="10003"/>
                  </a:ext>
                </a:extLst>
              </a:tr>
              <a:tr h="213360">
                <a:tc>
                  <a:txBody>
                    <a:bodyPr/>
                    <a:lstStyle/>
                    <a:p>
                      <a:endParaRPr lang="fr-FR" sz="1200"/>
                    </a:p>
                  </a:txBody>
                  <a:tcPr anchor="b"/>
                </a:tc>
                <a:tc>
                  <a:txBody>
                    <a:bodyPr/>
                    <a:lstStyle/>
                    <a:p>
                      <a:r>
                        <a:rPr lang="fr-FR" sz="1200"/>
                        <a:t>Pyélonéphrite</a:t>
                      </a:r>
                    </a:p>
                  </a:txBody>
                  <a:tcPr anchor="b"/>
                </a:tc>
                <a:tc>
                  <a:txBody>
                    <a:bodyPr/>
                    <a:lstStyle/>
                    <a:p>
                      <a:pPr algn="ctr"/>
                      <a:r>
                        <a:rPr lang="fr-FR" sz="1200"/>
                        <a:t>5 735</a:t>
                      </a:r>
                    </a:p>
                  </a:txBody>
                  <a:tcPr anchor="b"/>
                </a:tc>
                <a:tc>
                  <a:txBody>
                    <a:bodyPr/>
                    <a:lstStyle/>
                    <a:p>
                      <a:pPr algn="ctr"/>
                      <a:r>
                        <a:rPr lang="fr-FR" sz="1200"/>
                        <a:t>59,0</a:t>
                      </a:r>
                    </a:p>
                  </a:txBody>
                  <a:tcPr anchor="b"/>
                </a:tc>
                <a:tc>
                  <a:txBody>
                    <a:bodyPr/>
                    <a:lstStyle/>
                    <a:p>
                      <a:pPr algn="ctr"/>
                      <a:r>
                        <a:rPr lang="fr-FR" sz="1200"/>
                        <a:t>17,4</a:t>
                      </a:r>
                    </a:p>
                  </a:txBody>
                  <a:tcPr anchor="b"/>
                </a:tc>
                <a:tc>
                  <a:txBody>
                    <a:bodyPr/>
                    <a:lstStyle/>
                    <a:p>
                      <a:pPr algn="ctr"/>
                      <a:r>
                        <a:rPr lang="fr-FR" sz="1200"/>
                        <a:t>60,9</a:t>
                      </a:r>
                    </a:p>
                  </a:txBody>
                  <a:tcPr anchor="b"/>
                </a:tc>
                <a:tc>
                  <a:txBody>
                    <a:bodyPr/>
                    <a:lstStyle/>
                    <a:p>
                      <a:pPr algn="ctr"/>
                      <a:r>
                        <a:rPr lang="fr-FR" sz="1200"/>
                        <a:t>1,3</a:t>
                      </a:r>
                    </a:p>
                  </a:txBody>
                  <a:tcPr anchor="b"/>
                </a:tc>
                <a:tc>
                  <a:txBody>
                    <a:bodyPr/>
                    <a:lstStyle/>
                    <a:p>
                      <a:pPr algn="ctr"/>
                      <a:r>
                        <a:rPr lang="fr-FR" sz="1200"/>
                        <a:t>97,9</a:t>
                      </a:r>
                    </a:p>
                  </a:txBody>
                  <a:tcPr anchor="b"/>
                </a:tc>
                <a:extLst>
                  <a:ext uri="{0D108BD9-81ED-4DB2-BD59-A6C34878D82A}">
                    <a16:rowId xmlns:a16="http://schemas.microsoft.com/office/drawing/2014/main" val="10004"/>
                  </a:ext>
                </a:extLst>
              </a:tr>
              <a:tr h="213360">
                <a:tc>
                  <a:txBody>
                    <a:bodyPr/>
                    <a:lstStyle/>
                    <a:p>
                      <a:endParaRPr lang="fr-FR" sz="1200"/>
                    </a:p>
                  </a:txBody>
                  <a:tcPr anchor="b"/>
                </a:tc>
                <a:tc>
                  <a:txBody>
                    <a:bodyPr/>
                    <a:lstStyle/>
                    <a:p>
                      <a:r>
                        <a:rPr lang="fr-FR" sz="1200"/>
                        <a:t>Polykystose</a:t>
                      </a:r>
                      <a:endParaRPr lang="fr-FR" sz="1200" dirty="0"/>
                    </a:p>
                  </a:txBody>
                  <a:tcPr anchor="b"/>
                </a:tc>
                <a:tc>
                  <a:txBody>
                    <a:bodyPr/>
                    <a:lstStyle/>
                    <a:p>
                      <a:pPr algn="ctr"/>
                      <a:r>
                        <a:rPr lang="fr-FR" sz="1200"/>
                        <a:t>9 514</a:t>
                      </a:r>
                    </a:p>
                  </a:txBody>
                  <a:tcPr anchor="b"/>
                </a:tc>
                <a:tc>
                  <a:txBody>
                    <a:bodyPr/>
                    <a:lstStyle/>
                    <a:p>
                      <a:pPr algn="ctr"/>
                      <a:r>
                        <a:rPr lang="fr-FR" sz="1200"/>
                        <a:t>64,0</a:t>
                      </a:r>
                    </a:p>
                  </a:txBody>
                  <a:tcPr anchor="b"/>
                </a:tc>
                <a:tc>
                  <a:txBody>
                    <a:bodyPr/>
                    <a:lstStyle/>
                    <a:p>
                      <a:pPr algn="ctr"/>
                      <a:r>
                        <a:rPr lang="fr-FR" sz="1200"/>
                        <a:t>11,2</a:t>
                      </a:r>
                    </a:p>
                  </a:txBody>
                  <a:tcPr anchor="b"/>
                </a:tc>
                <a:tc>
                  <a:txBody>
                    <a:bodyPr/>
                    <a:lstStyle/>
                    <a:p>
                      <a:pPr algn="ctr"/>
                      <a:r>
                        <a:rPr lang="fr-FR" sz="1200"/>
                        <a:t>64,2</a:t>
                      </a:r>
                    </a:p>
                  </a:txBody>
                  <a:tcPr anchor="b"/>
                </a:tc>
                <a:tc>
                  <a:txBody>
                    <a:bodyPr/>
                    <a:lstStyle/>
                    <a:p>
                      <a:pPr algn="ctr"/>
                      <a:r>
                        <a:rPr lang="fr-FR" sz="1200"/>
                        <a:t>8,8</a:t>
                      </a:r>
                    </a:p>
                  </a:txBody>
                  <a:tcPr anchor="b"/>
                </a:tc>
                <a:tc>
                  <a:txBody>
                    <a:bodyPr/>
                    <a:lstStyle/>
                    <a:p>
                      <a:pPr algn="ctr"/>
                      <a:r>
                        <a:rPr lang="fr-FR" sz="1200"/>
                        <a:t>100,3</a:t>
                      </a:r>
                    </a:p>
                  </a:txBody>
                  <a:tcPr anchor="b"/>
                </a:tc>
                <a:extLst>
                  <a:ext uri="{0D108BD9-81ED-4DB2-BD59-A6C34878D82A}">
                    <a16:rowId xmlns:a16="http://schemas.microsoft.com/office/drawing/2014/main" val="10005"/>
                  </a:ext>
                </a:extLst>
              </a:tr>
              <a:tr h="213360">
                <a:tc>
                  <a:txBody>
                    <a:bodyPr/>
                    <a:lstStyle/>
                    <a:p>
                      <a:endParaRPr lang="fr-FR" sz="1200"/>
                    </a:p>
                  </a:txBody>
                  <a:tcPr anchor="b"/>
                </a:tc>
                <a:tc>
                  <a:txBody>
                    <a:bodyPr/>
                    <a:lstStyle/>
                    <a:p>
                      <a:r>
                        <a:rPr lang="fr-FR" sz="1200"/>
                        <a:t>Néphropathie diabétique</a:t>
                      </a:r>
                    </a:p>
                  </a:txBody>
                  <a:tcPr anchor="b"/>
                </a:tc>
                <a:tc>
                  <a:txBody>
                    <a:bodyPr/>
                    <a:lstStyle/>
                    <a:p>
                      <a:pPr algn="ctr"/>
                      <a:r>
                        <a:rPr lang="fr-FR" sz="1200"/>
                        <a:t>14 943</a:t>
                      </a:r>
                    </a:p>
                  </a:txBody>
                  <a:tcPr anchor="b"/>
                </a:tc>
                <a:tc>
                  <a:txBody>
                    <a:bodyPr/>
                    <a:lstStyle/>
                    <a:p>
                      <a:pPr algn="ctr"/>
                      <a:r>
                        <a:rPr lang="fr-FR" sz="1200"/>
                        <a:t>68,3</a:t>
                      </a:r>
                    </a:p>
                  </a:txBody>
                  <a:tcPr anchor="b"/>
                </a:tc>
                <a:tc>
                  <a:txBody>
                    <a:bodyPr/>
                    <a:lstStyle/>
                    <a:p>
                      <a:pPr algn="ctr"/>
                      <a:r>
                        <a:rPr lang="fr-FR" sz="1200"/>
                        <a:t>12,7</a:t>
                      </a:r>
                    </a:p>
                  </a:txBody>
                  <a:tcPr anchor="b"/>
                </a:tc>
                <a:tc>
                  <a:txBody>
                    <a:bodyPr/>
                    <a:lstStyle/>
                    <a:p>
                      <a:pPr algn="ctr"/>
                      <a:r>
                        <a:rPr lang="fr-FR" sz="1200"/>
                        <a:t>70,3</a:t>
                      </a:r>
                    </a:p>
                  </a:txBody>
                  <a:tcPr anchor="b"/>
                </a:tc>
                <a:tc>
                  <a:txBody>
                    <a:bodyPr/>
                    <a:lstStyle/>
                    <a:p>
                      <a:pPr algn="ctr"/>
                      <a:r>
                        <a:rPr lang="fr-FR" sz="1200"/>
                        <a:t>17,0</a:t>
                      </a:r>
                    </a:p>
                  </a:txBody>
                  <a:tcPr anchor="b"/>
                </a:tc>
                <a:tc>
                  <a:txBody>
                    <a:bodyPr/>
                    <a:lstStyle/>
                    <a:p>
                      <a:pPr algn="ctr"/>
                      <a:r>
                        <a:rPr lang="fr-FR" sz="1200"/>
                        <a:t>99,7</a:t>
                      </a:r>
                    </a:p>
                  </a:txBody>
                  <a:tcPr anchor="b"/>
                </a:tc>
                <a:extLst>
                  <a:ext uri="{0D108BD9-81ED-4DB2-BD59-A6C34878D82A}">
                    <a16:rowId xmlns:a16="http://schemas.microsoft.com/office/drawing/2014/main" val="10006"/>
                  </a:ext>
                </a:extLst>
              </a:tr>
              <a:tr h="213360">
                <a:tc>
                  <a:txBody>
                    <a:bodyPr/>
                    <a:lstStyle/>
                    <a:p>
                      <a:endParaRPr lang="fr-FR" sz="1200"/>
                    </a:p>
                  </a:txBody>
                  <a:tcPr anchor="b"/>
                </a:tc>
                <a:tc>
                  <a:txBody>
                    <a:bodyPr/>
                    <a:lstStyle/>
                    <a:p>
                      <a:r>
                        <a:rPr lang="fr-FR" sz="1200" dirty="0"/>
                        <a:t>Hypertension artérielle</a:t>
                      </a:r>
                    </a:p>
                  </a:txBody>
                  <a:tcPr anchor="b"/>
                </a:tc>
                <a:tc>
                  <a:txBody>
                    <a:bodyPr/>
                    <a:lstStyle/>
                    <a:p>
                      <a:pPr algn="ctr"/>
                      <a:r>
                        <a:rPr lang="fr-FR" sz="1200"/>
                        <a:t>15 145</a:t>
                      </a:r>
                    </a:p>
                  </a:txBody>
                  <a:tcPr anchor="b"/>
                </a:tc>
                <a:tc>
                  <a:txBody>
                    <a:bodyPr/>
                    <a:lstStyle/>
                    <a:p>
                      <a:pPr algn="ctr"/>
                      <a:r>
                        <a:rPr lang="fr-FR" sz="1200"/>
                        <a:t>71,6</a:t>
                      </a:r>
                    </a:p>
                  </a:txBody>
                  <a:tcPr anchor="b"/>
                </a:tc>
                <a:tc>
                  <a:txBody>
                    <a:bodyPr/>
                    <a:lstStyle/>
                    <a:p>
                      <a:pPr algn="ctr"/>
                      <a:r>
                        <a:rPr lang="fr-FR" sz="1200"/>
                        <a:t>13,9</a:t>
                      </a:r>
                    </a:p>
                  </a:txBody>
                  <a:tcPr anchor="b"/>
                </a:tc>
                <a:tc>
                  <a:txBody>
                    <a:bodyPr/>
                    <a:lstStyle/>
                    <a:p>
                      <a:pPr algn="ctr"/>
                      <a:r>
                        <a:rPr lang="fr-FR" sz="1200"/>
                        <a:t>73,8</a:t>
                      </a:r>
                    </a:p>
                  </a:txBody>
                  <a:tcPr anchor="b"/>
                </a:tc>
                <a:tc>
                  <a:txBody>
                    <a:bodyPr/>
                    <a:lstStyle/>
                    <a:p>
                      <a:pPr algn="ctr"/>
                      <a:r>
                        <a:rPr lang="fr-FR" sz="1200"/>
                        <a:t>13,5</a:t>
                      </a:r>
                    </a:p>
                  </a:txBody>
                  <a:tcPr anchor="b"/>
                </a:tc>
                <a:tc>
                  <a:txBody>
                    <a:bodyPr/>
                    <a:lstStyle/>
                    <a:p>
                      <a:pPr algn="ctr"/>
                      <a:r>
                        <a:rPr lang="fr-FR" sz="1200"/>
                        <a:t>103,3</a:t>
                      </a:r>
                    </a:p>
                  </a:txBody>
                  <a:tcPr anchor="b"/>
                </a:tc>
                <a:extLst>
                  <a:ext uri="{0D108BD9-81ED-4DB2-BD59-A6C34878D82A}">
                    <a16:rowId xmlns:a16="http://schemas.microsoft.com/office/drawing/2014/main" val="10007"/>
                  </a:ext>
                </a:extLst>
              </a:tr>
              <a:tr h="213360">
                <a:tc>
                  <a:txBody>
                    <a:bodyPr/>
                    <a:lstStyle/>
                    <a:p>
                      <a:endParaRPr lang="fr-FR" sz="1200"/>
                    </a:p>
                  </a:txBody>
                  <a:tcPr anchor="b"/>
                </a:tc>
                <a:tc>
                  <a:txBody>
                    <a:bodyPr/>
                    <a:lstStyle/>
                    <a:p>
                      <a:r>
                        <a:rPr lang="fr-FR" sz="1200"/>
                        <a:t>Vasculaire</a:t>
                      </a:r>
                    </a:p>
                  </a:txBody>
                  <a:tcPr anchor="b"/>
                </a:tc>
                <a:tc>
                  <a:txBody>
                    <a:bodyPr/>
                    <a:lstStyle/>
                    <a:p>
                      <a:pPr algn="ctr"/>
                      <a:r>
                        <a:rPr lang="fr-FR" sz="1200"/>
                        <a:t>538</a:t>
                      </a:r>
                    </a:p>
                  </a:txBody>
                  <a:tcPr anchor="b"/>
                </a:tc>
                <a:tc>
                  <a:txBody>
                    <a:bodyPr/>
                    <a:lstStyle/>
                    <a:p>
                      <a:pPr algn="ctr"/>
                      <a:r>
                        <a:rPr lang="fr-FR" sz="1200"/>
                        <a:t>66,9</a:t>
                      </a:r>
                    </a:p>
                  </a:txBody>
                  <a:tcPr anchor="b"/>
                </a:tc>
                <a:tc>
                  <a:txBody>
                    <a:bodyPr/>
                    <a:lstStyle/>
                    <a:p>
                      <a:pPr algn="ctr"/>
                      <a:r>
                        <a:rPr lang="fr-FR" sz="1200"/>
                        <a:t>16,2</a:t>
                      </a:r>
                    </a:p>
                  </a:txBody>
                  <a:tcPr anchor="b"/>
                </a:tc>
                <a:tc>
                  <a:txBody>
                    <a:bodyPr/>
                    <a:lstStyle/>
                    <a:p>
                      <a:pPr algn="ctr"/>
                      <a:r>
                        <a:rPr lang="fr-FR" sz="1200"/>
                        <a:t>69,9</a:t>
                      </a:r>
                    </a:p>
                  </a:txBody>
                  <a:tcPr anchor="b"/>
                </a:tc>
                <a:tc>
                  <a:txBody>
                    <a:bodyPr/>
                    <a:lstStyle/>
                    <a:p>
                      <a:pPr algn="ctr"/>
                      <a:r>
                        <a:rPr lang="fr-FR" sz="1200"/>
                        <a:t>1,7</a:t>
                      </a:r>
                    </a:p>
                  </a:txBody>
                  <a:tcPr anchor="b"/>
                </a:tc>
                <a:tc>
                  <a:txBody>
                    <a:bodyPr/>
                    <a:lstStyle/>
                    <a:p>
                      <a:pPr algn="ctr"/>
                      <a:r>
                        <a:rPr lang="fr-FR" sz="1200"/>
                        <a:t>99,2</a:t>
                      </a:r>
                    </a:p>
                  </a:txBody>
                  <a:tcPr anchor="b"/>
                </a:tc>
                <a:extLst>
                  <a:ext uri="{0D108BD9-81ED-4DB2-BD59-A6C34878D82A}">
                    <a16:rowId xmlns:a16="http://schemas.microsoft.com/office/drawing/2014/main" val="10008"/>
                  </a:ext>
                </a:extLst>
              </a:tr>
              <a:tr h="213360">
                <a:tc>
                  <a:txBody>
                    <a:bodyPr/>
                    <a:lstStyle/>
                    <a:p>
                      <a:endParaRPr lang="fr-FR" sz="1200"/>
                    </a:p>
                  </a:txBody>
                  <a:tcPr anchor="b"/>
                </a:tc>
                <a:tc>
                  <a:txBody>
                    <a:bodyPr/>
                    <a:lstStyle/>
                    <a:p>
                      <a:r>
                        <a:rPr lang="fr-FR" sz="1200"/>
                        <a:t>Autre</a:t>
                      </a:r>
                    </a:p>
                  </a:txBody>
                  <a:tcPr anchor="b"/>
                </a:tc>
                <a:tc>
                  <a:txBody>
                    <a:bodyPr/>
                    <a:lstStyle/>
                    <a:p>
                      <a:pPr algn="ctr"/>
                      <a:r>
                        <a:rPr lang="fr-FR" sz="1200"/>
                        <a:t>16 441</a:t>
                      </a:r>
                    </a:p>
                  </a:txBody>
                  <a:tcPr anchor="b"/>
                </a:tc>
                <a:tc>
                  <a:txBody>
                    <a:bodyPr/>
                    <a:lstStyle/>
                    <a:p>
                      <a:pPr algn="ctr"/>
                      <a:r>
                        <a:rPr lang="fr-FR" sz="1200"/>
                        <a:t>57,5</a:t>
                      </a:r>
                    </a:p>
                  </a:txBody>
                  <a:tcPr anchor="b"/>
                </a:tc>
                <a:tc>
                  <a:txBody>
                    <a:bodyPr/>
                    <a:lstStyle/>
                    <a:p>
                      <a:pPr algn="ctr"/>
                      <a:r>
                        <a:rPr lang="fr-FR" sz="1200"/>
                        <a:t>18,2</a:t>
                      </a:r>
                    </a:p>
                  </a:txBody>
                  <a:tcPr anchor="b"/>
                </a:tc>
                <a:tc>
                  <a:txBody>
                    <a:bodyPr/>
                    <a:lstStyle/>
                    <a:p>
                      <a:pPr algn="ctr"/>
                      <a:r>
                        <a:rPr lang="fr-FR" sz="1200"/>
                        <a:t>59,7</a:t>
                      </a:r>
                    </a:p>
                  </a:txBody>
                  <a:tcPr anchor="b"/>
                </a:tc>
                <a:tc>
                  <a:txBody>
                    <a:bodyPr/>
                    <a:lstStyle/>
                    <a:p>
                      <a:pPr algn="ctr"/>
                      <a:r>
                        <a:rPr lang="fr-FR" sz="1200"/>
                        <a:t>0,8</a:t>
                      </a:r>
                    </a:p>
                  </a:txBody>
                  <a:tcPr anchor="b"/>
                </a:tc>
                <a:tc>
                  <a:txBody>
                    <a:bodyPr/>
                    <a:lstStyle/>
                    <a:p>
                      <a:pPr algn="ctr"/>
                      <a:r>
                        <a:rPr lang="fr-FR" sz="1200"/>
                        <a:t>100,6</a:t>
                      </a:r>
                    </a:p>
                  </a:txBody>
                  <a:tcPr anchor="b"/>
                </a:tc>
                <a:extLst>
                  <a:ext uri="{0D108BD9-81ED-4DB2-BD59-A6C34878D82A}">
                    <a16:rowId xmlns:a16="http://schemas.microsoft.com/office/drawing/2014/main" val="10009"/>
                  </a:ext>
                </a:extLst>
              </a:tr>
              <a:tr h="213360">
                <a:tc>
                  <a:txBody>
                    <a:bodyPr/>
                    <a:lstStyle/>
                    <a:p>
                      <a:endParaRPr lang="fr-FR" sz="1200"/>
                    </a:p>
                  </a:txBody>
                  <a:tcPr anchor="b"/>
                </a:tc>
                <a:tc>
                  <a:txBody>
                    <a:bodyPr/>
                    <a:lstStyle/>
                    <a:p>
                      <a:r>
                        <a:rPr lang="fr-FR" sz="1200"/>
                        <a:t>Inconnu</a:t>
                      </a:r>
                    </a:p>
                  </a:txBody>
                  <a:tcPr anchor="b"/>
                </a:tc>
                <a:tc>
                  <a:txBody>
                    <a:bodyPr/>
                    <a:lstStyle/>
                    <a:p>
                      <a:pPr algn="ctr"/>
                      <a:r>
                        <a:rPr lang="fr-FR" sz="1200"/>
                        <a:t>13 938</a:t>
                      </a:r>
                    </a:p>
                  </a:txBody>
                  <a:tcPr anchor="b"/>
                </a:tc>
                <a:tc>
                  <a:txBody>
                    <a:bodyPr/>
                    <a:lstStyle/>
                    <a:p>
                      <a:pPr algn="ctr"/>
                      <a:r>
                        <a:rPr lang="fr-FR" sz="1200"/>
                        <a:t>64,2</a:t>
                      </a:r>
                    </a:p>
                  </a:txBody>
                  <a:tcPr anchor="b"/>
                </a:tc>
                <a:tc>
                  <a:txBody>
                    <a:bodyPr/>
                    <a:lstStyle/>
                    <a:p>
                      <a:pPr algn="ctr"/>
                      <a:r>
                        <a:rPr lang="fr-FR" sz="1200"/>
                        <a:t>16,5</a:t>
                      </a:r>
                    </a:p>
                  </a:txBody>
                  <a:tcPr anchor="b"/>
                </a:tc>
                <a:tc>
                  <a:txBody>
                    <a:bodyPr/>
                    <a:lstStyle/>
                    <a:p>
                      <a:pPr algn="ctr"/>
                      <a:r>
                        <a:rPr lang="fr-FR" sz="1200"/>
                        <a:t>66,7</a:t>
                      </a:r>
                    </a:p>
                  </a:txBody>
                  <a:tcPr anchor="b"/>
                </a:tc>
                <a:tc>
                  <a:txBody>
                    <a:bodyPr/>
                    <a:lstStyle/>
                    <a:p>
                      <a:pPr algn="ctr"/>
                      <a:r>
                        <a:rPr lang="fr-FR" sz="1200"/>
                        <a:t>1,9</a:t>
                      </a:r>
                    </a:p>
                  </a:txBody>
                  <a:tcPr anchor="b"/>
                </a:tc>
                <a:tc>
                  <a:txBody>
                    <a:bodyPr/>
                    <a:lstStyle/>
                    <a:p>
                      <a:pPr algn="ctr"/>
                      <a:r>
                        <a:rPr lang="fr-FR" sz="1200"/>
                        <a:t>104,0</a:t>
                      </a:r>
                    </a:p>
                  </a:txBody>
                  <a:tcPr anchor="b"/>
                </a:tc>
                <a:extLst>
                  <a:ext uri="{0D108BD9-81ED-4DB2-BD59-A6C34878D82A}">
                    <a16:rowId xmlns:a16="http://schemas.microsoft.com/office/drawing/2014/main" val="10010"/>
                  </a:ext>
                </a:extLst>
              </a:tr>
              <a:tr h="213360">
                <a:tc>
                  <a:txBody>
                    <a:bodyPr/>
                    <a:lstStyle/>
                    <a:p>
                      <a:r>
                        <a:rPr lang="fr-FR" sz="1200"/>
                        <a:t>Total Pays</a:t>
                      </a:r>
                    </a:p>
                  </a:txBody>
                  <a:tcPr anchor="b"/>
                </a:tc>
                <a:tc>
                  <a:txBody>
                    <a:bodyPr/>
                    <a:lstStyle/>
                    <a:p>
                      <a:endParaRPr lang="fr-FR" sz="1200" dirty="0"/>
                    </a:p>
                  </a:txBody>
                  <a:tcPr anchor="b"/>
                </a:tc>
                <a:tc>
                  <a:txBody>
                    <a:bodyPr/>
                    <a:lstStyle/>
                    <a:p>
                      <a:pPr algn="ctr"/>
                      <a:r>
                        <a:rPr lang="fr-FR" sz="1200"/>
                        <a:t>93 919</a:t>
                      </a:r>
                    </a:p>
                  </a:txBody>
                  <a:tcPr anchor="b"/>
                </a:tc>
                <a:tc>
                  <a:txBody>
                    <a:bodyPr/>
                    <a:lstStyle/>
                    <a:p>
                      <a:pPr algn="ctr"/>
                      <a:r>
                        <a:rPr lang="fr-FR" sz="1200"/>
                        <a:t>63,5</a:t>
                      </a:r>
                    </a:p>
                  </a:txBody>
                  <a:tcPr anchor="b"/>
                </a:tc>
                <a:tc>
                  <a:txBody>
                    <a:bodyPr/>
                    <a:lstStyle/>
                    <a:p>
                      <a:pPr algn="ctr"/>
                      <a:r>
                        <a:rPr lang="fr-FR" sz="1200"/>
                        <a:t>16,1</a:t>
                      </a:r>
                    </a:p>
                  </a:txBody>
                  <a:tcPr anchor="b"/>
                </a:tc>
                <a:tc>
                  <a:txBody>
                    <a:bodyPr/>
                    <a:lstStyle/>
                    <a:p>
                      <a:pPr algn="ctr"/>
                      <a:r>
                        <a:rPr lang="fr-FR" sz="1200"/>
                        <a:t>65,8</a:t>
                      </a:r>
                    </a:p>
                  </a:txBody>
                  <a:tcPr anchor="b"/>
                </a:tc>
                <a:tc>
                  <a:txBody>
                    <a:bodyPr/>
                    <a:lstStyle/>
                    <a:p>
                      <a:pPr algn="ctr"/>
                      <a:r>
                        <a:rPr lang="fr-FR" sz="1200"/>
                        <a:t>0,8</a:t>
                      </a:r>
                    </a:p>
                  </a:txBody>
                  <a:tcPr anchor="b"/>
                </a:tc>
                <a:tc>
                  <a:txBody>
                    <a:bodyPr/>
                    <a:lstStyle/>
                    <a:p>
                      <a:pPr algn="ctr"/>
                      <a:r>
                        <a:rPr lang="fr-FR" sz="1200" dirty="0"/>
                        <a:t>104,0</a:t>
                      </a:r>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2449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063552" y="6224736"/>
            <a:ext cx="7056784" cy="457200"/>
          </a:xfrm>
        </p:spPr>
        <p:txBody>
          <a:bodyPr/>
          <a:lstStyle/>
          <a:p>
            <a:pPr>
              <a:defRPr/>
            </a:pPr>
            <a:r>
              <a:rPr lang="fr-FR" altLang="fr-FR" sz="1800" i="1" dirty="0">
                <a:latin typeface="Comic Sans MS" panose="030F0702030302020204" pitchFamily="66" charset="0"/>
                <a:cs typeface="Arial" panose="020B0604020202020204" pitchFamily="34" charset="0"/>
              </a:rPr>
              <a:t>Prévalence de l’IRCT par âge et sexe et selon le traitement en 2022</a:t>
            </a:r>
          </a:p>
        </p:txBody>
      </p:sp>
      <p:sp>
        <p:nvSpPr>
          <p:cNvPr id="8" name="ZoneTexte 7"/>
          <p:cNvSpPr txBox="1"/>
          <p:nvPr/>
        </p:nvSpPr>
        <p:spPr>
          <a:xfrm>
            <a:off x="6528049" y="620688"/>
            <a:ext cx="1915909" cy="369332"/>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Patients dialysés</a:t>
            </a:r>
          </a:p>
        </p:txBody>
      </p:sp>
      <p:sp>
        <p:nvSpPr>
          <p:cNvPr id="9" name="ZoneTexte 8"/>
          <p:cNvSpPr txBox="1"/>
          <p:nvPr/>
        </p:nvSpPr>
        <p:spPr>
          <a:xfrm>
            <a:off x="3071664" y="4913029"/>
            <a:ext cx="2492990" cy="646331"/>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Patients porteurs d’un </a:t>
            </a:r>
          </a:p>
          <a:p>
            <a:r>
              <a:rPr lang="fr-FR" dirty="0"/>
              <a:t>greffon fonctionnel</a:t>
            </a:r>
          </a:p>
        </p:txBody>
      </p:sp>
      <p:pic>
        <p:nvPicPr>
          <p:cNvPr id="3" name="Image 2" descr="The SGRender Procedure"/>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631504" y="404664"/>
            <a:ext cx="4957712" cy="2823468"/>
          </a:xfrm>
          <a:prstGeom prst="rect">
            <a:avLst/>
          </a:prstGeom>
        </p:spPr>
      </p:pic>
      <p:pic>
        <p:nvPicPr>
          <p:cNvPr id="5" name="Image 4" descr="The SGRender Procedure"/>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519937" y="3228132"/>
            <a:ext cx="4693345" cy="2865164"/>
          </a:xfrm>
          <a:prstGeom prst="rect">
            <a:avLst/>
          </a:prstGeom>
        </p:spPr>
      </p:pic>
    </p:spTree>
    <p:extLst>
      <p:ext uri="{BB962C8B-B14F-4D97-AF65-F5344CB8AC3E}">
        <p14:creationId xmlns:p14="http://schemas.microsoft.com/office/powerpoint/2010/main" val="413457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567608" y="6021288"/>
            <a:ext cx="6048672" cy="720080"/>
          </a:xfrm>
        </p:spPr>
        <p:txBody>
          <a:bodyPr/>
          <a:lstStyle/>
          <a:p>
            <a:pPr>
              <a:defRPr/>
            </a:pPr>
            <a:r>
              <a:rPr lang="fr-FR" altLang="fr-FR" sz="1800" i="1" dirty="0">
                <a:latin typeface="Comic Sans MS" panose="030F0702030302020204" pitchFamily="66" charset="0"/>
                <a:cs typeface="Arial" panose="020B0604020202020204" pitchFamily="34" charset="0"/>
              </a:rPr>
              <a:t>Distribution des prévalences standardisées par région selon le traitement </a:t>
            </a:r>
            <a:r>
              <a:rPr lang="fr-FR" sz="1800" i="1" dirty="0">
                <a:latin typeface="Comic Sans MS" panose="030F0702030302020204" pitchFamily="66" charset="0"/>
                <a:cs typeface="Arial" panose="020B0604020202020204" pitchFamily="34" charset="0"/>
              </a:rPr>
              <a:t>en 2022</a:t>
            </a:r>
            <a:endParaRPr lang="fr-FR" altLang="fr-FR" sz="1800" i="1" dirty="0">
              <a:latin typeface="Comic Sans MS" panose="030F0702030302020204" pitchFamily="66" charset="0"/>
              <a:cs typeface="Arial" panose="020B0604020202020204" pitchFamily="34" charset="0"/>
            </a:endParaRPr>
          </a:p>
        </p:txBody>
      </p:sp>
      <p:sp>
        <p:nvSpPr>
          <p:cNvPr id="8" name="ZoneTexte 7"/>
          <p:cNvSpPr txBox="1"/>
          <p:nvPr>
            <p:custDataLst>
              <p:tags r:id="rId1"/>
            </p:custDataLst>
          </p:nvPr>
        </p:nvSpPr>
        <p:spPr>
          <a:xfrm>
            <a:off x="8745512" y="4127014"/>
            <a:ext cx="1922488" cy="1200329"/>
          </a:xfrm>
          <a:prstGeom prst="rect">
            <a:avLst/>
          </a:prstGeom>
          <a:noFill/>
        </p:spPr>
        <p:txBody>
          <a:bodyPr vert="horz" wrap="square" rtlCol="0" anchor="b">
            <a:spAutoFit/>
          </a:bodyPr>
          <a:lstStyle/>
          <a:p>
            <a:r>
              <a:rPr lang="fr-FR" i="1" dirty="0"/>
              <a:t>** Régions dont le rapport Greffés/Dialysés est supérieur à 1</a:t>
            </a:r>
          </a:p>
        </p:txBody>
      </p:sp>
      <p:pic>
        <p:nvPicPr>
          <p:cNvPr id="4" name="Image 3"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271464" y="548680"/>
            <a:ext cx="6984776" cy="4992787"/>
          </a:xfrm>
          <a:prstGeom prst="rect">
            <a:avLst/>
          </a:prstGeom>
        </p:spPr>
      </p:pic>
    </p:spTree>
    <p:extLst>
      <p:ext uri="{BB962C8B-B14F-4D97-AF65-F5344CB8AC3E}">
        <p14:creationId xmlns:p14="http://schemas.microsoft.com/office/powerpoint/2010/main" val="405960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271464" y="548680"/>
            <a:ext cx="7416824" cy="5544616"/>
          </a:xfrm>
          <a:prstGeom prst="rect">
            <a:avLst/>
          </a:prstGeom>
        </p:spPr>
      </p:pic>
      <p:sp>
        <p:nvSpPr>
          <p:cNvPr id="6" name="Espace réservé du pied de page 4"/>
          <p:cNvSpPr>
            <a:spLocks noGrp="1"/>
          </p:cNvSpPr>
          <p:nvPr>
            <p:ph type="ftr" sz="quarter" idx="10"/>
          </p:nvPr>
        </p:nvSpPr>
        <p:spPr>
          <a:xfrm>
            <a:off x="2135560" y="6240780"/>
            <a:ext cx="6264696" cy="457200"/>
          </a:xfrm>
        </p:spPr>
        <p:txBody>
          <a:bodyPr/>
          <a:lstStyle/>
          <a:p>
            <a:pPr>
              <a:defRPr/>
            </a:pPr>
            <a:r>
              <a:rPr lang="fr-FR" altLang="fr-FR" sz="1800" i="1" dirty="0">
                <a:latin typeface="Comic Sans MS" panose="030F0702030302020204" pitchFamily="66" charset="0"/>
                <a:cs typeface="Arial" panose="020B0604020202020204" pitchFamily="34" charset="0"/>
              </a:rPr>
              <a:t>Evolution de la prévalence standardisée selon le traitement </a:t>
            </a:r>
          </a:p>
        </p:txBody>
      </p:sp>
    </p:spTree>
    <p:extLst>
      <p:ext uri="{BB962C8B-B14F-4D97-AF65-F5344CB8AC3E}">
        <p14:creationId xmlns:p14="http://schemas.microsoft.com/office/powerpoint/2010/main" val="199209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4"/>
          <p:cNvSpPr>
            <a:spLocks noGrp="1"/>
          </p:cNvSpPr>
          <p:nvPr>
            <p:ph type="ftr" sz="quarter" idx="10"/>
          </p:nvPr>
        </p:nvSpPr>
        <p:spPr>
          <a:xfrm>
            <a:off x="2447764" y="5924128"/>
            <a:ext cx="5112568" cy="457200"/>
          </a:xfrm>
        </p:spPr>
        <p:txBody>
          <a:bodyPr/>
          <a:lstStyle/>
          <a:p>
            <a:pPr>
              <a:defRPr/>
            </a:pPr>
            <a:r>
              <a:rPr lang="fr-FR" altLang="fr-FR" sz="1800" i="1" dirty="0">
                <a:latin typeface="Comic Sans MS" panose="030F0702030302020204" pitchFamily="66" charset="0"/>
                <a:cs typeface="Arial" panose="020B0604020202020204" pitchFamily="34" charset="0"/>
              </a:rPr>
              <a:t>Evolution du nombre de cas prévalents selon le traitement </a:t>
            </a: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35832" y="476672"/>
            <a:ext cx="6936432" cy="5256584"/>
          </a:xfrm>
          <a:prstGeom prst="rect">
            <a:avLst/>
          </a:prstGeom>
        </p:spPr>
      </p:pic>
    </p:spTree>
    <p:extLst>
      <p:ext uri="{BB962C8B-B14F-4D97-AF65-F5344CB8AC3E}">
        <p14:creationId xmlns:p14="http://schemas.microsoft.com/office/powerpoint/2010/main" val="212786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4"/>
          <p:cNvSpPr>
            <a:spLocks noGrp="1"/>
          </p:cNvSpPr>
          <p:nvPr>
            <p:ph type="ftr" sz="quarter" idx="10"/>
          </p:nvPr>
        </p:nvSpPr>
        <p:spPr>
          <a:xfrm>
            <a:off x="3287688" y="5902052"/>
            <a:ext cx="5112568" cy="692696"/>
          </a:xfrm>
        </p:spPr>
        <p:txBody>
          <a:bodyPr/>
          <a:lstStyle/>
          <a:p>
            <a:pPr>
              <a:defRPr/>
            </a:pPr>
            <a:r>
              <a:rPr lang="fr-FR" altLang="fr-FR" sz="1800" i="1" dirty="0">
                <a:latin typeface="Comic Sans MS" panose="030F0702030302020204" pitchFamily="66" charset="0"/>
                <a:cs typeface="Arial" panose="020B0604020202020204" pitchFamily="34" charset="0"/>
              </a:rPr>
              <a:t>Évolution de la prévalence standardisée par âge chez les DIALYSÉS</a:t>
            </a: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423592" y="620688"/>
            <a:ext cx="7200800" cy="5184576"/>
          </a:xfrm>
          <a:prstGeom prst="rect">
            <a:avLst/>
          </a:prstGeom>
        </p:spPr>
      </p:pic>
    </p:spTree>
    <p:extLst>
      <p:ext uri="{BB962C8B-B14F-4D97-AF65-F5344CB8AC3E}">
        <p14:creationId xmlns:p14="http://schemas.microsoft.com/office/powerpoint/2010/main" val="2785784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2999656" y="5996136"/>
            <a:ext cx="5112568" cy="457200"/>
          </a:xfrm>
        </p:spPr>
        <p:txBody>
          <a:bodyPr/>
          <a:lstStyle/>
          <a:p>
            <a:pPr>
              <a:defRPr/>
            </a:pPr>
            <a:r>
              <a:rPr lang="fr-FR" altLang="fr-FR" sz="1800" i="1" dirty="0">
                <a:latin typeface="Comic Sans MS" panose="030F0702030302020204" pitchFamily="66" charset="0"/>
                <a:cs typeface="Arial" panose="020B0604020202020204" pitchFamily="34" charset="0"/>
              </a:rPr>
              <a:t>Evolution du nombre de cas prévalents en DIALYSE par âge</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75520" y="404664"/>
            <a:ext cx="7560840" cy="5400600"/>
          </a:xfrm>
          <a:prstGeom prst="rect">
            <a:avLst/>
          </a:prstGeom>
        </p:spPr>
      </p:pic>
    </p:spTree>
    <p:extLst>
      <p:ext uri="{BB962C8B-B14F-4D97-AF65-F5344CB8AC3E}">
        <p14:creationId xmlns:p14="http://schemas.microsoft.com/office/powerpoint/2010/main" val="106389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1742730" y="454918"/>
            <a:ext cx="8662768" cy="6431315"/>
            <a:chOff x="251519" y="116633"/>
            <a:chExt cx="8662769" cy="6793276"/>
          </a:xfrm>
        </p:grpSpPr>
        <p:grpSp>
          <p:nvGrpSpPr>
            <p:cNvPr id="12" name="Groupe 11"/>
            <p:cNvGrpSpPr/>
            <p:nvPr/>
          </p:nvGrpSpPr>
          <p:grpSpPr>
            <a:xfrm>
              <a:off x="251519" y="116633"/>
              <a:ext cx="8662769" cy="6284806"/>
              <a:chOff x="251519" y="745083"/>
              <a:chExt cx="8662769" cy="5427770"/>
            </a:xfrm>
          </p:grpSpPr>
          <p:grpSp>
            <p:nvGrpSpPr>
              <p:cNvPr id="2" name="Groupe 1"/>
              <p:cNvGrpSpPr/>
              <p:nvPr/>
            </p:nvGrpSpPr>
            <p:grpSpPr>
              <a:xfrm>
                <a:off x="251519" y="1061694"/>
                <a:ext cx="8662769" cy="5111159"/>
                <a:chOff x="251519" y="1061694"/>
                <a:chExt cx="8662769" cy="5111159"/>
              </a:xfrm>
            </p:grpSpPr>
            <p:sp>
              <p:nvSpPr>
                <p:cNvPr id="4" name="ZoneTexte 3"/>
                <p:cNvSpPr txBox="1"/>
                <p:nvPr/>
              </p:nvSpPr>
              <p:spPr>
                <a:xfrm>
                  <a:off x="255692" y="1061694"/>
                  <a:ext cx="5116780" cy="582589"/>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fr-FR" sz="700" dirty="0">
                    <a:solidFill>
                      <a:schemeClr val="tx2"/>
                    </a:solidFill>
                  </a:endParaRPr>
                </a:p>
                <a:p>
                  <a:pPr algn="ctr"/>
                  <a:r>
                    <a:rPr lang="fr-FR" b="1" dirty="0">
                      <a:solidFill>
                        <a:schemeClr val="tx2"/>
                      </a:solidFill>
                    </a:rPr>
                    <a:t>Maladie rénale chronique stade 5</a:t>
                  </a:r>
                </a:p>
                <a:p>
                  <a:pPr algn="ctr"/>
                  <a:endParaRPr lang="fr-FR" sz="1050" dirty="0">
                    <a:solidFill>
                      <a:schemeClr val="tx2"/>
                    </a:solidFill>
                  </a:endParaRPr>
                </a:p>
              </p:txBody>
            </p:sp>
            <p:sp>
              <p:nvSpPr>
                <p:cNvPr id="5" name="ZoneTexte 4"/>
                <p:cNvSpPr txBox="1"/>
                <p:nvPr/>
              </p:nvSpPr>
              <p:spPr>
                <a:xfrm>
                  <a:off x="255692" y="2983870"/>
                  <a:ext cx="2084060" cy="160036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solidFill>
                        <a:srgbClr val="1F497D"/>
                      </a:solidFill>
                    </a:rPr>
                    <a:t>En dialyse</a:t>
                  </a:r>
                </a:p>
                <a:p>
                  <a:pPr algn="ctr"/>
                  <a:r>
                    <a:rPr lang="fr-FR" sz="1600" i="1" dirty="0">
                      <a:solidFill>
                        <a:srgbClr val="1F497D"/>
                      </a:solidFill>
                    </a:rPr>
                    <a:t>au 31 décembre </a:t>
                  </a:r>
                  <a:r>
                    <a:rPr lang="fr-FR" i="1" dirty="0">
                      <a:solidFill>
                        <a:srgbClr val="1F497D"/>
                      </a:solidFill>
                    </a:rPr>
                    <a:t>:</a:t>
                  </a:r>
                </a:p>
                <a:p>
                  <a:pPr algn="ctr"/>
                  <a:r>
                    <a:rPr lang="fr-FR" b="1" dirty="0">
                      <a:solidFill>
                        <a:srgbClr val="1F497D"/>
                      </a:solidFill>
                    </a:rPr>
                    <a:t>51 662</a:t>
                  </a:r>
                </a:p>
                <a:p>
                  <a:endParaRPr lang="fr-FR" dirty="0">
                    <a:solidFill>
                      <a:srgbClr val="1F497D"/>
                    </a:solidFill>
                  </a:endParaRPr>
                </a:p>
                <a:p>
                  <a:r>
                    <a:rPr lang="fr-FR" dirty="0">
                      <a:solidFill>
                        <a:srgbClr val="1F497D"/>
                      </a:solidFill>
                    </a:rPr>
                    <a:t>DP : 6 %</a:t>
                  </a:r>
                </a:p>
                <a:p>
                  <a:r>
                    <a:rPr lang="fr-FR" dirty="0">
                      <a:solidFill>
                        <a:srgbClr val="1F497D"/>
                      </a:solidFill>
                    </a:rPr>
                    <a:t>Âge médian : 71</a:t>
                  </a:r>
                </a:p>
              </p:txBody>
            </p:sp>
            <p:sp>
              <p:nvSpPr>
                <p:cNvPr id="6" name="ZoneTexte 5"/>
                <p:cNvSpPr txBox="1"/>
                <p:nvPr/>
              </p:nvSpPr>
              <p:spPr>
                <a:xfrm>
                  <a:off x="3592005" y="2983870"/>
                  <a:ext cx="2219518" cy="160036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dirty="0">
                      <a:solidFill>
                        <a:srgbClr val="1F497D"/>
                      </a:solidFill>
                    </a:rPr>
                    <a:t>Porteur d’un greffon</a:t>
                  </a:r>
                </a:p>
                <a:p>
                  <a:pPr algn="ctr"/>
                  <a:r>
                    <a:rPr lang="fr-FR" sz="1600" i="1" dirty="0">
                      <a:solidFill>
                        <a:srgbClr val="1F497D"/>
                      </a:solidFill>
                    </a:rPr>
                    <a:t>au 31 décembre </a:t>
                  </a:r>
                  <a:r>
                    <a:rPr lang="fr-FR" i="1" dirty="0">
                      <a:solidFill>
                        <a:srgbClr val="1F497D"/>
                      </a:solidFill>
                    </a:rPr>
                    <a:t>:</a:t>
                  </a:r>
                </a:p>
                <a:p>
                  <a:pPr algn="ctr"/>
                  <a:r>
                    <a:rPr lang="fr-FR" b="1" dirty="0">
                      <a:solidFill>
                        <a:srgbClr val="1F497D"/>
                      </a:solidFill>
                    </a:rPr>
                    <a:t>41 422</a:t>
                  </a:r>
                </a:p>
                <a:p>
                  <a:endParaRPr lang="fr-FR" dirty="0">
                    <a:solidFill>
                      <a:srgbClr val="1F497D"/>
                    </a:solidFill>
                  </a:endParaRPr>
                </a:p>
                <a:p>
                  <a:r>
                    <a:rPr lang="fr-FR" dirty="0">
                      <a:solidFill>
                        <a:srgbClr val="1F497D"/>
                      </a:solidFill>
                    </a:rPr>
                    <a:t>DV : 15 %</a:t>
                  </a:r>
                </a:p>
                <a:p>
                  <a:r>
                    <a:rPr lang="fr-FR" dirty="0">
                      <a:solidFill>
                        <a:srgbClr val="1F497D"/>
                      </a:solidFill>
                    </a:rPr>
                    <a:t>Âge médian: 59</a:t>
                  </a:r>
                </a:p>
              </p:txBody>
            </p:sp>
            <p:sp>
              <p:nvSpPr>
                <p:cNvPr id="7" name="ZoneTexte 6"/>
                <p:cNvSpPr txBox="1"/>
                <p:nvPr/>
              </p:nvSpPr>
              <p:spPr>
                <a:xfrm>
                  <a:off x="251519" y="5493133"/>
                  <a:ext cx="5120953" cy="589609"/>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chemeClr val="tx2"/>
                      </a:solidFill>
                    </a:rPr>
                    <a:t>Décès</a:t>
                  </a:r>
                </a:p>
                <a:p>
                  <a:pPr algn="ctr"/>
                  <a:r>
                    <a:rPr lang="fr-FR" dirty="0">
                      <a:solidFill>
                        <a:srgbClr val="1F497D"/>
                      </a:solidFill>
                    </a:rPr>
                    <a:t>Âge médian :</a:t>
                  </a:r>
                  <a:r>
                    <a:rPr lang="en-GB" dirty="0">
                      <a:solidFill>
                        <a:schemeClr val="tx2"/>
                      </a:solidFill>
                    </a:rPr>
                    <a:t> </a:t>
                  </a:r>
                  <a:r>
                    <a:rPr lang="fr-FR" dirty="0">
                      <a:solidFill>
                        <a:schemeClr val="tx2"/>
                      </a:solidFill>
                    </a:rPr>
                    <a:t>77</a:t>
                  </a:r>
                  <a:endParaRPr lang="fr-FR" sz="600" dirty="0">
                    <a:solidFill>
                      <a:schemeClr val="tx2"/>
                    </a:solidFill>
                  </a:endParaRPr>
                </a:p>
              </p:txBody>
            </p:sp>
            <p:sp>
              <p:nvSpPr>
                <p:cNvPr id="8" name="Flèche droite 7"/>
                <p:cNvSpPr/>
                <p:nvPr/>
              </p:nvSpPr>
              <p:spPr>
                <a:xfrm>
                  <a:off x="2444548" y="2924944"/>
                  <a:ext cx="1191347" cy="792088"/>
                </a:xfrm>
                <a:prstGeom prst="right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2 922</a:t>
                  </a:r>
                </a:p>
              </p:txBody>
            </p:sp>
            <p:sp>
              <p:nvSpPr>
                <p:cNvPr id="9" name="Flèche gauche 8"/>
                <p:cNvSpPr/>
                <p:nvPr/>
              </p:nvSpPr>
              <p:spPr>
                <a:xfrm>
                  <a:off x="2339752" y="3717031"/>
                  <a:ext cx="1228514" cy="835666"/>
                </a:xfrm>
                <a:prstGeom prst="left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1 091</a:t>
                  </a:r>
                </a:p>
              </p:txBody>
            </p:sp>
            <p:sp>
              <p:nvSpPr>
                <p:cNvPr id="10" name="Flèche vers le bas 9"/>
                <p:cNvSpPr/>
                <p:nvPr/>
              </p:nvSpPr>
              <p:spPr>
                <a:xfrm>
                  <a:off x="4067944" y="1802288"/>
                  <a:ext cx="1152128" cy="1071086"/>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434</a:t>
                  </a:r>
                </a:p>
              </p:txBody>
            </p:sp>
            <p:sp>
              <p:nvSpPr>
                <p:cNvPr id="11" name="Flèche vers le bas 10"/>
                <p:cNvSpPr/>
                <p:nvPr/>
              </p:nvSpPr>
              <p:spPr>
                <a:xfrm>
                  <a:off x="323528" y="1802288"/>
                  <a:ext cx="1728192" cy="1071086"/>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10 541</a:t>
                  </a:r>
                </a:p>
              </p:txBody>
            </p:sp>
            <p:sp>
              <p:nvSpPr>
                <p:cNvPr id="13" name="ZoneTexte 12"/>
                <p:cNvSpPr txBox="1"/>
                <p:nvPr/>
              </p:nvSpPr>
              <p:spPr>
                <a:xfrm>
                  <a:off x="5957679" y="1380921"/>
                  <a:ext cx="2956609" cy="1263448"/>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rgbClr val="1F497D"/>
                      </a:solidFill>
                    </a:rPr>
                    <a:t>10 975</a:t>
                  </a:r>
                </a:p>
                <a:p>
                  <a:pPr algn="ctr"/>
                  <a:r>
                    <a:rPr lang="fr-FR" sz="1600" dirty="0">
                      <a:solidFill>
                        <a:srgbClr val="1F497D"/>
                      </a:solidFill>
                    </a:rPr>
                    <a:t>Nouveaux patients</a:t>
                  </a:r>
                </a:p>
                <a:p>
                  <a:pPr algn="ctr"/>
                  <a:r>
                    <a:rPr lang="fr-FR" sz="1600" dirty="0">
                      <a:solidFill>
                        <a:srgbClr val="1F497D"/>
                      </a:solidFill>
                    </a:rPr>
                    <a:t>traités pour insuffisance rénale chronique terminale</a:t>
                  </a:r>
                </a:p>
                <a:p>
                  <a:pPr algn="ctr"/>
                  <a:r>
                    <a:rPr lang="fr-FR" b="1" dirty="0">
                      <a:solidFill>
                        <a:srgbClr val="1F497D"/>
                      </a:solidFill>
                    </a:rPr>
                    <a:t>Incidence = 163 pmh</a:t>
                  </a:r>
                  <a:endParaRPr lang="fr-FR" sz="1400" b="1" dirty="0">
                    <a:solidFill>
                      <a:srgbClr val="1F497D"/>
                    </a:solidFill>
                  </a:endParaRPr>
                </a:p>
              </p:txBody>
            </p:sp>
            <p:sp>
              <p:nvSpPr>
                <p:cNvPr id="14" name="ZoneTexte 13"/>
                <p:cNvSpPr txBox="1"/>
                <p:nvPr/>
              </p:nvSpPr>
              <p:spPr>
                <a:xfrm>
                  <a:off x="5948575" y="2628308"/>
                  <a:ext cx="2956609" cy="1656520"/>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rgbClr val="1F497D"/>
                      </a:solidFill>
                    </a:rPr>
                    <a:t>93 084</a:t>
                  </a:r>
                </a:p>
                <a:p>
                  <a:pPr algn="ctr"/>
                  <a:r>
                    <a:rPr lang="fr-FR" sz="1600" dirty="0">
                      <a:solidFill>
                        <a:srgbClr val="1F497D"/>
                      </a:solidFill>
                    </a:rPr>
                    <a:t>Patients traités pour</a:t>
                  </a:r>
                </a:p>
                <a:p>
                  <a:pPr algn="ctr"/>
                  <a:r>
                    <a:rPr lang="fr-FR" sz="1600" dirty="0">
                      <a:solidFill>
                        <a:srgbClr val="1F497D"/>
                      </a:solidFill>
                    </a:rPr>
                    <a:t>insuffisance rénale chronique </a:t>
                  </a:r>
                </a:p>
                <a:p>
                  <a:pPr algn="ctr"/>
                  <a:r>
                    <a:rPr lang="fr-FR" sz="1600" dirty="0">
                      <a:solidFill>
                        <a:srgbClr val="1F497D"/>
                      </a:solidFill>
                    </a:rPr>
                    <a:t>terminale</a:t>
                  </a:r>
                </a:p>
                <a:p>
                  <a:pPr algn="ctr"/>
                  <a:r>
                    <a:rPr lang="fr-FR" b="1" dirty="0">
                      <a:solidFill>
                        <a:srgbClr val="1F497D"/>
                      </a:solidFill>
                    </a:rPr>
                    <a:t>Prévalence = 1 383 pmh</a:t>
                  </a:r>
                </a:p>
                <a:p>
                  <a:pPr algn="ctr"/>
                  <a:r>
                    <a:rPr lang="en-GB" sz="1400" dirty="0" err="1">
                      <a:solidFill>
                        <a:srgbClr val="1F497D"/>
                      </a:solidFill>
                    </a:rPr>
                    <a:t>Prévalence</a:t>
                  </a:r>
                  <a:r>
                    <a:rPr lang="en-GB" sz="1400" dirty="0">
                      <a:solidFill>
                        <a:srgbClr val="1F497D"/>
                      </a:solidFill>
                    </a:rPr>
                    <a:t> dialyse = 768 pmh</a:t>
                  </a:r>
                </a:p>
                <a:p>
                  <a:pPr algn="ctr"/>
                  <a:r>
                    <a:rPr lang="en-GB" sz="1400" dirty="0" err="1">
                      <a:solidFill>
                        <a:srgbClr val="1F497D"/>
                      </a:solidFill>
                    </a:rPr>
                    <a:t>Prévalence</a:t>
                  </a:r>
                  <a:r>
                    <a:rPr lang="en-GB" sz="1400" dirty="0">
                      <a:solidFill>
                        <a:srgbClr val="1F497D"/>
                      </a:solidFill>
                    </a:rPr>
                    <a:t> </a:t>
                  </a:r>
                  <a:r>
                    <a:rPr lang="en-GB" sz="1400" dirty="0" err="1">
                      <a:solidFill>
                        <a:srgbClr val="1F497D"/>
                      </a:solidFill>
                    </a:rPr>
                    <a:t>greffe</a:t>
                  </a:r>
                  <a:r>
                    <a:rPr lang="en-GB" sz="1400" dirty="0">
                      <a:solidFill>
                        <a:srgbClr val="1F497D"/>
                      </a:solidFill>
                    </a:rPr>
                    <a:t> = 616 pmh</a:t>
                  </a:r>
                  <a:endParaRPr lang="fr-FR" sz="1400" b="1" dirty="0">
                    <a:solidFill>
                      <a:schemeClr val="tx2"/>
                    </a:solidFill>
                  </a:endParaRPr>
                </a:p>
              </p:txBody>
            </p:sp>
            <p:sp>
              <p:nvSpPr>
                <p:cNvPr id="16" name="Flèche vers le bas 15"/>
                <p:cNvSpPr/>
                <p:nvPr/>
              </p:nvSpPr>
              <p:spPr>
                <a:xfrm>
                  <a:off x="3995936" y="4686448"/>
                  <a:ext cx="1512168" cy="806685"/>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1 676</a:t>
                  </a:r>
                </a:p>
                <a:p>
                  <a:pPr algn="ctr"/>
                  <a:r>
                    <a:rPr lang="fr-FR" dirty="0">
                      <a:solidFill>
                        <a:srgbClr val="1F497D"/>
                      </a:solidFill>
                    </a:rPr>
                    <a:t>4,1 %</a:t>
                  </a:r>
                </a:p>
              </p:txBody>
            </p:sp>
            <p:sp>
              <p:nvSpPr>
                <p:cNvPr id="17" name="Flèche vers le bas 16"/>
                <p:cNvSpPr/>
                <p:nvPr/>
              </p:nvSpPr>
              <p:spPr>
                <a:xfrm>
                  <a:off x="395536" y="4686449"/>
                  <a:ext cx="1584176" cy="806685"/>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dirty="0">
                    <a:solidFill>
                      <a:srgbClr val="1F497D"/>
                    </a:solidFill>
                  </a:endParaRPr>
                </a:p>
                <a:p>
                  <a:pPr algn="ctr"/>
                  <a:r>
                    <a:rPr lang="fr-FR" dirty="0">
                      <a:solidFill>
                        <a:srgbClr val="1F497D"/>
                      </a:solidFill>
                    </a:rPr>
                    <a:t>8 453</a:t>
                  </a:r>
                </a:p>
                <a:p>
                  <a:pPr algn="ctr"/>
                  <a:r>
                    <a:rPr lang="fr-FR" dirty="0">
                      <a:solidFill>
                        <a:srgbClr val="1F497D"/>
                      </a:solidFill>
                    </a:rPr>
                    <a:t>16,4 %</a:t>
                  </a:r>
                </a:p>
              </p:txBody>
            </p:sp>
            <p:sp>
              <p:nvSpPr>
                <p:cNvPr id="18" name="ZoneTexte 17"/>
                <p:cNvSpPr txBox="1"/>
                <p:nvPr/>
              </p:nvSpPr>
              <p:spPr>
                <a:xfrm>
                  <a:off x="5910391" y="5358632"/>
                  <a:ext cx="2956609" cy="814221"/>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rgbClr val="1F497D"/>
                      </a:solidFill>
                    </a:rPr>
                    <a:t>10 129</a:t>
                  </a:r>
                </a:p>
                <a:p>
                  <a:pPr algn="ctr"/>
                  <a:r>
                    <a:rPr lang="fr-FR" sz="1600" dirty="0">
                      <a:solidFill>
                        <a:schemeClr val="tx2"/>
                      </a:solidFill>
                    </a:rPr>
                    <a:t>Décès</a:t>
                  </a:r>
                </a:p>
                <a:p>
                  <a:pPr algn="ctr"/>
                  <a:r>
                    <a:rPr lang="fr-FR" b="1" dirty="0">
                      <a:solidFill>
                        <a:schemeClr val="tx2"/>
                      </a:solidFill>
                    </a:rPr>
                    <a:t>Taux mortalité </a:t>
                  </a:r>
                  <a:r>
                    <a:rPr lang="fr-FR" b="1" dirty="0">
                      <a:solidFill>
                        <a:srgbClr val="1F497D"/>
                      </a:solidFill>
                    </a:rPr>
                    <a:t>= </a:t>
                  </a:r>
                  <a:r>
                    <a:rPr lang="fr-FR" b="1" dirty="0">
                      <a:solidFill>
                        <a:schemeClr val="tx2"/>
                      </a:solidFill>
                    </a:rPr>
                    <a:t>10,9 %</a:t>
                  </a:r>
                </a:p>
              </p:txBody>
            </p:sp>
          </p:grpSp>
          <p:sp>
            <p:nvSpPr>
              <p:cNvPr id="3" name="ZoneTexte 2"/>
              <p:cNvSpPr txBox="1"/>
              <p:nvPr/>
            </p:nvSpPr>
            <p:spPr>
              <a:xfrm>
                <a:off x="2569274" y="745083"/>
                <a:ext cx="1056701" cy="336919"/>
              </a:xfrm>
              <a:prstGeom prst="rect">
                <a:avLst/>
              </a:prstGeom>
              <a:noFill/>
            </p:spPr>
            <p:txBody>
              <a:bodyPr wrap="none" rtlCol="0">
                <a:spAutoFit/>
              </a:bodyPr>
              <a:lstStyle/>
              <a:p>
                <a:pPr algn="ctr"/>
                <a:r>
                  <a:rPr lang="fr-FR" b="1" dirty="0">
                    <a:solidFill>
                      <a:schemeClr val="tx2"/>
                    </a:solidFill>
                  </a:rPr>
                  <a:t>En 2022</a:t>
                </a:r>
                <a:endParaRPr lang="en-US" b="1" dirty="0">
                  <a:solidFill>
                    <a:schemeClr val="tx2"/>
                  </a:solidFill>
                </a:endParaRPr>
              </a:p>
            </p:txBody>
          </p:sp>
        </p:grpSp>
        <p:sp>
          <p:nvSpPr>
            <p:cNvPr id="15" name="ZoneTexte 14"/>
            <p:cNvSpPr txBox="1"/>
            <p:nvPr/>
          </p:nvSpPr>
          <p:spPr>
            <a:xfrm>
              <a:off x="910560" y="6519791"/>
              <a:ext cx="7767897" cy="390118"/>
            </a:xfrm>
            <a:prstGeom prst="rect">
              <a:avLst/>
            </a:prstGeom>
            <a:noFill/>
          </p:spPr>
          <p:txBody>
            <a:bodyPr wrap="none" rtlCol="0">
              <a:spAutoFit/>
            </a:bodyPr>
            <a:lstStyle/>
            <a:p>
              <a:r>
                <a:rPr lang="fr-FR" i="1" dirty="0">
                  <a:solidFill>
                    <a:schemeClr val="tx2"/>
                  </a:solidFill>
                </a:rPr>
                <a:t>DP : dialyse péritonéale. DV : donneur vivant. </a:t>
              </a:r>
              <a:r>
                <a:rPr lang="fr-FR" i="1" dirty="0" err="1">
                  <a:solidFill>
                    <a:schemeClr val="tx2"/>
                  </a:solidFill>
                </a:rPr>
                <a:t>pmh</a:t>
              </a:r>
              <a:r>
                <a:rPr lang="fr-FR" i="1" dirty="0">
                  <a:solidFill>
                    <a:schemeClr val="tx2"/>
                  </a:solidFill>
                </a:rPr>
                <a:t> : par million d’habitants</a:t>
              </a:r>
            </a:p>
          </p:txBody>
        </p:sp>
        <p:sp>
          <p:nvSpPr>
            <p:cNvPr id="19" name="ZoneTexte 18"/>
            <p:cNvSpPr txBox="1"/>
            <p:nvPr/>
          </p:nvSpPr>
          <p:spPr>
            <a:xfrm>
              <a:off x="5948575" y="4388978"/>
              <a:ext cx="2956609" cy="942786"/>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rgbClr val="1F497D"/>
                  </a:solidFill>
                </a:rPr>
                <a:t>3 356</a:t>
              </a:r>
            </a:p>
            <a:p>
              <a:pPr algn="ctr"/>
              <a:r>
                <a:rPr lang="fr-FR" sz="1600" dirty="0">
                  <a:solidFill>
                    <a:schemeClr val="tx2"/>
                  </a:solidFill>
                </a:rPr>
                <a:t>Greffes rénales</a:t>
              </a:r>
            </a:p>
            <a:p>
              <a:pPr algn="ctr"/>
              <a:r>
                <a:rPr lang="fr-FR" b="1" dirty="0">
                  <a:solidFill>
                    <a:schemeClr val="tx2"/>
                  </a:solidFill>
                </a:rPr>
                <a:t>Taux de greffe </a:t>
              </a:r>
              <a:r>
                <a:rPr lang="fr-FR" b="1" dirty="0">
                  <a:solidFill>
                    <a:srgbClr val="1F497D"/>
                  </a:solidFill>
                </a:rPr>
                <a:t>=  50 pmh</a:t>
              </a:r>
              <a:endParaRPr lang="fr-FR" b="1" dirty="0">
                <a:solidFill>
                  <a:schemeClr val="tx2"/>
                </a:solidFill>
              </a:endParaRPr>
            </a:p>
          </p:txBody>
        </p:sp>
      </p:grpSp>
      <p:sp>
        <p:nvSpPr>
          <p:cNvPr id="21" name="ZoneTexte 20"/>
          <p:cNvSpPr txBox="1"/>
          <p:nvPr/>
        </p:nvSpPr>
        <p:spPr>
          <a:xfrm>
            <a:off x="7476705" y="18518"/>
            <a:ext cx="2956609" cy="1077218"/>
          </a:xfrm>
          <a:prstGeom prst="rect">
            <a:avLst/>
          </a:prstGeom>
          <a:noFill/>
          <a:ln w="25400">
            <a:solidFill>
              <a:schemeClr val="tx2"/>
            </a:solidFill>
          </a:ln>
        </p:spPr>
        <p:txBody>
          <a:bodyPr wrap="square" rtlCol="0">
            <a:spAutoFit/>
          </a:bodyPr>
          <a:lstStyle/>
          <a:p>
            <a:pPr algn="just"/>
            <a:r>
              <a:rPr lang="fr-FR" sz="1600" dirty="0">
                <a:solidFill>
                  <a:srgbClr val="1F497D"/>
                </a:solidFill>
              </a:rPr>
              <a:t>Les patients résidents en Guadeloupe ont été exclus du nb d’incidents, </a:t>
            </a:r>
            <a:r>
              <a:rPr lang="fr-FR" sz="1600" dirty="0" err="1">
                <a:solidFill>
                  <a:srgbClr val="1F497D"/>
                </a:solidFill>
              </a:rPr>
              <a:t>prévalents</a:t>
            </a:r>
            <a:r>
              <a:rPr lang="fr-FR" sz="1600" dirty="0">
                <a:solidFill>
                  <a:srgbClr val="1F497D"/>
                </a:solidFill>
              </a:rPr>
              <a:t> et de greffes </a:t>
            </a:r>
          </a:p>
        </p:txBody>
      </p:sp>
    </p:spTree>
    <p:extLst>
      <p:ext uri="{BB962C8B-B14F-4D97-AF65-F5344CB8AC3E}">
        <p14:creationId xmlns:p14="http://schemas.microsoft.com/office/powerpoint/2010/main" val="140385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0"/>
          </p:nvPr>
        </p:nvSpPr>
        <p:spPr>
          <a:xfrm>
            <a:off x="3287688" y="6040680"/>
            <a:ext cx="5112568" cy="457200"/>
          </a:xfrm>
        </p:spPr>
        <p:txBody>
          <a:bodyPr/>
          <a:lstStyle/>
          <a:p>
            <a:pPr>
              <a:defRPr/>
            </a:pPr>
            <a:r>
              <a:rPr lang="fr-FR" altLang="fr-FR" sz="1800" i="1" dirty="0">
                <a:latin typeface="Comic Sans MS" panose="030F0702030302020204" pitchFamily="66" charset="0"/>
                <a:cs typeface="Arial" panose="020B0604020202020204" pitchFamily="34" charset="0"/>
              </a:rPr>
              <a:t>Évolution de la prévalence standardisée par âge chez les GREFFÉS</a:t>
            </a: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19536" y="332656"/>
            <a:ext cx="7272808" cy="5544616"/>
          </a:xfrm>
          <a:prstGeom prst="rect">
            <a:avLst/>
          </a:prstGeom>
        </p:spPr>
      </p:pic>
    </p:spTree>
    <p:extLst>
      <p:ext uri="{BB962C8B-B14F-4D97-AF65-F5344CB8AC3E}">
        <p14:creationId xmlns:p14="http://schemas.microsoft.com/office/powerpoint/2010/main" val="354765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0"/>
          </p:nvPr>
        </p:nvSpPr>
        <p:spPr>
          <a:xfrm>
            <a:off x="3215680" y="6152728"/>
            <a:ext cx="5112568" cy="457200"/>
          </a:xfrm>
        </p:spPr>
        <p:txBody>
          <a:bodyPr/>
          <a:lstStyle/>
          <a:p>
            <a:pPr>
              <a:defRPr/>
            </a:pPr>
            <a:r>
              <a:rPr lang="fr-FR" altLang="fr-FR" sz="1800" i="1" dirty="0">
                <a:latin typeface="Comic Sans MS" panose="030F0702030302020204" pitchFamily="66" charset="0"/>
                <a:cs typeface="Arial" panose="020B0604020202020204" pitchFamily="34" charset="0"/>
              </a:rPr>
              <a:t>Évolution du nombre de cas prévalents GREFFÉS par âge</a:t>
            </a: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19536" y="476672"/>
            <a:ext cx="7416824" cy="5472608"/>
          </a:xfrm>
          <a:prstGeom prst="rect">
            <a:avLst/>
          </a:prstGeom>
        </p:spPr>
      </p:pic>
    </p:spTree>
    <p:extLst>
      <p:ext uri="{BB962C8B-B14F-4D97-AF65-F5344CB8AC3E}">
        <p14:creationId xmlns:p14="http://schemas.microsoft.com/office/powerpoint/2010/main" val="349290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90799A75-A6CD-4165-9B96-6465D61961AD}" type="slidenum">
              <a:rPr lang="fr-FR" altLang="fr-FR" smtClean="0">
                <a:solidFill>
                  <a:srgbClr val="000000"/>
                </a:solidFill>
              </a:rPr>
              <a:pPr>
                <a:defRPr/>
              </a:pPr>
              <a:t>22</a:t>
            </a:fld>
            <a:endParaRPr lang="fr-FR" altLang="fr-FR" dirty="0">
              <a:solidFill>
                <a:srgbClr val="000000"/>
              </a:solidFill>
            </a:endParaRPr>
          </a:p>
        </p:txBody>
      </p:sp>
      <p:sp>
        <p:nvSpPr>
          <p:cNvPr id="3" name="Rectangle 2"/>
          <p:cNvSpPr/>
          <p:nvPr/>
        </p:nvSpPr>
        <p:spPr>
          <a:xfrm>
            <a:off x="2747628" y="2686114"/>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4400" dirty="0">
                <a:latin typeface="Comic Sans MS" panose="030F0702030302020204" pitchFamily="66" charset="0"/>
                <a:ea typeface="Arial Unicode MS" panose="020B0604020202020204" pitchFamily="34" charset="-128"/>
                <a:cs typeface="Times New Roman" panose="02020603050405020304" pitchFamily="18" charset="0"/>
              </a:rPr>
              <a:t>Nouveaux patients</a:t>
            </a:r>
          </a:p>
          <a:p>
            <a:r>
              <a:rPr lang="fr-FR" sz="4400" dirty="0">
                <a:latin typeface="Comic Sans MS" panose="030F0702030302020204" pitchFamily="66" charset="0"/>
                <a:ea typeface="Arial Unicode MS" panose="020B0604020202020204" pitchFamily="34" charset="-128"/>
                <a:cs typeface="Times New Roman" panose="02020603050405020304" pitchFamily="18" charset="0"/>
              </a:rPr>
              <a:t>en dialyse </a:t>
            </a:r>
          </a:p>
        </p:txBody>
      </p:sp>
      <p:sp>
        <p:nvSpPr>
          <p:cNvPr id="4" name="ZoneTexte 3">
            <a:extLst>
              <a:ext uri="{FF2B5EF4-FFF2-40B4-BE49-F238E27FC236}">
                <a16:creationId xmlns:a16="http://schemas.microsoft.com/office/drawing/2014/main" id="{016BB062-C7BF-433C-B2A8-678D497EF5A2}"/>
              </a:ext>
            </a:extLst>
          </p:cNvPr>
          <p:cNvSpPr txBox="1"/>
          <p:nvPr/>
        </p:nvSpPr>
        <p:spPr>
          <a:xfrm>
            <a:off x="3785186" y="6033185"/>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1673600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275" y="620688"/>
            <a:ext cx="7848277" cy="6048671"/>
          </a:xfrm>
          <a:prstGeom prst="rect">
            <a:avLst/>
          </a:prstGeom>
          <a:noFill/>
          <a:ln>
            <a:noFill/>
          </a:ln>
        </p:spPr>
      </p:pic>
      <p:sp>
        <p:nvSpPr>
          <p:cNvPr id="5" name="ZoneTexte 4"/>
          <p:cNvSpPr txBox="1"/>
          <p:nvPr/>
        </p:nvSpPr>
        <p:spPr>
          <a:xfrm>
            <a:off x="335360" y="620688"/>
            <a:ext cx="3708412" cy="923330"/>
          </a:xfrm>
          <a:prstGeom prst="rect">
            <a:avLst/>
          </a:prstGeom>
          <a:noFill/>
        </p:spPr>
        <p:txBody>
          <a:bodyPr vert="horz" wrap="square" rtlCol="0">
            <a:spAutoFit/>
          </a:bodyPr>
          <a:lstStyle/>
          <a:p>
            <a:r>
              <a:rPr lang="fr-FR" dirty="0">
                <a:solidFill>
                  <a:srgbClr val="3333CC"/>
                </a:solidFill>
              </a:rPr>
              <a:t>10 516 nouveaux malades</a:t>
            </a:r>
          </a:p>
          <a:p>
            <a:r>
              <a:rPr lang="fr-FR" dirty="0">
                <a:solidFill>
                  <a:srgbClr val="3333CC"/>
                </a:solidFill>
              </a:rPr>
              <a:t>Age médian : 71 ans.</a:t>
            </a:r>
          </a:p>
          <a:p>
            <a:r>
              <a:rPr lang="fr-FR" dirty="0">
                <a:solidFill>
                  <a:srgbClr val="3333CC"/>
                </a:solidFill>
              </a:rPr>
              <a:t>48 % avec un diabète</a:t>
            </a:r>
          </a:p>
        </p:txBody>
      </p:sp>
    </p:spTree>
    <p:extLst>
      <p:ext uri="{BB962C8B-B14F-4D97-AF65-F5344CB8AC3E}">
        <p14:creationId xmlns:p14="http://schemas.microsoft.com/office/powerpoint/2010/main" val="366064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lot of RowPercent by agegp2 identified by ag"/>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207568" y="332656"/>
            <a:ext cx="6372707" cy="5400600"/>
          </a:xfrm>
          <a:prstGeom prst="rect">
            <a:avLst/>
          </a:prstGeom>
        </p:spPr>
      </p:pic>
      <p:sp>
        <p:nvSpPr>
          <p:cNvPr id="7" name="ZoneTexte 6">
            <a:extLst>
              <a:ext uri="{FF2B5EF4-FFF2-40B4-BE49-F238E27FC236}">
                <a16:creationId xmlns:a16="http://schemas.microsoft.com/office/drawing/2014/main" id="{9A08E7D2-CC41-411B-9400-DEAFB4E63E40}"/>
              </a:ext>
            </a:extLst>
          </p:cNvPr>
          <p:cNvSpPr txBox="1"/>
          <p:nvPr/>
        </p:nvSpPr>
        <p:spPr>
          <a:xfrm>
            <a:off x="2063552" y="6033185"/>
            <a:ext cx="6106884" cy="646331"/>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Fréquence des comorbidités cardiovasculaires selon l’âge, le sexe et le statut diabétique </a:t>
            </a:r>
            <a:r>
              <a:rPr lang="fr-FR" i="1" dirty="0">
                <a:latin typeface="Comic Sans MS" panose="030F0702030302020204" pitchFamily="66" charset="0"/>
                <a:cs typeface="Arial" panose="020B0604020202020204" pitchFamily="34" charset="0"/>
              </a:rPr>
              <a:t>en 2022</a:t>
            </a:r>
            <a:endParaRPr lang="fr-FR" i="1"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88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423592" y="404664"/>
            <a:ext cx="7848872" cy="5877658"/>
          </a:xfrm>
          <a:prstGeom prst="rect">
            <a:avLst/>
          </a:prstGeom>
        </p:spPr>
      </p:pic>
      <p:sp>
        <p:nvSpPr>
          <p:cNvPr id="6" name="ZoneTexte 5">
            <a:extLst>
              <a:ext uri="{FF2B5EF4-FFF2-40B4-BE49-F238E27FC236}">
                <a16:creationId xmlns:a16="http://schemas.microsoft.com/office/drawing/2014/main" id="{B9108F7D-4D72-4D3B-A797-AB4508C18BDB}"/>
              </a:ext>
            </a:extLst>
          </p:cNvPr>
          <p:cNvSpPr txBox="1"/>
          <p:nvPr/>
        </p:nvSpPr>
        <p:spPr>
          <a:xfrm>
            <a:off x="2927648" y="6375243"/>
            <a:ext cx="6106884" cy="369332"/>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Fréquence des comorbidités selon l’âge </a:t>
            </a:r>
            <a:r>
              <a:rPr lang="fr-FR" i="1" dirty="0">
                <a:latin typeface="Comic Sans MS" panose="030F0702030302020204" pitchFamily="66" charset="0"/>
                <a:cs typeface="Arial" panose="020B0604020202020204" pitchFamily="34" charset="0"/>
              </a:rPr>
              <a:t>en 2022</a:t>
            </a:r>
            <a:endParaRPr lang="fr-FR" i="1"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613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Users\mlassalle\AppData\Local\Microsoft\Windows\INetCache\Content.Word\%DP selon âge par départeme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260648"/>
            <a:ext cx="8640960" cy="6460828"/>
          </a:xfrm>
          <a:prstGeom prst="rect">
            <a:avLst/>
          </a:prstGeom>
          <a:noFill/>
          <a:ln>
            <a:noFill/>
          </a:ln>
        </p:spPr>
      </p:pic>
    </p:spTree>
    <p:extLst>
      <p:ext uri="{BB962C8B-B14F-4D97-AF65-F5344CB8AC3E}">
        <p14:creationId xmlns:p14="http://schemas.microsoft.com/office/powerpoint/2010/main" val="2719823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fr-F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BA8C24-55FB-40AE-97FC-2A18DD244CC0}" type="slidenum">
              <a:rPr lang="fr-FR" smtClean="0"/>
              <a:pPr>
                <a:defRPr/>
              </a:pPr>
              <a:t>27</a:t>
            </a:fld>
            <a:endParaRPr lang="fr-FR" altLang="fr-FR">
              <a:solidFill>
                <a:srgbClr val="000000"/>
              </a:solidFill>
            </a:endParaRPr>
          </a:p>
        </p:txBody>
      </p:sp>
      <p:sp>
        <p:nvSpPr>
          <p:cNvPr id="4" name="ZoneTexte 3"/>
          <p:cNvSpPr txBox="1"/>
          <p:nvPr/>
        </p:nvSpPr>
        <p:spPr>
          <a:xfrm>
            <a:off x="312625" y="404664"/>
            <a:ext cx="2538323" cy="2308324"/>
          </a:xfrm>
          <a:prstGeom prst="rect">
            <a:avLst/>
          </a:prstGeom>
          <a:noFill/>
        </p:spPr>
        <p:txBody>
          <a:bodyPr vert="horz" wrap="square" rtlCol="0">
            <a:spAutoFit/>
          </a:bodyPr>
          <a:lstStyle/>
          <a:p>
            <a:r>
              <a:rPr lang="fr-FR" dirty="0">
                <a:solidFill>
                  <a:srgbClr val="3333CC"/>
                </a:solidFill>
              </a:rPr>
              <a:t>A l’initiation du traitement de suppléance, 31% de patients avec un taux d’hémoglobine compris entre les seuils actuels recommandés de 10 à 11,5 g/dl</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431704" y="548680"/>
            <a:ext cx="7178509" cy="5406200"/>
          </a:xfrm>
          <a:prstGeom prst="rect">
            <a:avLst/>
          </a:prstGeom>
        </p:spPr>
      </p:pic>
      <p:sp>
        <p:nvSpPr>
          <p:cNvPr id="7" name="ZoneTexte 6">
            <a:extLst>
              <a:ext uri="{FF2B5EF4-FFF2-40B4-BE49-F238E27FC236}">
                <a16:creationId xmlns:a16="http://schemas.microsoft.com/office/drawing/2014/main" id="{4AFD3860-42B8-4704-B198-1653B6A36B94}"/>
              </a:ext>
            </a:extLst>
          </p:cNvPr>
          <p:cNvSpPr txBox="1"/>
          <p:nvPr/>
        </p:nvSpPr>
        <p:spPr>
          <a:xfrm>
            <a:off x="3161715" y="6153512"/>
            <a:ext cx="6106884" cy="646331"/>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Prise en charge de l'anémie selon le contexte initial </a:t>
            </a:r>
            <a:r>
              <a:rPr lang="fr-FR" i="1" dirty="0">
                <a:latin typeface="Comic Sans MS" panose="030F0702030302020204" pitchFamily="66" charset="0"/>
                <a:cs typeface="Arial" panose="020B0604020202020204" pitchFamily="34" charset="0"/>
              </a:rPr>
              <a:t>en 2022</a:t>
            </a:r>
            <a:endParaRPr lang="fr-FR" i="1"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395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63552" y="332656"/>
            <a:ext cx="7560840" cy="5544616"/>
          </a:xfrm>
          <a:prstGeom prst="rect">
            <a:avLst/>
          </a:prstGeom>
        </p:spPr>
      </p:pic>
      <p:sp>
        <p:nvSpPr>
          <p:cNvPr id="5" name="Rectangle 4">
            <a:extLst>
              <a:ext uri="{FF2B5EF4-FFF2-40B4-BE49-F238E27FC236}">
                <a16:creationId xmlns:a16="http://schemas.microsoft.com/office/drawing/2014/main" id="{254F8ED3-6C6E-47A4-9A8E-33CBA01D7612}"/>
              </a:ext>
            </a:extLst>
          </p:cNvPr>
          <p:cNvSpPr/>
          <p:nvPr/>
        </p:nvSpPr>
        <p:spPr>
          <a:xfrm>
            <a:off x="2799217" y="5986154"/>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caractéristiques des nouveaux malades en dialyse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79652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919" y="2368034"/>
            <a:ext cx="7574509"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Caractéristiques cliniques et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indicateurs de prise en charge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des patients en dialyse </a:t>
            </a: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40108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3592" y="2204864"/>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fr-FR" altLang="fr-FR" sz="4000" dirty="0">
                <a:latin typeface="Comic Sans MS" panose="030F0702030302020204" pitchFamily="66" charset="0"/>
                <a:ea typeface="Arial Unicode MS" panose="020B0604020202020204" pitchFamily="34" charset="-128"/>
                <a:cs typeface="Times New Roman" panose="02020603050405020304" pitchFamily="18" charset="0"/>
              </a:rPr>
              <a:t>Incidence de la Maladie Rénale Chronique stade 5 au stade de la suppléance</a:t>
            </a:r>
          </a:p>
        </p:txBody>
      </p:sp>
      <p:sp>
        <p:nvSpPr>
          <p:cNvPr id="4" name="ZoneTexte 3">
            <a:extLst>
              <a:ext uri="{FF2B5EF4-FFF2-40B4-BE49-F238E27FC236}">
                <a16:creationId xmlns:a16="http://schemas.microsoft.com/office/drawing/2014/main" id="{50BA5388-D326-435C-9E9C-112BA1F15A3B}"/>
              </a:ext>
            </a:extLst>
          </p:cNvPr>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270203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9208" y="5845426"/>
            <a:ext cx="6096000" cy="923330"/>
          </a:xfrm>
          <a:prstGeom prst="rect">
            <a:avLst/>
          </a:prstGeom>
        </p:spPr>
        <p:txBody>
          <a:bodyPr>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 la prise en charge de l'anémie des malades présents en dialyse au 31/12 de chaque année </a:t>
            </a:r>
          </a:p>
        </p:txBody>
      </p:sp>
      <p:sp>
        <p:nvSpPr>
          <p:cNvPr id="6" name="ZoneTexte 5"/>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2" name="Image 1"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3047999" y="317500"/>
            <a:ext cx="6665343" cy="5255164"/>
          </a:xfrm>
          <a:prstGeom prst="rect">
            <a:avLst/>
          </a:prstGeom>
        </p:spPr>
      </p:pic>
    </p:spTree>
    <p:extLst>
      <p:ext uri="{BB962C8B-B14F-4D97-AF65-F5344CB8AC3E}">
        <p14:creationId xmlns:p14="http://schemas.microsoft.com/office/powerpoint/2010/main" val="353163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Rectangle 4"/>
          <p:cNvSpPr/>
          <p:nvPr/>
        </p:nvSpPr>
        <p:spPr>
          <a:xfrm>
            <a:off x="2789207" y="5879932"/>
            <a:ext cx="6096000" cy="923330"/>
          </a:xfrm>
          <a:prstGeom prst="rect">
            <a:avLst/>
          </a:prstGeom>
        </p:spPr>
        <p:txBody>
          <a:bodyPr>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Voie d’abord vasculaire des patients en hémodialyse au 31/12/2022</a:t>
            </a:r>
            <a:br>
              <a:rPr lang="fr-FR" i="1" dirty="0">
                <a:latin typeface="Comic Sans MS" panose="030F0702030302020204" pitchFamily="66" charset="0"/>
                <a:ea typeface="Times New Roman" panose="02020603050405020304" pitchFamily="18" charset="0"/>
                <a:cs typeface="Times New Roman" panose="02020603050405020304" pitchFamily="18" charset="0"/>
              </a:rPr>
            </a:br>
            <a:r>
              <a:rPr lang="fr-FR" i="1" dirty="0">
                <a:latin typeface="Comic Sans MS" panose="030F0702030302020204" pitchFamily="66" charset="0"/>
                <a:ea typeface="Times New Roman" panose="02020603050405020304" pitchFamily="18" charset="0"/>
                <a:cs typeface="Times New Roman" panose="02020603050405020304" pitchFamily="18" charset="0"/>
              </a:rPr>
              <a:t>selon la région de traitement</a:t>
            </a:r>
          </a:p>
        </p:txBody>
      </p:sp>
      <p:sp>
        <p:nvSpPr>
          <p:cNvPr id="6" name="ZoneTexte 5"/>
          <p:cNvSpPr txBox="1"/>
          <p:nvPr/>
        </p:nvSpPr>
        <p:spPr>
          <a:xfrm>
            <a:off x="9551324" y="1928553"/>
            <a:ext cx="2344343" cy="2308324"/>
          </a:xfrm>
          <a:prstGeom prst="rect">
            <a:avLst/>
          </a:prstGeom>
          <a:noFill/>
        </p:spPr>
        <p:txBody>
          <a:bodyPr vert="horz" wrap="square" rtlCol="0">
            <a:spAutoFit/>
          </a:bodyPr>
          <a:lstStyle/>
          <a:p>
            <a:r>
              <a:rPr lang="fr-FR" sz="1600" i="1" dirty="0">
                <a:solidFill>
                  <a:srgbClr val="FF0000"/>
                </a:solidFill>
              </a:rPr>
              <a:t>Ces chiffres sont à interpréter avec prudence car ils ne tiennent pas compte de l’état vasculaire des patients pouvant varier d’une région à la disponibilité des chirurgiens vasculaires</a:t>
            </a:r>
          </a:p>
        </p:txBody>
      </p:sp>
      <p:pic>
        <p:nvPicPr>
          <p:cNvPr id="2" name="Image 1"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501660" y="396815"/>
            <a:ext cx="6883880" cy="5483117"/>
          </a:xfrm>
          <a:prstGeom prst="rect">
            <a:avLst/>
          </a:prstGeom>
        </p:spPr>
      </p:pic>
    </p:spTree>
    <p:extLst>
      <p:ext uri="{BB962C8B-B14F-4D97-AF65-F5344CB8AC3E}">
        <p14:creationId xmlns:p14="http://schemas.microsoft.com/office/powerpoint/2010/main" val="275097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91D0FBF-7BA1-4B9F-8522-E968B71BF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207" y="0"/>
            <a:ext cx="6003585" cy="6858000"/>
          </a:xfrm>
          <a:prstGeom prst="rect">
            <a:avLst/>
          </a:prstGeom>
        </p:spPr>
      </p:pic>
    </p:spTree>
    <p:extLst>
      <p:ext uri="{BB962C8B-B14F-4D97-AF65-F5344CB8AC3E}">
        <p14:creationId xmlns:p14="http://schemas.microsoft.com/office/powerpoint/2010/main" val="3154688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977" y="5745518"/>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caractéristiques des malades présents en dialyse au 31/12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53087" y="317499"/>
            <a:ext cx="7090913" cy="5428019"/>
          </a:xfrm>
          <a:prstGeom prst="rect">
            <a:avLst/>
          </a:prstGeom>
        </p:spPr>
      </p:pic>
    </p:spTree>
    <p:extLst>
      <p:ext uri="{BB962C8B-B14F-4D97-AF65-F5344CB8AC3E}">
        <p14:creationId xmlns:p14="http://schemas.microsoft.com/office/powerpoint/2010/main" val="3196085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5952552"/>
            <a:ext cx="6096000" cy="646331"/>
          </a:xfrm>
          <a:prstGeom prst="rect">
            <a:avLst/>
          </a:prstGeom>
        </p:spPr>
        <p:txBody>
          <a:bodyPr>
            <a:spAutoFit/>
          </a:bodyPr>
          <a:lstStyle/>
          <a:p>
            <a:pPr algn="ctr">
              <a:spcBef>
                <a:spcPts val="1200"/>
              </a:spcBef>
              <a:spcAft>
                <a:spcPts val="0"/>
              </a:spcAft>
            </a:pPr>
            <a:r>
              <a:rPr lang="fr-FR" i="1" dirty="0">
                <a:latin typeface="Comic Sans MS" panose="030F0702030302020204" pitchFamily="66" charset="0"/>
                <a:ea typeface="Calibri" panose="020F0502020204030204" pitchFamily="34" charset="0"/>
                <a:cs typeface="Times New Roman" panose="02020603050405020304" pitchFamily="18" charset="0"/>
              </a:rPr>
              <a:t>Evolution et de la prise en charge des malades présents en dialyse au 31/12 de chaque année</a:t>
            </a:r>
            <a:endParaRPr lang="fr-FR"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66823" y="317499"/>
            <a:ext cx="7177177" cy="5324175"/>
          </a:xfrm>
          <a:prstGeom prst="rect">
            <a:avLst/>
          </a:prstGeom>
        </p:spPr>
      </p:pic>
    </p:spTree>
    <p:extLst>
      <p:ext uri="{BB962C8B-B14F-4D97-AF65-F5344CB8AC3E}">
        <p14:creationId xmlns:p14="http://schemas.microsoft.com/office/powerpoint/2010/main" val="3362335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593" y="2276872"/>
            <a:ext cx="10512814"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Survie et mortalité des patients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avec une maladie rénale chronique stade 5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au stade de suppléance</a:t>
            </a:r>
            <a:endParaRPr lang="fr-FR" sz="4000" dirty="0">
              <a:latin typeface="Comic Sans MS" panose="030F0702030302020204" pitchFamily="66" charset="0"/>
            </a:endParaRP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1438892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27860" y="5778684"/>
            <a:ext cx="9441180" cy="923330"/>
          </a:xfrm>
          <a:prstGeom prst="rect">
            <a:avLst/>
          </a:prstGeom>
        </p:spPr>
        <p:txBody>
          <a:bodyPr wrap="square">
            <a:spAutoFit/>
          </a:bodyPr>
          <a:lstStyle/>
          <a:p>
            <a:r>
              <a:rPr lang="fr-FR" i="1" dirty="0">
                <a:latin typeface="Comic Sans MS" panose="030F0702030302020204" pitchFamily="66" charset="0"/>
                <a:ea typeface="Times New Roman" panose="02020603050405020304" pitchFamily="18" charset="0"/>
                <a:cs typeface="Times New Roman" panose="02020603050405020304" pitchFamily="18" charset="0"/>
              </a:rPr>
              <a:t>Probabilité de survie des nouveaux patients 2002-2022 selon l’âge à l’initiation du de suppléance</a:t>
            </a:r>
            <a:br>
              <a:rPr lang="fr-FR" i="1" dirty="0">
                <a:latin typeface="Comic Sans MS" panose="030F0702030302020204" pitchFamily="66" charset="0"/>
                <a:ea typeface="Times New Roman" panose="02020603050405020304" pitchFamily="18" charset="0"/>
                <a:cs typeface="Times New Roman" panose="02020603050405020304" pitchFamily="18" charset="0"/>
              </a:rPr>
            </a:br>
            <a:endParaRPr lang="fr-FR" i="1" dirty="0">
              <a:latin typeface="Comic Sans MS" panose="030F0702030302020204" pitchFamily="66" charset="0"/>
            </a:endParaRPr>
          </a:p>
        </p:txBody>
      </p:sp>
      <p:sp>
        <p:nvSpPr>
          <p:cNvPr id="2" name="Rectangle 1"/>
          <p:cNvSpPr/>
          <p:nvPr/>
        </p:nvSpPr>
        <p:spPr>
          <a:xfrm>
            <a:off x="9369083" y="2559734"/>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de survie ne sont pas ajustées sur l’état clinique des patients</a:t>
            </a:r>
            <a:endParaRPr lang="en-GB" dirty="0"/>
          </a:p>
        </p:txBody>
      </p:sp>
      <p:pic>
        <p:nvPicPr>
          <p:cNvPr id="3" name="Image 2" descr="Plot of SURVIVAL by duradc identified by agegp2"/>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354581" y="317500"/>
            <a:ext cx="5965508" cy="5130800"/>
          </a:xfrm>
          <a:prstGeom prst="rect">
            <a:avLst/>
          </a:prstGeom>
        </p:spPr>
      </p:pic>
    </p:spTree>
    <p:extLst>
      <p:ext uri="{BB962C8B-B14F-4D97-AF65-F5344CB8AC3E}">
        <p14:creationId xmlns:p14="http://schemas.microsoft.com/office/powerpoint/2010/main" val="1795633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787" y="5964151"/>
            <a:ext cx="6096000" cy="646331"/>
          </a:xfrm>
          <a:prstGeom prst="rect">
            <a:avLst/>
          </a:prstGeom>
        </p:spPr>
        <p:txBody>
          <a:bodyPr>
            <a:spAutoFit/>
          </a:bodyPr>
          <a:lstStyle/>
          <a:p>
            <a:r>
              <a:rPr lang="fr-FR" i="1" dirty="0">
                <a:latin typeface="Comic Sans MS" panose="030F0702030302020204" pitchFamily="66" charset="0"/>
                <a:cs typeface="Arial" panose="020B0604020202020204" pitchFamily="34" charset="0"/>
              </a:rPr>
              <a:t>Taux de mortalité en dialyse et en greffe par âge, en 2022</a:t>
            </a:r>
          </a:p>
        </p:txBody>
      </p:sp>
      <p:sp>
        <p:nvSpPr>
          <p:cNvPr id="2" name="Rectangle 1"/>
          <p:cNvSpPr/>
          <p:nvPr/>
        </p:nvSpPr>
        <p:spPr>
          <a:xfrm>
            <a:off x="8918917" y="1439836"/>
            <a:ext cx="3038622" cy="4524315"/>
          </a:xfrm>
          <a:prstGeom prst="rect">
            <a:avLst/>
          </a:prstGeom>
        </p:spPr>
        <p:txBody>
          <a:bodyPr wrap="square">
            <a:spAutoFit/>
          </a:bodyPr>
          <a:lstStyle/>
          <a:p>
            <a:pPr>
              <a:spcAft>
                <a:spcPts val="0"/>
              </a:spcAft>
            </a:pPr>
            <a:r>
              <a:rPr lang="fr-FR" sz="16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la comparaison des patients greffés et dialysés doit être faite avec précaution compte tenu du fort biais d’indication des patients greffés (plus jeunes et avec moins de comorbidités). Par ailleurs, la population des dialysés est composée d’une proportion plus importante d’entrée en dialyse « récente », période où la mortalité est importante alors que les patients greffés sont souvent depuis un certain nombre d’années dans un état stable. Ceci est particulièrement vrai pour les tranches d’âges élevées.</a:t>
            </a:r>
            <a:endParaRPr lang="en-GB" sz="1600" i="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 4" descr="Plot of tm_dia by clage10ans"/>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81201" y="317500"/>
            <a:ext cx="6338888" cy="5199380"/>
          </a:xfrm>
          <a:prstGeom prst="rect">
            <a:avLst/>
          </a:prstGeom>
        </p:spPr>
      </p:pic>
    </p:spTree>
    <p:extLst>
      <p:ext uri="{BB962C8B-B14F-4D97-AF65-F5344CB8AC3E}">
        <p14:creationId xmlns:p14="http://schemas.microsoft.com/office/powerpoint/2010/main" val="3362371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6060" y="5931429"/>
            <a:ext cx="6096000" cy="369332"/>
          </a:xfrm>
          <a:prstGeom prst="rect">
            <a:avLst/>
          </a:prstGeom>
        </p:spPr>
        <p:txBody>
          <a:bodyPr>
            <a:spAutoFit/>
          </a:bodyPr>
          <a:lstStyle/>
          <a:p>
            <a:pPr>
              <a:spcBef>
                <a:spcPts val="1200"/>
              </a:spcBef>
              <a:spcAft>
                <a:spcPts val="0"/>
              </a:spcAft>
              <a:tabLst>
                <a:tab pos="-114935" algn="l"/>
              </a:tabLst>
            </a:pPr>
            <a:r>
              <a:rPr lang="fr-FR" i="1" dirty="0">
                <a:latin typeface="Comic Sans MS" panose="030F0702030302020204" pitchFamily="66" charset="0"/>
                <a:cs typeface="Arial" panose="020B0604020202020204" pitchFamily="34" charset="0"/>
              </a:rPr>
              <a:t>Evolution des taux de mortalité entre 2008 et 2022</a:t>
            </a:r>
          </a:p>
        </p:txBody>
      </p:sp>
      <p:sp>
        <p:nvSpPr>
          <p:cNvPr id="2" name="Rectangle 1"/>
          <p:cNvSpPr/>
          <p:nvPr/>
        </p:nvSpPr>
        <p:spPr>
          <a:xfrm>
            <a:off x="9566030" y="1684112"/>
            <a:ext cx="2358097" cy="4247317"/>
          </a:xfrm>
          <a:prstGeom prst="rect">
            <a:avLst/>
          </a:prstGeom>
        </p:spPr>
        <p:txBody>
          <a:bodyPr wrap="square">
            <a:spAutoFit/>
          </a:bodyPr>
          <a:lstStyle/>
          <a:p>
            <a:pPr>
              <a:spcBef>
                <a:spcPts val="1200"/>
              </a:spcBef>
              <a:spcAft>
                <a:spcPts val="0"/>
              </a:spcAft>
            </a:pPr>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chiffres sont à interpréter avec précaution car ils ne prennent pas en compte les caractéristiques cliniques des patients dialysés et des changements de caractéristiques cliniques des donneurs et des receveurs au cours du temps.</a:t>
            </a:r>
            <a:endParaRPr lang="en-GB" i="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67840" y="317500"/>
            <a:ext cx="7376160" cy="5062220"/>
          </a:xfrm>
          <a:prstGeom prst="rect">
            <a:avLst/>
          </a:prstGeom>
        </p:spPr>
      </p:pic>
    </p:spTree>
    <p:extLst>
      <p:ext uri="{BB962C8B-B14F-4D97-AF65-F5344CB8AC3E}">
        <p14:creationId xmlns:p14="http://schemas.microsoft.com/office/powerpoint/2010/main" val="2513201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nvPr>
        </p:nvGraphicFramePr>
        <p:xfrm>
          <a:off x="1889758" y="152400"/>
          <a:ext cx="7165395" cy="6035040"/>
        </p:xfrm>
        <a:graphic>
          <a:graphicData uri="http://schemas.openxmlformats.org/drawingml/2006/table">
            <a:tbl>
              <a:tblPr firstRow="1" bandRow="1">
                <a:tableStyleId>{69012ECD-51FC-41F1-AA8D-1B2483CD663E}</a:tableStyleId>
              </a:tblPr>
              <a:tblGrid>
                <a:gridCol w="3658270">
                  <a:extLst>
                    <a:ext uri="{9D8B030D-6E8A-4147-A177-3AD203B41FA5}">
                      <a16:colId xmlns:a16="http://schemas.microsoft.com/office/drawing/2014/main" val="275442961"/>
                    </a:ext>
                  </a:extLst>
                </a:gridCol>
                <a:gridCol w="779669">
                  <a:extLst>
                    <a:ext uri="{9D8B030D-6E8A-4147-A177-3AD203B41FA5}">
                      <a16:colId xmlns:a16="http://schemas.microsoft.com/office/drawing/2014/main" val="106469442"/>
                    </a:ext>
                  </a:extLst>
                </a:gridCol>
                <a:gridCol w="694928">
                  <a:extLst>
                    <a:ext uri="{9D8B030D-6E8A-4147-A177-3AD203B41FA5}">
                      <a16:colId xmlns:a16="http://schemas.microsoft.com/office/drawing/2014/main" val="1183085769"/>
                    </a:ext>
                  </a:extLst>
                </a:gridCol>
                <a:gridCol w="779669">
                  <a:extLst>
                    <a:ext uri="{9D8B030D-6E8A-4147-A177-3AD203B41FA5}">
                      <a16:colId xmlns:a16="http://schemas.microsoft.com/office/drawing/2014/main" val="3638758486"/>
                    </a:ext>
                  </a:extLst>
                </a:gridCol>
                <a:gridCol w="694928">
                  <a:extLst>
                    <a:ext uri="{9D8B030D-6E8A-4147-A177-3AD203B41FA5}">
                      <a16:colId xmlns:a16="http://schemas.microsoft.com/office/drawing/2014/main" val="1849823952"/>
                    </a:ext>
                  </a:extLst>
                </a:gridCol>
                <a:gridCol w="557931">
                  <a:extLst>
                    <a:ext uri="{9D8B030D-6E8A-4147-A177-3AD203B41FA5}">
                      <a16:colId xmlns:a16="http://schemas.microsoft.com/office/drawing/2014/main" val="2205983897"/>
                    </a:ext>
                  </a:extLst>
                </a:gridCol>
              </a:tblGrid>
              <a:tr h="274320">
                <a:tc>
                  <a:txBody>
                    <a:bodyPr/>
                    <a:lstStyle/>
                    <a:p>
                      <a:pPr algn="ctr"/>
                      <a:endParaRPr lang="fr-FR" sz="1200">
                        <a:latin typeface="Comic Sans MS" panose="030F0702030302020204" pitchFamily="66" charset="0"/>
                      </a:endParaRPr>
                    </a:p>
                  </a:txBody>
                  <a:tcPr anchor="ctr"/>
                </a:tc>
                <a:tc gridSpan="2">
                  <a:txBody>
                    <a:bodyPr/>
                    <a:lstStyle/>
                    <a:p>
                      <a:pPr algn="ctr"/>
                      <a:r>
                        <a:rPr lang="fr-FR" sz="1200">
                          <a:latin typeface="Comic Sans MS" panose="030F0702030302020204" pitchFamily="66" charset="0"/>
                        </a:rPr>
                        <a:t>&lt;= 78 ans</a:t>
                      </a:r>
                    </a:p>
                  </a:txBody>
                  <a:tcPr anchor="ctr"/>
                </a:tc>
                <a:tc hMerge="1">
                  <a:txBody>
                    <a:bodyPr/>
                    <a:lstStyle/>
                    <a:p>
                      <a:endParaRPr lang="fr-FR" sz="800"/>
                    </a:p>
                  </a:txBody>
                  <a:tcPr/>
                </a:tc>
                <a:tc gridSpan="3">
                  <a:txBody>
                    <a:bodyPr/>
                    <a:lstStyle/>
                    <a:p>
                      <a:pPr algn="ctr"/>
                      <a:r>
                        <a:rPr lang="fr-FR" sz="1200">
                          <a:latin typeface="Comic Sans MS" panose="030F0702030302020204" pitchFamily="66" charset="0"/>
                        </a:rPr>
                        <a:t>&gt; 78 ans</a:t>
                      </a:r>
                    </a:p>
                  </a:txBody>
                  <a:tcPr anchor="ct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3440566409"/>
                  </a:ext>
                </a:extLst>
              </a:tr>
              <a:tr h="274320">
                <a:tc>
                  <a:txBody>
                    <a:bodyPr/>
                    <a:lstStyle/>
                    <a:p>
                      <a:pPr algn="ctr"/>
                      <a:r>
                        <a:rPr lang="fr-FR" sz="1200">
                          <a:latin typeface="Comic Sans MS" panose="030F0702030302020204" pitchFamily="66" charset="0"/>
                        </a:rPr>
                        <a:t>Cause principale de décès</a:t>
                      </a:r>
                      <a:endParaRPr lang="fr-FR" sz="1200" dirty="0">
                        <a:latin typeface="Comic Sans MS" panose="030F0702030302020204" pitchFamily="66" charset="0"/>
                      </a:endParaRP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n</a:t>
                      </a:r>
                      <a:endParaRPr lang="fr-FR" sz="1200" dirty="0">
                        <a:latin typeface="Comic Sans MS" panose="030F0702030302020204" pitchFamily="66" charset="0"/>
                      </a:endParaRP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a:t>
                      </a:r>
                      <a:endParaRPr lang="fr-FR" sz="1200" dirty="0">
                        <a:latin typeface="Comic Sans MS" panose="030F0702030302020204" pitchFamily="66" charset="0"/>
                      </a:endParaRP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n</a:t>
                      </a:r>
                      <a:endParaRPr lang="fr-FR" sz="1200" dirty="0">
                        <a:latin typeface="Comic Sans MS" panose="030F0702030302020204" pitchFamily="66" charset="0"/>
                      </a:endParaRP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a:t>
                      </a:r>
                      <a:endParaRPr lang="fr-FR" sz="1200" dirty="0">
                        <a:latin typeface="Comic Sans MS" panose="030F0702030302020204" pitchFamily="66" charset="0"/>
                      </a:endParaRP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p</a:t>
                      </a:r>
                      <a:endParaRPr lang="fr-FR" sz="1200" dirty="0">
                        <a:latin typeface="Comic Sans MS" panose="030F0702030302020204" pitchFamily="66" charset="0"/>
                      </a:endParaRPr>
                    </a:p>
                  </a:txBody>
                  <a:tcPr anchor="ctr">
                    <a:solidFill>
                      <a:schemeClr val="accent1">
                        <a:lumMod val="20000"/>
                        <a:lumOff val="80000"/>
                      </a:schemeClr>
                    </a:solidFill>
                  </a:tcPr>
                </a:tc>
                <a:extLst>
                  <a:ext uri="{0D108BD9-81ED-4DB2-BD59-A6C34878D82A}">
                    <a16:rowId xmlns:a16="http://schemas.microsoft.com/office/drawing/2014/main" val="3078649609"/>
                  </a:ext>
                </a:extLst>
              </a:tr>
              <a:tr h="274320">
                <a:tc>
                  <a:txBody>
                    <a:bodyPr/>
                    <a:lstStyle/>
                    <a:p>
                      <a:r>
                        <a:rPr lang="fr-FR" sz="1200">
                          <a:latin typeface="Comic Sans MS" panose="030F0702030302020204" pitchFamily="66" charset="0"/>
                        </a:rPr>
                        <a:t>Maladies de l'appareil circulatoire</a:t>
                      </a:r>
                    </a:p>
                  </a:txBody>
                  <a:tcPr anchor="ctr"/>
                </a:tc>
                <a:tc>
                  <a:txBody>
                    <a:bodyPr/>
                    <a:lstStyle/>
                    <a:p>
                      <a:pPr algn="ctr"/>
                      <a:r>
                        <a:rPr lang="fr-FR" sz="1200">
                          <a:latin typeface="Comic Sans MS" panose="030F0702030302020204" pitchFamily="66" charset="0"/>
                        </a:rPr>
                        <a:t>10 152</a:t>
                      </a:r>
                    </a:p>
                  </a:txBody>
                  <a:tcPr anchor="ctr"/>
                </a:tc>
                <a:tc>
                  <a:txBody>
                    <a:bodyPr/>
                    <a:lstStyle/>
                    <a:p>
                      <a:pPr algn="ctr"/>
                      <a:r>
                        <a:rPr lang="fr-FR" sz="1200">
                          <a:latin typeface="Comic Sans MS" panose="030F0702030302020204" pitchFamily="66" charset="0"/>
                        </a:rPr>
                        <a:t>20,8</a:t>
                      </a:r>
                    </a:p>
                  </a:txBody>
                  <a:tcPr anchor="ctr"/>
                </a:tc>
                <a:tc>
                  <a:txBody>
                    <a:bodyPr/>
                    <a:lstStyle/>
                    <a:p>
                      <a:pPr algn="ctr"/>
                      <a:r>
                        <a:rPr lang="fr-FR" sz="1200">
                          <a:latin typeface="Comic Sans MS" panose="030F0702030302020204" pitchFamily="66" charset="0"/>
                        </a:rPr>
                        <a:t>11 443</a:t>
                      </a:r>
                    </a:p>
                  </a:txBody>
                  <a:tcPr anchor="ctr"/>
                </a:tc>
                <a:tc>
                  <a:txBody>
                    <a:bodyPr/>
                    <a:lstStyle/>
                    <a:p>
                      <a:pPr algn="ctr"/>
                      <a:r>
                        <a:rPr lang="fr-FR" sz="1200">
                          <a:latin typeface="Comic Sans MS" panose="030F0702030302020204" pitchFamily="66" charset="0"/>
                        </a:rPr>
                        <a:t>21,3</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2101843721"/>
                  </a:ext>
                </a:extLst>
              </a:tr>
              <a:tr h="274320">
                <a:tc>
                  <a:txBody>
                    <a:bodyPr/>
                    <a:lstStyle/>
                    <a:p>
                      <a:r>
                        <a:rPr lang="fr-FR" sz="1200">
                          <a:latin typeface="Comic Sans MS" panose="030F0702030302020204" pitchFamily="66" charset="0"/>
                        </a:rPr>
                        <a:t>- Infarctus du myocarde</a:t>
                      </a:r>
                    </a:p>
                  </a:txBody>
                  <a:tcPr anchor="ctr"/>
                </a:tc>
                <a:tc>
                  <a:txBody>
                    <a:bodyPr/>
                    <a:lstStyle/>
                    <a:p>
                      <a:pPr algn="ctr"/>
                      <a:r>
                        <a:rPr lang="fr-FR" sz="1200">
                          <a:latin typeface="Comic Sans MS" panose="030F0702030302020204" pitchFamily="66" charset="0"/>
                        </a:rPr>
                        <a:t>1 501</a:t>
                      </a:r>
                    </a:p>
                  </a:txBody>
                  <a:tcPr anchor="ctr"/>
                </a:tc>
                <a:tc>
                  <a:txBody>
                    <a:bodyPr/>
                    <a:lstStyle/>
                    <a:p>
                      <a:pPr algn="ctr"/>
                      <a:r>
                        <a:rPr lang="fr-FR" sz="1200">
                          <a:latin typeface="Comic Sans MS" panose="030F0702030302020204" pitchFamily="66" charset="0"/>
                        </a:rPr>
                        <a:t>3,1</a:t>
                      </a:r>
                    </a:p>
                  </a:txBody>
                  <a:tcPr anchor="ctr"/>
                </a:tc>
                <a:tc>
                  <a:txBody>
                    <a:bodyPr/>
                    <a:lstStyle/>
                    <a:p>
                      <a:pPr algn="ctr"/>
                      <a:r>
                        <a:rPr lang="fr-FR" sz="1200">
                          <a:latin typeface="Comic Sans MS" panose="030F0702030302020204" pitchFamily="66" charset="0"/>
                        </a:rPr>
                        <a:t>1 382</a:t>
                      </a:r>
                    </a:p>
                  </a:txBody>
                  <a:tcPr anchor="ctr"/>
                </a:tc>
                <a:tc>
                  <a:txBody>
                    <a:bodyPr/>
                    <a:lstStyle/>
                    <a:p>
                      <a:pPr algn="ctr"/>
                      <a:r>
                        <a:rPr lang="fr-FR" sz="1200">
                          <a:latin typeface="Comic Sans MS" panose="030F0702030302020204" pitchFamily="66" charset="0"/>
                        </a:rPr>
                        <a:t>2,6</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1184834525"/>
                  </a:ext>
                </a:extLst>
              </a:tr>
              <a:tr h="274320">
                <a:tc>
                  <a:txBody>
                    <a:bodyPr/>
                    <a:lstStyle/>
                    <a:p>
                      <a:r>
                        <a:rPr lang="fr-FR" sz="1200">
                          <a:latin typeface="Comic Sans MS" panose="030F0702030302020204" pitchFamily="66" charset="0"/>
                        </a:rPr>
                        <a:t>- Autres cardiopathies ischémiques</a:t>
                      </a:r>
                    </a:p>
                  </a:txBody>
                  <a:tcPr anchor="ctr"/>
                </a:tc>
                <a:tc>
                  <a:txBody>
                    <a:bodyPr/>
                    <a:lstStyle/>
                    <a:p>
                      <a:pPr algn="ctr"/>
                      <a:r>
                        <a:rPr lang="fr-FR" sz="1200">
                          <a:latin typeface="Comic Sans MS" panose="030F0702030302020204" pitchFamily="66" charset="0"/>
                        </a:rPr>
                        <a:t>564</a:t>
                      </a:r>
                    </a:p>
                  </a:txBody>
                  <a:tcPr anchor="ctr"/>
                </a:tc>
                <a:tc>
                  <a:txBody>
                    <a:bodyPr/>
                    <a:lstStyle/>
                    <a:p>
                      <a:pPr algn="ctr"/>
                      <a:r>
                        <a:rPr lang="fr-FR" sz="1200">
                          <a:latin typeface="Comic Sans MS" panose="030F0702030302020204" pitchFamily="66" charset="0"/>
                        </a:rPr>
                        <a:t>1,2</a:t>
                      </a:r>
                    </a:p>
                  </a:txBody>
                  <a:tcPr anchor="ctr"/>
                </a:tc>
                <a:tc>
                  <a:txBody>
                    <a:bodyPr/>
                    <a:lstStyle/>
                    <a:p>
                      <a:pPr algn="ctr"/>
                      <a:r>
                        <a:rPr lang="fr-FR" sz="1200">
                          <a:latin typeface="Comic Sans MS" panose="030F0702030302020204" pitchFamily="66" charset="0"/>
                        </a:rPr>
                        <a:t>636</a:t>
                      </a:r>
                    </a:p>
                  </a:txBody>
                  <a:tcPr anchor="ctr"/>
                </a:tc>
                <a:tc>
                  <a:txBody>
                    <a:bodyPr/>
                    <a:lstStyle/>
                    <a:p>
                      <a:pPr algn="ctr"/>
                      <a:r>
                        <a:rPr lang="fr-FR" sz="1200">
                          <a:latin typeface="Comic Sans MS" panose="030F0702030302020204" pitchFamily="66" charset="0"/>
                        </a:rPr>
                        <a:t>1,2</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2895547376"/>
                  </a:ext>
                </a:extLst>
              </a:tr>
              <a:tr h="274320">
                <a:tc>
                  <a:txBody>
                    <a:bodyPr/>
                    <a:lstStyle/>
                    <a:p>
                      <a:r>
                        <a:rPr lang="fr-FR" sz="1200">
                          <a:latin typeface="Comic Sans MS" panose="030F0702030302020204" pitchFamily="66" charset="0"/>
                        </a:rPr>
                        <a:t>- Cardiopathie hypertensive</a:t>
                      </a:r>
                    </a:p>
                  </a:txBody>
                  <a:tcPr anchor="ctr"/>
                </a:tc>
                <a:tc>
                  <a:txBody>
                    <a:bodyPr/>
                    <a:lstStyle/>
                    <a:p>
                      <a:pPr algn="ctr"/>
                      <a:r>
                        <a:rPr lang="fr-FR" sz="1200">
                          <a:latin typeface="Comic Sans MS" panose="030F0702030302020204" pitchFamily="66" charset="0"/>
                        </a:rPr>
                        <a:t>64</a:t>
                      </a:r>
                    </a:p>
                  </a:txBody>
                  <a:tcPr anchor="ctr"/>
                </a:tc>
                <a:tc>
                  <a:txBody>
                    <a:bodyPr/>
                    <a:lstStyle/>
                    <a:p>
                      <a:pPr algn="ctr"/>
                      <a:r>
                        <a:rPr lang="fr-FR" sz="1200">
                          <a:latin typeface="Comic Sans MS" panose="030F0702030302020204" pitchFamily="66" charset="0"/>
                        </a:rPr>
                        <a:t>0,1</a:t>
                      </a:r>
                    </a:p>
                  </a:txBody>
                  <a:tcPr anchor="ctr"/>
                </a:tc>
                <a:tc>
                  <a:txBody>
                    <a:bodyPr/>
                    <a:lstStyle/>
                    <a:p>
                      <a:pPr algn="ctr"/>
                      <a:r>
                        <a:rPr lang="fr-FR" sz="1200">
                          <a:latin typeface="Comic Sans MS" panose="030F0702030302020204" pitchFamily="66" charset="0"/>
                        </a:rPr>
                        <a:t>59</a:t>
                      </a:r>
                    </a:p>
                  </a:txBody>
                  <a:tcPr anchor="ctr"/>
                </a:tc>
                <a:tc>
                  <a:txBody>
                    <a:bodyPr/>
                    <a:lstStyle/>
                    <a:p>
                      <a:pPr algn="ctr"/>
                      <a:r>
                        <a:rPr lang="fr-FR" sz="1200">
                          <a:latin typeface="Comic Sans MS" panose="030F0702030302020204" pitchFamily="66" charset="0"/>
                        </a:rPr>
                        <a:t>0,1</a:t>
                      </a:r>
                    </a:p>
                  </a:txBody>
                  <a:tcPr anchor="ctr"/>
                </a:tc>
                <a:tc>
                  <a:txBody>
                    <a:bodyPr/>
                    <a:lstStyle/>
                    <a:p>
                      <a:pPr algn="ctr"/>
                      <a:r>
                        <a:rPr lang="fr-FR" sz="1200">
                          <a:latin typeface="Comic Sans MS" panose="030F0702030302020204" pitchFamily="66" charset="0"/>
                        </a:rPr>
                        <a:t>NS</a:t>
                      </a:r>
                    </a:p>
                  </a:txBody>
                  <a:tcPr anchor="ctr"/>
                </a:tc>
                <a:extLst>
                  <a:ext uri="{0D108BD9-81ED-4DB2-BD59-A6C34878D82A}">
                    <a16:rowId xmlns:a16="http://schemas.microsoft.com/office/drawing/2014/main" val="3324182466"/>
                  </a:ext>
                </a:extLst>
              </a:tr>
              <a:tr h="274320">
                <a:tc>
                  <a:txBody>
                    <a:bodyPr/>
                    <a:lstStyle/>
                    <a:p>
                      <a:r>
                        <a:rPr lang="fr-FR" sz="1200">
                          <a:latin typeface="Comic Sans MS" panose="030F0702030302020204" pitchFamily="66" charset="0"/>
                        </a:rPr>
                        <a:t>- Insuffisance cardiaque</a:t>
                      </a:r>
                    </a:p>
                  </a:txBody>
                  <a:tcPr anchor="ctr"/>
                </a:tc>
                <a:tc>
                  <a:txBody>
                    <a:bodyPr/>
                    <a:lstStyle/>
                    <a:p>
                      <a:pPr algn="ctr"/>
                      <a:r>
                        <a:rPr lang="fr-FR" sz="1200">
                          <a:latin typeface="Comic Sans MS" panose="030F0702030302020204" pitchFamily="66" charset="0"/>
                        </a:rPr>
                        <a:t>2 288</a:t>
                      </a:r>
                    </a:p>
                  </a:txBody>
                  <a:tcPr anchor="ctr"/>
                </a:tc>
                <a:tc>
                  <a:txBody>
                    <a:bodyPr/>
                    <a:lstStyle/>
                    <a:p>
                      <a:pPr algn="ctr"/>
                      <a:r>
                        <a:rPr lang="fr-FR" sz="1200">
                          <a:latin typeface="Comic Sans MS" panose="030F0702030302020204" pitchFamily="66" charset="0"/>
                        </a:rPr>
                        <a:t>4,7</a:t>
                      </a:r>
                    </a:p>
                  </a:txBody>
                  <a:tcPr anchor="ctr"/>
                </a:tc>
                <a:tc>
                  <a:txBody>
                    <a:bodyPr/>
                    <a:lstStyle/>
                    <a:p>
                      <a:pPr algn="ctr"/>
                      <a:r>
                        <a:rPr lang="fr-FR" sz="1200">
                          <a:latin typeface="Comic Sans MS" panose="030F0702030302020204" pitchFamily="66" charset="0"/>
                        </a:rPr>
                        <a:t>3 226</a:t>
                      </a:r>
                    </a:p>
                  </a:txBody>
                  <a:tcPr anchor="ctr"/>
                </a:tc>
                <a:tc>
                  <a:txBody>
                    <a:bodyPr/>
                    <a:lstStyle/>
                    <a:p>
                      <a:pPr algn="ctr"/>
                      <a:r>
                        <a:rPr lang="fr-FR" sz="1200">
                          <a:latin typeface="Comic Sans MS" panose="030F0702030302020204" pitchFamily="66" charset="0"/>
                        </a:rPr>
                        <a:t>6,0</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3438068432"/>
                  </a:ext>
                </a:extLst>
              </a:tr>
              <a:tr h="274320">
                <a:tc>
                  <a:txBody>
                    <a:bodyPr/>
                    <a:lstStyle/>
                    <a:p>
                      <a:r>
                        <a:rPr lang="fr-FR" sz="1200">
                          <a:latin typeface="Comic Sans MS" panose="030F0702030302020204" pitchFamily="66" charset="0"/>
                        </a:rPr>
                        <a:t>- Troubles du rythme</a:t>
                      </a:r>
                    </a:p>
                  </a:txBody>
                  <a:tcPr anchor="ctr"/>
                </a:tc>
                <a:tc>
                  <a:txBody>
                    <a:bodyPr/>
                    <a:lstStyle/>
                    <a:p>
                      <a:pPr algn="ctr"/>
                      <a:r>
                        <a:rPr lang="fr-FR" sz="1200">
                          <a:latin typeface="Comic Sans MS" panose="030F0702030302020204" pitchFamily="66" charset="0"/>
                        </a:rPr>
                        <a:t>617</a:t>
                      </a:r>
                    </a:p>
                  </a:txBody>
                  <a:tcPr anchor="ctr"/>
                </a:tc>
                <a:tc>
                  <a:txBody>
                    <a:bodyPr/>
                    <a:lstStyle/>
                    <a:p>
                      <a:pPr algn="ctr"/>
                      <a:r>
                        <a:rPr lang="fr-FR" sz="1200">
                          <a:latin typeface="Comic Sans MS" panose="030F0702030302020204" pitchFamily="66" charset="0"/>
                        </a:rPr>
                        <a:t>1,3</a:t>
                      </a:r>
                    </a:p>
                  </a:txBody>
                  <a:tcPr anchor="ctr"/>
                </a:tc>
                <a:tc>
                  <a:txBody>
                    <a:bodyPr/>
                    <a:lstStyle/>
                    <a:p>
                      <a:pPr algn="ctr"/>
                      <a:r>
                        <a:rPr lang="fr-FR" sz="1200">
                          <a:latin typeface="Comic Sans MS" panose="030F0702030302020204" pitchFamily="66" charset="0"/>
                        </a:rPr>
                        <a:t>702</a:t>
                      </a:r>
                    </a:p>
                  </a:txBody>
                  <a:tcPr anchor="ctr"/>
                </a:tc>
                <a:tc>
                  <a:txBody>
                    <a:bodyPr/>
                    <a:lstStyle/>
                    <a:p>
                      <a:pPr algn="ctr"/>
                      <a:r>
                        <a:rPr lang="fr-FR" sz="1200">
                          <a:latin typeface="Comic Sans MS" panose="030F0702030302020204" pitchFamily="66" charset="0"/>
                        </a:rPr>
                        <a:t>1,3</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4261004393"/>
                  </a:ext>
                </a:extLst>
              </a:tr>
              <a:tr h="274320">
                <a:tc>
                  <a:txBody>
                    <a:bodyPr/>
                    <a:lstStyle/>
                    <a:p>
                      <a:r>
                        <a:rPr lang="fr-FR" sz="1200">
                          <a:latin typeface="Comic Sans MS" panose="030F0702030302020204" pitchFamily="66" charset="0"/>
                        </a:rPr>
                        <a:t>- Maladies cérébrovasculaires</a:t>
                      </a:r>
                    </a:p>
                  </a:txBody>
                  <a:tcPr anchor="ctr"/>
                </a:tc>
                <a:tc>
                  <a:txBody>
                    <a:bodyPr/>
                    <a:lstStyle/>
                    <a:p>
                      <a:pPr algn="ctr"/>
                      <a:r>
                        <a:rPr lang="fr-FR" sz="1200">
                          <a:latin typeface="Comic Sans MS" panose="030F0702030302020204" pitchFamily="66" charset="0"/>
                        </a:rPr>
                        <a:t>1 928</a:t>
                      </a:r>
                    </a:p>
                  </a:txBody>
                  <a:tcPr anchor="ctr"/>
                </a:tc>
                <a:tc>
                  <a:txBody>
                    <a:bodyPr/>
                    <a:lstStyle/>
                    <a:p>
                      <a:pPr algn="ctr"/>
                      <a:r>
                        <a:rPr lang="fr-FR" sz="1200">
                          <a:latin typeface="Comic Sans MS" panose="030F0702030302020204" pitchFamily="66" charset="0"/>
                        </a:rPr>
                        <a:t>3,9</a:t>
                      </a:r>
                    </a:p>
                  </a:txBody>
                  <a:tcPr anchor="ctr"/>
                </a:tc>
                <a:tc>
                  <a:txBody>
                    <a:bodyPr/>
                    <a:lstStyle/>
                    <a:p>
                      <a:pPr algn="ctr"/>
                      <a:r>
                        <a:rPr lang="fr-FR" sz="1200">
                          <a:latin typeface="Comic Sans MS" panose="030F0702030302020204" pitchFamily="66" charset="0"/>
                        </a:rPr>
                        <a:t>2 040</a:t>
                      </a:r>
                    </a:p>
                  </a:txBody>
                  <a:tcPr anchor="ctr"/>
                </a:tc>
                <a:tc>
                  <a:txBody>
                    <a:bodyPr/>
                    <a:lstStyle/>
                    <a:p>
                      <a:pPr algn="ctr"/>
                      <a:r>
                        <a:rPr lang="fr-FR" sz="1200">
                          <a:latin typeface="Comic Sans MS" panose="030F0702030302020204" pitchFamily="66" charset="0"/>
                        </a:rPr>
                        <a:t>3,8</a:t>
                      </a:r>
                    </a:p>
                  </a:txBody>
                  <a:tcPr anchor="ctr"/>
                </a:tc>
                <a:tc>
                  <a:txBody>
                    <a:bodyPr/>
                    <a:lstStyle/>
                    <a:p>
                      <a:pPr algn="ctr"/>
                      <a:r>
                        <a:rPr lang="fr-FR" sz="1200">
                          <a:latin typeface="Comic Sans MS" panose="030F0702030302020204" pitchFamily="66" charset="0"/>
                        </a:rPr>
                        <a:t>NS</a:t>
                      </a:r>
                    </a:p>
                  </a:txBody>
                  <a:tcPr anchor="ctr"/>
                </a:tc>
                <a:extLst>
                  <a:ext uri="{0D108BD9-81ED-4DB2-BD59-A6C34878D82A}">
                    <a16:rowId xmlns:a16="http://schemas.microsoft.com/office/drawing/2014/main" val="435769010"/>
                  </a:ext>
                </a:extLst>
              </a:tr>
              <a:tr h="274320">
                <a:tc>
                  <a:txBody>
                    <a:bodyPr/>
                    <a:lstStyle/>
                    <a:p>
                      <a:r>
                        <a:rPr lang="fr-FR" sz="1200">
                          <a:latin typeface="Comic Sans MS" panose="030F0702030302020204" pitchFamily="66" charset="0"/>
                        </a:rPr>
                        <a:t>- Embolie pulmonaire</a:t>
                      </a:r>
                    </a:p>
                  </a:txBody>
                  <a:tcPr anchor="ctr"/>
                </a:tc>
                <a:tc>
                  <a:txBody>
                    <a:bodyPr/>
                    <a:lstStyle/>
                    <a:p>
                      <a:pPr algn="ctr"/>
                      <a:r>
                        <a:rPr lang="fr-FR" sz="1200">
                          <a:latin typeface="Comic Sans MS" panose="030F0702030302020204" pitchFamily="66" charset="0"/>
                        </a:rPr>
                        <a:t>180</a:t>
                      </a:r>
                    </a:p>
                  </a:txBody>
                  <a:tcPr anchor="ctr"/>
                </a:tc>
                <a:tc>
                  <a:txBody>
                    <a:bodyPr/>
                    <a:lstStyle/>
                    <a:p>
                      <a:pPr algn="ctr"/>
                      <a:r>
                        <a:rPr lang="fr-FR" sz="1200">
                          <a:latin typeface="Comic Sans MS" panose="030F0702030302020204" pitchFamily="66" charset="0"/>
                        </a:rPr>
                        <a:t>0,4</a:t>
                      </a:r>
                    </a:p>
                  </a:txBody>
                  <a:tcPr anchor="ctr"/>
                </a:tc>
                <a:tc>
                  <a:txBody>
                    <a:bodyPr/>
                    <a:lstStyle/>
                    <a:p>
                      <a:pPr algn="ctr"/>
                      <a:r>
                        <a:rPr lang="fr-FR" sz="1200">
                          <a:latin typeface="Comic Sans MS" panose="030F0702030302020204" pitchFamily="66" charset="0"/>
                        </a:rPr>
                        <a:t>139</a:t>
                      </a:r>
                    </a:p>
                  </a:txBody>
                  <a:tcPr anchor="ctr"/>
                </a:tc>
                <a:tc>
                  <a:txBody>
                    <a:bodyPr/>
                    <a:lstStyle/>
                    <a:p>
                      <a:pPr algn="ctr"/>
                      <a:r>
                        <a:rPr lang="fr-FR" sz="1200">
                          <a:latin typeface="Comic Sans MS" panose="030F0702030302020204" pitchFamily="66" charset="0"/>
                        </a:rPr>
                        <a:t>0,3</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3511270630"/>
                  </a:ext>
                </a:extLst>
              </a:tr>
              <a:tr h="274320">
                <a:tc>
                  <a:txBody>
                    <a:bodyPr/>
                    <a:lstStyle/>
                    <a:p>
                      <a:r>
                        <a:rPr lang="fr-FR" sz="1200">
                          <a:latin typeface="Comic Sans MS" panose="030F0702030302020204" pitchFamily="66" charset="0"/>
                        </a:rPr>
                        <a:t>- Autres maladies de l'appareil circulatoire</a:t>
                      </a:r>
                    </a:p>
                  </a:txBody>
                  <a:tcPr anchor="ctr"/>
                </a:tc>
                <a:tc>
                  <a:txBody>
                    <a:bodyPr/>
                    <a:lstStyle/>
                    <a:p>
                      <a:pPr algn="ctr"/>
                      <a:r>
                        <a:rPr lang="fr-FR" sz="1200">
                          <a:latin typeface="Comic Sans MS" panose="030F0702030302020204" pitchFamily="66" charset="0"/>
                        </a:rPr>
                        <a:t>3 010</a:t>
                      </a:r>
                    </a:p>
                  </a:txBody>
                  <a:tcPr anchor="ctr"/>
                </a:tc>
                <a:tc>
                  <a:txBody>
                    <a:bodyPr/>
                    <a:lstStyle/>
                    <a:p>
                      <a:pPr algn="ctr"/>
                      <a:r>
                        <a:rPr lang="fr-FR" sz="1200">
                          <a:latin typeface="Comic Sans MS" panose="030F0702030302020204" pitchFamily="66" charset="0"/>
                        </a:rPr>
                        <a:t>6,2</a:t>
                      </a:r>
                    </a:p>
                  </a:txBody>
                  <a:tcPr anchor="ctr"/>
                </a:tc>
                <a:tc>
                  <a:txBody>
                    <a:bodyPr/>
                    <a:lstStyle/>
                    <a:p>
                      <a:pPr algn="ctr"/>
                      <a:r>
                        <a:rPr lang="fr-FR" sz="1200">
                          <a:latin typeface="Comic Sans MS" panose="030F0702030302020204" pitchFamily="66" charset="0"/>
                        </a:rPr>
                        <a:t>3 259</a:t>
                      </a:r>
                    </a:p>
                  </a:txBody>
                  <a:tcPr anchor="ctr"/>
                </a:tc>
                <a:tc>
                  <a:txBody>
                    <a:bodyPr/>
                    <a:lstStyle/>
                    <a:p>
                      <a:pPr algn="ctr"/>
                      <a:r>
                        <a:rPr lang="fr-FR" sz="1200">
                          <a:latin typeface="Comic Sans MS" panose="030F0702030302020204" pitchFamily="66" charset="0"/>
                        </a:rPr>
                        <a:t>6,1</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586827940"/>
                  </a:ext>
                </a:extLst>
              </a:tr>
              <a:tr h="274320">
                <a:tc>
                  <a:txBody>
                    <a:bodyPr/>
                    <a:lstStyle/>
                    <a:p>
                      <a:r>
                        <a:rPr lang="fr-FR" sz="1200">
                          <a:latin typeface="Comic Sans MS" panose="030F0702030302020204" pitchFamily="66" charset="0"/>
                        </a:rPr>
                        <a:t>Maladies rénales</a:t>
                      </a:r>
                    </a:p>
                  </a:txBody>
                  <a:tcPr anchor="ctr"/>
                </a:tc>
                <a:tc>
                  <a:txBody>
                    <a:bodyPr/>
                    <a:lstStyle/>
                    <a:p>
                      <a:pPr algn="ctr"/>
                      <a:r>
                        <a:rPr lang="fr-FR" sz="1200">
                          <a:latin typeface="Comic Sans MS" panose="030F0702030302020204" pitchFamily="66" charset="0"/>
                        </a:rPr>
                        <a:t>231</a:t>
                      </a:r>
                    </a:p>
                  </a:txBody>
                  <a:tcPr anchor="ctr"/>
                </a:tc>
                <a:tc>
                  <a:txBody>
                    <a:bodyPr/>
                    <a:lstStyle/>
                    <a:p>
                      <a:pPr algn="ctr"/>
                      <a:r>
                        <a:rPr lang="fr-FR" sz="1200">
                          <a:latin typeface="Comic Sans MS" panose="030F0702030302020204" pitchFamily="66" charset="0"/>
                        </a:rPr>
                        <a:t>0,5</a:t>
                      </a:r>
                    </a:p>
                  </a:txBody>
                  <a:tcPr anchor="ctr"/>
                </a:tc>
                <a:tc>
                  <a:txBody>
                    <a:bodyPr/>
                    <a:lstStyle/>
                    <a:p>
                      <a:pPr algn="ctr"/>
                      <a:r>
                        <a:rPr lang="fr-FR" sz="1200">
                          <a:latin typeface="Comic Sans MS" panose="030F0702030302020204" pitchFamily="66" charset="0"/>
                        </a:rPr>
                        <a:t>502</a:t>
                      </a:r>
                    </a:p>
                  </a:txBody>
                  <a:tcPr anchor="ctr"/>
                </a:tc>
                <a:tc>
                  <a:txBody>
                    <a:bodyPr/>
                    <a:lstStyle/>
                    <a:p>
                      <a:pPr algn="ctr"/>
                      <a:r>
                        <a:rPr lang="fr-FR" sz="1200">
                          <a:latin typeface="Comic Sans MS" panose="030F0702030302020204" pitchFamily="66" charset="0"/>
                        </a:rPr>
                        <a:t>0,9</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3834750051"/>
                  </a:ext>
                </a:extLst>
              </a:tr>
              <a:tr h="274320">
                <a:tc>
                  <a:txBody>
                    <a:bodyPr/>
                    <a:lstStyle/>
                    <a:p>
                      <a:r>
                        <a:rPr lang="fr-FR" sz="1200">
                          <a:latin typeface="Comic Sans MS" panose="030F0702030302020204" pitchFamily="66" charset="0"/>
                        </a:rPr>
                        <a:t>Cancer</a:t>
                      </a:r>
                    </a:p>
                  </a:txBody>
                  <a:tcPr anchor="ctr"/>
                </a:tc>
                <a:tc>
                  <a:txBody>
                    <a:bodyPr/>
                    <a:lstStyle/>
                    <a:p>
                      <a:pPr algn="ctr"/>
                      <a:r>
                        <a:rPr lang="fr-FR" sz="1200">
                          <a:latin typeface="Comic Sans MS" panose="030F0702030302020204" pitchFamily="66" charset="0"/>
                        </a:rPr>
                        <a:t>6 177</a:t>
                      </a:r>
                    </a:p>
                  </a:txBody>
                  <a:tcPr anchor="ctr"/>
                </a:tc>
                <a:tc>
                  <a:txBody>
                    <a:bodyPr/>
                    <a:lstStyle/>
                    <a:p>
                      <a:pPr algn="ctr"/>
                      <a:r>
                        <a:rPr lang="fr-FR" sz="1200">
                          <a:latin typeface="Comic Sans MS" panose="030F0702030302020204" pitchFamily="66" charset="0"/>
                        </a:rPr>
                        <a:t>12,6</a:t>
                      </a:r>
                    </a:p>
                  </a:txBody>
                  <a:tcPr anchor="ctr"/>
                </a:tc>
                <a:tc>
                  <a:txBody>
                    <a:bodyPr/>
                    <a:lstStyle/>
                    <a:p>
                      <a:pPr algn="ctr"/>
                      <a:r>
                        <a:rPr lang="fr-FR" sz="1200">
                          <a:latin typeface="Comic Sans MS" panose="030F0702030302020204" pitchFamily="66" charset="0"/>
                        </a:rPr>
                        <a:t>4 114</a:t>
                      </a:r>
                    </a:p>
                  </a:txBody>
                  <a:tcPr anchor="ctr"/>
                </a:tc>
                <a:tc>
                  <a:txBody>
                    <a:bodyPr/>
                    <a:lstStyle/>
                    <a:p>
                      <a:pPr algn="ctr"/>
                      <a:r>
                        <a:rPr lang="fr-FR" sz="1200">
                          <a:latin typeface="Comic Sans MS" panose="030F0702030302020204" pitchFamily="66" charset="0"/>
                        </a:rPr>
                        <a:t>7,7</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3603704692"/>
                  </a:ext>
                </a:extLst>
              </a:tr>
              <a:tr h="274320">
                <a:tc>
                  <a:txBody>
                    <a:bodyPr/>
                    <a:lstStyle/>
                    <a:p>
                      <a:r>
                        <a:rPr lang="fr-FR" sz="1200">
                          <a:latin typeface="Comic Sans MS" panose="030F0702030302020204" pitchFamily="66" charset="0"/>
                        </a:rPr>
                        <a:t>Diabète</a:t>
                      </a:r>
                    </a:p>
                  </a:txBody>
                  <a:tcPr anchor="ctr"/>
                </a:tc>
                <a:tc>
                  <a:txBody>
                    <a:bodyPr/>
                    <a:lstStyle/>
                    <a:p>
                      <a:pPr algn="ctr"/>
                      <a:r>
                        <a:rPr lang="fr-FR" sz="1200">
                          <a:latin typeface="Comic Sans MS" panose="030F0702030302020204" pitchFamily="66" charset="0"/>
                        </a:rPr>
                        <a:t>80</a:t>
                      </a:r>
                    </a:p>
                  </a:txBody>
                  <a:tcPr anchor="ctr"/>
                </a:tc>
                <a:tc>
                  <a:txBody>
                    <a:bodyPr/>
                    <a:lstStyle/>
                    <a:p>
                      <a:pPr algn="ctr"/>
                      <a:r>
                        <a:rPr lang="fr-FR" sz="1200">
                          <a:latin typeface="Comic Sans MS" panose="030F0702030302020204" pitchFamily="66" charset="0"/>
                        </a:rPr>
                        <a:t>0,2</a:t>
                      </a:r>
                    </a:p>
                  </a:txBody>
                  <a:tcPr anchor="ctr"/>
                </a:tc>
                <a:tc>
                  <a:txBody>
                    <a:bodyPr/>
                    <a:lstStyle/>
                    <a:p>
                      <a:pPr algn="ctr"/>
                      <a:r>
                        <a:rPr lang="fr-FR" sz="1200">
                          <a:latin typeface="Comic Sans MS" panose="030F0702030302020204" pitchFamily="66" charset="0"/>
                        </a:rPr>
                        <a:t>36</a:t>
                      </a:r>
                    </a:p>
                  </a:txBody>
                  <a:tcPr anchor="ctr"/>
                </a:tc>
                <a:tc>
                  <a:txBody>
                    <a:bodyPr/>
                    <a:lstStyle/>
                    <a:p>
                      <a:pPr algn="ctr"/>
                      <a:r>
                        <a:rPr lang="fr-FR" sz="1200">
                          <a:latin typeface="Comic Sans MS" panose="030F0702030302020204" pitchFamily="66" charset="0"/>
                        </a:rPr>
                        <a:t>0,1</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2750775561"/>
                  </a:ext>
                </a:extLst>
              </a:tr>
              <a:tr h="274320">
                <a:tc>
                  <a:txBody>
                    <a:bodyPr/>
                    <a:lstStyle/>
                    <a:p>
                      <a:r>
                        <a:rPr lang="fr-FR" sz="1200">
                          <a:latin typeface="Comic Sans MS" panose="030F0702030302020204" pitchFamily="66" charset="0"/>
                        </a:rPr>
                        <a:t>Maladies infectieuses</a:t>
                      </a:r>
                    </a:p>
                  </a:txBody>
                  <a:tcPr anchor="ctr"/>
                </a:tc>
                <a:tc>
                  <a:txBody>
                    <a:bodyPr/>
                    <a:lstStyle/>
                    <a:p>
                      <a:pPr algn="ctr"/>
                      <a:r>
                        <a:rPr lang="fr-FR" sz="1200">
                          <a:latin typeface="Comic Sans MS" panose="030F0702030302020204" pitchFamily="66" charset="0"/>
                        </a:rPr>
                        <a:t>8 028</a:t>
                      </a:r>
                    </a:p>
                  </a:txBody>
                  <a:tcPr anchor="ctr"/>
                </a:tc>
                <a:tc>
                  <a:txBody>
                    <a:bodyPr/>
                    <a:lstStyle/>
                    <a:p>
                      <a:pPr algn="ctr"/>
                      <a:r>
                        <a:rPr lang="fr-FR" sz="1200">
                          <a:latin typeface="Comic Sans MS" panose="030F0702030302020204" pitchFamily="66" charset="0"/>
                        </a:rPr>
                        <a:t>16,4</a:t>
                      </a:r>
                    </a:p>
                  </a:txBody>
                  <a:tcPr anchor="ctr"/>
                </a:tc>
                <a:tc>
                  <a:txBody>
                    <a:bodyPr/>
                    <a:lstStyle/>
                    <a:p>
                      <a:pPr algn="ctr"/>
                      <a:r>
                        <a:rPr lang="fr-FR" sz="1200">
                          <a:latin typeface="Comic Sans MS" panose="030F0702030302020204" pitchFamily="66" charset="0"/>
                        </a:rPr>
                        <a:t>7 521</a:t>
                      </a:r>
                    </a:p>
                  </a:txBody>
                  <a:tcPr anchor="ctr"/>
                </a:tc>
                <a:tc>
                  <a:txBody>
                    <a:bodyPr/>
                    <a:lstStyle/>
                    <a:p>
                      <a:pPr algn="ctr"/>
                      <a:r>
                        <a:rPr lang="fr-FR" sz="1200">
                          <a:latin typeface="Comic Sans MS" panose="030F0702030302020204" pitchFamily="66" charset="0"/>
                        </a:rPr>
                        <a:t>14,0</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2049393685"/>
                  </a:ext>
                </a:extLst>
              </a:tr>
              <a:tr h="274320">
                <a:tc>
                  <a:txBody>
                    <a:bodyPr/>
                    <a:lstStyle/>
                    <a:p>
                      <a:r>
                        <a:rPr lang="fr-FR" sz="1200">
                          <a:latin typeface="Comic Sans MS" panose="030F0702030302020204" pitchFamily="66" charset="0"/>
                        </a:rPr>
                        <a:t>Cachexie</a:t>
                      </a:r>
                    </a:p>
                  </a:txBody>
                  <a:tcPr anchor="ctr"/>
                </a:tc>
                <a:tc>
                  <a:txBody>
                    <a:bodyPr/>
                    <a:lstStyle/>
                    <a:p>
                      <a:pPr algn="ctr"/>
                      <a:r>
                        <a:rPr lang="fr-FR" sz="1200">
                          <a:latin typeface="Comic Sans MS" panose="030F0702030302020204" pitchFamily="66" charset="0"/>
                        </a:rPr>
                        <a:t>2 215</a:t>
                      </a:r>
                    </a:p>
                  </a:txBody>
                  <a:tcPr anchor="ctr"/>
                </a:tc>
                <a:tc>
                  <a:txBody>
                    <a:bodyPr/>
                    <a:lstStyle/>
                    <a:p>
                      <a:pPr algn="ctr"/>
                      <a:r>
                        <a:rPr lang="fr-FR" sz="1200">
                          <a:latin typeface="Comic Sans MS" panose="030F0702030302020204" pitchFamily="66" charset="0"/>
                        </a:rPr>
                        <a:t>4,5</a:t>
                      </a:r>
                    </a:p>
                  </a:txBody>
                  <a:tcPr anchor="ctr"/>
                </a:tc>
                <a:tc>
                  <a:txBody>
                    <a:bodyPr/>
                    <a:lstStyle/>
                    <a:p>
                      <a:pPr algn="ctr"/>
                      <a:r>
                        <a:rPr lang="fr-FR" sz="1200">
                          <a:latin typeface="Comic Sans MS" panose="030F0702030302020204" pitchFamily="66" charset="0"/>
                        </a:rPr>
                        <a:t>6 403</a:t>
                      </a:r>
                    </a:p>
                  </a:txBody>
                  <a:tcPr anchor="ctr"/>
                </a:tc>
                <a:tc>
                  <a:txBody>
                    <a:bodyPr/>
                    <a:lstStyle/>
                    <a:p>
                      <a:pPr algn="ctr"/>
                      <a:r>
                        <a:rPr lang="fr-FR" sz="1200">
                          <a:latin typeface="Comic Sans MS" panose="030F0702030302020204" pitchFamily="66" charset="0"/>
                        </a:rPr>
                        <a:t>11,9</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3180229063"/>
                  </a:ext>
                </a:extLst>
              </a:tr>
              <a:tr h="274320">
                <a:tc>
                  <a:txBody>
                    <a:bodyPr/>
                    <a:lstStyle/>
                    <a:p>
                      <a:r>
                        <a:rPr lang="fr-FR" sz="1200">
                          <a:latin typeface="Comic Sans MS" panose="030F0702030302020204" pitchFamily="66" charset="0"/>
                        </a:rPr>
                        <a:t>Hyperkaliémie</a:t>
                      </a:r>
                    </a:p>
                  </a:txBody>
                  <a:tcPr anchor="ctr"/>
                </a:tc>
                <a:tc>
                  <a:txBody>
                    <a:bodyPr/>
                    <a:lstStyle/>
                    <a:p>
                      <a:pPr algn="ctr"/>
                      <a:r>
                        <a:rPr lang="fr-FR" sz="1200">
                          <a:latin typeface="Comic Sans MS" panose="030F0702030302020204" pitchFamily="66" charset="0"/>
                        </a:rPr>
                        <a:t>388</a:t>
                      </a:r>
                    </a:p>
                  </a:txBody>
                  <a:tcPr anchor="ctr"/>
                </a:tc>
                <a:tc>
                  <a:txBody>
                    <a:bodyPr/>
                    <a:lstStyle/>
                    <a:p>
                      <a:pPr algn="ctr"/>
                      <a:r>
                        <a:rPr lang="fr-FR" sz="1200">
                          <a:latin typeface="Comic Sans MS" panose="030F0702030302020204" pitchFamily="66" charset="0"/>
                        </a:rPr>
                        <a:t>0,8</a:t>
                      </a:r>
                    </a:p>
                  </a:txBody>
                  <a:tcPr anchor="ctr"/>
                </a:tc>
                <a:tc>
                  <a:txBody>
                    <a:bodyPr/>
                    <a:lstStyle/>
                    <a:p>
                      <a:pPr algn="ctr"/>
                      <a:r>
                        <a:rPr lang="fr-FR" sz="1200">
                          <a:latin typeface="Comic Sans MS" panose="030F0702030302020204" pitchFamily="66" charset="0"/>
                        </a:rPr>
                        <a:t>338</a:t>
                      </a:r>
                    </a:p>
                  </a:txBody>
                  <a:tcPr anchor="ctr"/>
                </a:tc>
                <a:tc>
                  <a:txBody>
                    <a:bodyPr/>
                    <a:lstStyle/>
                    <a:p>
                      <a:pPr algn="ctr"/>
                      <a:r>
                        <a:rPr lang="fr-FR" sz="1200">
                          <a:latin typeface="Comic Sans MS" panose="030F0702030302020204" pitchFamily="66" charset="0"/>
                        </a:rPr>
                        <a:t>0,6</a:t>
                      </a:r>
                    </a:p>
                  </a:txBody>
                  <a:tcPr anchor="ctr"/>
                </a:tc>
                <a:tc>
                  <a:txBody>
                    <a:bodyPr/>
                    <a:lstStyle/>
                    <a:p>
                      <a:pPr algn="ctr"/>
                      <a:r>
                        <a:rPr lang="fr-FR" sz="1200">
                          <a:latin typeface="Comic Sans MS" panose="030F0702030302020204" pitchFamily="66" charset="0"/>
                        </a:rPr>
                        <a:t>NS</a:t>
                      </a:r>
                    </a:p>
                  </a:txBody>
                  <a:tcPr anchor="ctr"/>
                </a:tc>
                <a:extLst>
                  <a:ext uri="{0D108BD9-81ED-4DB2-BD59-A6C34878D82A}">
                    <a16:rowId xmlns:a16="http://schemas.microsoft.com/office/drawing/2014/main" val="3685206408"/>
                  </a:ext>
                </a:extLst>
              </a:tr>
              <a:tr h="274320">
                <a:tc>
                  <a:txBody>
                    <a:bodyPr/>
                    <a:lstStyle/>
                    <a:p>
                      <a:r>
                        <a:rPr lang="fr-FR" sz="1200">
                          <a:latin typeface="Comic Sans MS" panose="030F0702030302020204" pitchFamily="66" charset="0"/>
                        </a:rPr>
                        <a:t>Maladies du foie</a:t>
                      </a:r>
                    </a:p>
                  </a:txBody>
                  <a:tcPr anchor="ctr"/>
                </a:tc>
                <a:tc>
                  <a:txBody>
                    <a:bodyPr/>
                    <a:lstStyle/>
                    <a:p>
                      <a:pPr algn="ctr"/>
                      <a:r>
                        <a:rPr lang="fr-FR" sz="1200">
                          <a:latin typeface="Comic Sans MS" panose="030F0702030302020204" pitchFamily="66" charset="0"/>
                        </a:rPr>
                        <a:t>470</a:t>
                      </a:r>
                    </a:p>
                  </a:txBody>
                  <a:tcPr anchor="ctr"/>
                </a:tc>
                <a:tc>
                  <a:txBody>
                    <a:bodyPr/>
                    <a:lstStyle/>
                    <a:p>
                      <a:pPr algn="ctr"/>
                      <a:r>
                        <a:rPr lang="fr-FR" sz="1200">
                          <a:latin typeface="Comic Sans MS" panose="030F0702030302020204" pitchFamily="66" charset="0"/>
                        </a:rPr>
                        <a:t>1,0</a:t>
                      </a:r>
                    </a:p>
                  </a:txBody>
                  <a:tcPr anchor="ctr"/>
                </a:tc>
                <a:tc>
                  <a:txBody>
                    <a:bodyPr/>
                    <a:lstStyle/>
                    <a:p>
                      <a:pPr algn="ctr"/>
                      <a:r>
                        <a:rPr lang="fr-FR" sz="1200">
                          <a:latin typeface="Comic Sans MS" panose="030F0702030302020204" pitchFamily="66" charset="0"/>
                        </a:rPr>
                        <a:t>148</a:t>
                      </a:r>
                    </a:p>
                  </a:txBody>
                  <a:tcPr anchor="ctr"/>
                </a:tc>
                <a:tc>
                  <a:txBody>
                    <a:bodyPr/>
                    <a:lstStyle/>
                    <a:p>
                      <a:pPr algn="ctr"/>
                      <a:r>
                        <a:rPr lang="fr-FR" sz="1200">
                          <a:latin typeface="Comic Sans MS" panose="030F0702030302020204" pitchFamily="66" charset="0"/>
                        </a:rPr>
                        <a:t>0,3</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1082877819"/>
                  </a:ext>
                </a:extLst>
              </a:tr>
              <a:tr h="274320">
                <a:tc>
                  <a:txBody>
                    <a:bodyPr/>
                    <a:lstStyle/>
                    <a:p>
                      <a:r>
                        <a:rPr lang="fr-FR" sz="1200">
                          <a:latin typeface="Comic Sans MS" panose="030F0702030302020204" pitchFamily="66" charset="0"/>
                        </a:rPr>
                        <a:t>Mort rapide ou inattendue, choc sans précision</a:t>
                      </a:r>
                    </a:p>
                  </a:txBody>
                  <a:tcPr anchor="ctr"/>
                </a:tc>
                <a:tc>
                  <a:txBody>
                    <a:bodyPr/>
                    <a:lstStyle/>
                    <a:p>
                      <a:pPr algn="ctr"/>
                      <a:r>
                        <a:rPr lang="fr-FR" sz="1200">
                          <a:latin typeface="Comic Sans MS" panose="030F0702030302020204" pitchFamily="66" charset="0"/>
                        </a:rPr>
                        <a:t>5 022</a:t>
                      </a:r>
                    </a:p>
                  </a:txBody>
                  <a:tcPr anchor="ctr"/>
                </a:tc>
                <a:tc>
                  <a:txBody>
                    <a:bodyPr/>
                    <a:lstStyle/>
                    <a:p>
                      <a:pPr algn="ctr"/>
                      <a:r>
                        <a:rPr lang="fr-FR" sz="1200">
                          <a:latin typeface="Comic Sans MS" panose="030F0702030302020204" pitchFamily="66" charset="0"/>
                        </a:rPr>
                        <a:t>10,3</a:t>
                      </a:r>
                    </a:p>
                  </a:txBody>
                  <a:tcPr anchor="ctr"/>
                </a:tc>
                <a:tc>
                  <a:txBody>
                    <a:bodyPr/>
                    <a:lstStyle/>
                    <a:p>
                      <a:pPr algn="ctr"/>
                      <a:r>
                        <a:rPr lang="fr-FR" sz="1200">
                          <a:latin typeface="Comic Sans MS" panose="030F0702030302020204" pitchFamily="66" charset="0"/>
                        </a:rPr>
                        <a:t>4 683</a:t>
                      </a:r>
                    </a:p>
                  </a:txBody>
                  <a:tcPr anchor="ctr"/>
                </a:tc>
                <a:tc>
                  <a:txBody>
                    <a:bodyPr/>
                    <a:lstStyle/>
                    <a:p>
                      <a:pPr algn="ctr"/>
                      <a:r>
                        <a:rPr lang="fr-FR" sz="1200">
                          <a:latin typeface="Comic Sans MS" panose="030F0702030302020204" pitchFamily="66" charset="0"/>
                        </a:rPr>
                        <a:t>8,7</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3633632447"/>
                  </a:ext>
                </a:extLst>
              </a:tr>
              <a:tr h="274320">
                <a:tc>
                  <a:txBody>
                    <a:bodyPr/>
                    <a:lstStyle/>
                    <a:p>
                      <a:r>
                        <a:rPr lang="fr-FR" sz="1200">
                          <a:latin typeface="Comic Sans MS" panose="030F0702030302020204" pitchFamily="66" charset="0"/>
                        </a:rPr>
                        <a:t>Cause inconnue</a:t>
                      </a:r>
                    </a:p>
                  </a:txBody>
                  <a:tcPr anchor="ctr"/>
                </a:tc>
                <a:tc>
                  <a:txBody>
                    <a:bodyPr/>
                    <a:lstStyle/>
                    <a:p>
                      <a:pPr algn="ctr"/>
                      <a:r>
                        <a:rPr lang="fr-FR" sz="1200">
                          <a:latin typeface="Comic Sans MS" panose="030F0702030302020204" pitchFamily="66" charset="0"/>
                        </a:rPr>
                        <a:t>9 705</a:t>
                      </a:r>
                    </a:p>
                  </a:txBody>
                  <a:tcPr anchor="ctr"/>
                </a:tc>
                <a:tc>
                  <a:txBody>
                    <a:bodyPr/>
                    <a:lstStyle/>
                    <a:p>
                      <a:pPr algn="ctr"/>
                      <a:r>
                        <a:rPr lang="fr-FR" sz="1200">
                          <a:latin typeface="Comic Sans MS" panose="030F0702030302020204" pitchFamily="66" charset="0"/>
                        </a:rPr>
                        <a:t>19,9</a:t>
                      </a:r>
                    </a:p>
                  </a:txBody>
                  <a:tcPr anchor="ctr"/>
                </a:tc>
                <a:tc>
                  <a:txBody>
                    <a:bodyPr/>
                    <a:lstStyle/>
                    <a:p>
                      <a:pPr algn="ctr"/>
                      <a:r>
                        <a:rPr lang="fr-FR" sz="1200">
                          <a:latin typeface="Comic Sans MS" panose="030F0702030302020204" pitchFamily="66" charset="0"/>
                        </a:rPr>
                        <a:t>11 600</a:t>
                      </a:r>
                    </a:p>
                  </a:txBody>
                  <a:tcPr anchor="ctr"/>
                </a:tc>
                <a:tc>
                  <a:txBody>
                    <a:bodyPr/>
                    <a:lstStyle/>
                    <a:p>
                      <a:pPr algn="ctr"/>
                      <a:r>
                        <a:rPr lang="fr-FR" sz="1200">
                          <a:latin typeface="Comic Sans MS" panose="030F0702030302020204" pitchFamily="66" charset="0"/>
                        </a:rPr>
                        <a:t>21,6</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3989943042"/>
                  </a:ext>
                </a:extLst>
              </a:tr>
              <a:tr h="274320">
                <a:tc>
                  <a:txBody>
                    <a:bodyPr/>
                    <a:lstStyle/>
                    <a:p>
                      <a:r>
                        <a:rPr lang="fr-FR" sz="1200">
                          <a:latin typeface="Comic Sans MS" panose="030F0702030302020204" pitchFamily="66" charset="0"/>
                        </a:rPr>
                        <a:t>Autres causes connues</a:t>
                      </a:r>
                    </a:p>
                  </a:txBody>
                  <a:tcPr anchor="ctr"/>
                </a:tc>
                <a:tc>
                  <a:txBody>
                    <a:bodyPr/>
                    <a:lstStyle/>
                    <a:p>
                      <a:pPr algn="ctr"/>
                      <a:r>
                        <a:rPr lang="fr-FR" sz="1200">
                          <a:latin typeface="Comic Sans MS" panose="030F0702030302020204" pitchFamily="66" charset="0"/>
                        </a:rPr>
                        <a:t>6 415</a:t>
                      </a:r>
                    </a:p>
                  </a:txBody>
                  <a:tcPr anchor="ctr"/>
                </a:tc>
                <a:tc>
                  <a:txBody>
                    <a:bodyPr/>
                    <a:lstStyle/>
                    <a:p>
                      <a:pPr algn="ctr"/>
                      <a:r>
                        <a:rPr lang="fr-FR" sz="1200">
                          <a:latin typeface="Comic Sans MS" panose="030F0702030302020204" pitchFamily="66" charset="0"/>
                        </a:rPr>
                        <a:t>13,1</a:t>
                      </a:r>
                    </a:p>
                  </a:txBody>
                  <a:tcPr anchor="ctr"/>
                </a:tc>
                <a:tc>
                  <a:txBody>
                    <a:bodyPr/>
                    <a:lstStyle/>
                    <a:p>
                      <a:pPr algn="ctr"/>
                      <a:r>
                        <a:rPr lang="fr-FR" sz="1200">
                          <a:latin typeface="Comic Sans MS" panose="030F0702030302020204" pitchFamily="66" charset="0"/>
                        </a:rPr>
                        <a:t>6 943</a:t>
                      </a:r>
                    </a:p>
                  </a:txBody>
                  <a:tcPr anchor="ctr"/>
                </a:tc>
                <a:tc>
                  <a:txBody>
                    <a:bodyPr/>
                    <a:lstStyle/>
                    <a:p>
                      <a:pPr algn="ctr"/>
                      <a:r>
                        <a:rPr lang="fr-FR" sz="1200">
                          <a:latin typeface="Comic Sans MS" panose="030F0702030302020204" pitchFamily="66" charset="0"/>
                        </a:rPr>
                        <a:t>12,9</a:t>
                      </a:r>
                    </a:p>
                  </a:txBody>
                  <a:tcPr anchor="ctr"/>
                </a:tc>
                <a:tc>
                  <a:txBody>
                    <a:bodyPr/>
                    <a:lstStyle/>
                    <a:p>
                      <a:pPr algn="ctr"/>
                      <a:r>
                        <a:rPr lang="fr-FR" sz="1200">
                          <a:latin typeface="Comic Sans MS" panose="030F0702030302020204" pitchFamily="66" charset="0"/>
                        </a:rPr>
                        <a:t>***</a:t>
                      </a:r>
                    </a:p>
                  </a:txBody>
                  <a:tcPr anchor="ctr"/>
                </a:tc>
                <a:extLst>
                  <a:ext uri="{0D108BD9-81ED-4DB2-BD59-A6C34878D82A}">
                    <a16:rowId xmlns:a16="http://schemas.microsoft.com/office/drawing/2014/main" val="885115632"/>
                  </a:ext>
                </a:extLst>
              </a:tr>
              <a:tr h="274320">
                <a:tc>
                  <a:txBody>
                    <a:bodyPr/>
                    <a:lstStyle/>
                    <a:p>
                      <a:r>
                        <a:rPr lang="fr-FR" sz="1200">
                          <a:latin typeface="Comic Sans MS" panose="030F0702030302020204" pitchFamily="66" charset="0"/>
                        </a:rPr>
                        <a:t>Total</a:t>
                      </a:r>
                      <a:endParaRPr lang="fr-FR" sz="1200" dirty="0">
                        <a:latin typeface="Comic Sans MS" panose="030F0702030302020204" pitchFamily="66" charset="0"/>
                      </a:endParaRP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48 883</a:t>
                      </a: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100,0</a:t>
                      </a:r>
                      <a:endParaRPr lang="fr-FR" sz="1200" dirty="0">
                        <a:latin typeface="Comic Sans MS" panose="030F0702030302020204" pitchFamily="66" charset="0"/>
                      </a:endParaRP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53 731</a:t>
                      </a:r>
                    </a:p>
                  </a:txBody>
                  <a:tcPr anchor="ctr">
                    <a:solidFill>
                      <a:schemeClr val="accent1">
                        <a:lumMod val="20000"/>
                        <a:lumOff val="80000"/>
                      </a:schemeClr>
                    </a:solidFill>
                  </a:tcPr>
                </a:tc>
                <a:tc>
                  <a:txBody>
                    <a:bodyPr/>
                    <a:lstStyle/>
                    <a:p>
                      <a:pPr algn="ctr"/>
                      <a:r>
                        <a:rPr lang="fr-FR" sz="1200">
                          <a:latin typeface="Comic Sans MS" panose="030F0702030302020204" pitchFamily="66" charset="0"/>
                        </a:rPr>
                        <a:t>100,0</a:t>
                      </a:r>
                    </a:p>
                  </a:txBody>
                  <a:tcPr anchor="ctr">
                    <a:solidFill>
                      <a:schemeClr val="accent1">
                        <a:lumMod val="20000"/>
                        <a:lumOff val="80000"/>
                      </a:schemeClr>
                    </a:solidFill>
                  </a:tcPr>
                </a:tc>
                <a:tc>
                  <a:txBody>
                    <a:bodyPr/>
                    <a:lstStyle/>
                    <a:p>
                      <a:pPr algn="ctr"/>
                      <a:endParaRPr lang="fr-FR" sz="1200" dirty="0">
                        <a:latin typeface="Comic Sans MS" panose="030F0702030302020204" pitchFamily="66" charset="0"/>
                      </a:endParaRPr>
                    </a:p>
                  </a:txBody>
                  <a:tcPr anchor="ctr">
                    <a:solidFill>
                      <a:schemeClr val="accent1">
                        <a:lumMod val="20000"/>
                        <a:lumOff val="80000"/>
                      </a:schemeClr>
                    </a:solidFill>
                  </a:tcPr>
                </a:tc>
                <a:extLst>
                  <a:ext uri="{0D108BD9-81ED-4DB2-BD59-A6C34878D82A}">
                    <a16:rowId xmlns:a16="http://schemas.microsoft.com/office/drawing/2014/main" val="272936628"/>
                  </a:ext>
                </a:extLst>
              </a:tr>
            </a:tbl>
          </a:graphicData>
        </a:graphic>
      </p:graphicFrame>
      <p:sp>
        <p:nvSpPr>
          <p:cNvPr id="4" name="Rectangle 3"/>
          <p:cNvSpPr/>
          <p:nvPr/>
        </p:nvSpPr>
        <p:spPr>
          <a:xfrm>
            <a:off x="1577339" y="6313557"/>
            <a:ext cx="9822181" cy="369332"/>
          </a:xfrm>
          <a:prstGeom prst="rect">
            <a:avLst/>
          </a:prstGeom>
        </p:spPr>
        <p:txBody>
          <a:bodyPr wrap="square">
            <a:spAutoFit/>
          </a:bodyPr>
          <a:lstStyle/>
          <a:p>
            <a:pPr marL="269875">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Distribution des causes de décès des nouveaux patients 2002-2022 par classe d’âge</a:t>
            </a:r>
          </a:p>
        </p:txBody>
      </p:sp>
      <p:sp>
        <p:nvSpPr>
          <p:cNvPr id="6" name="ZoneTexte 5"/>
          <p:cNvSpPr txBox="1"/>
          <p:nvPr>
            <p:custDataLst>
              <p:tags r:id="rId2"/>
            </p:custDataLst>
          </p:nvPr>
        </p:nvSpPr>
        <p:spPr>
          <a:xfrm>
            <a:off x="9772495" y="3169920"/>
            <a:ext cx="2058262" cy="646331"/>
          </a:xfrm>
          <a:prstGeom prst="rect">
            <a:avLst/>
          </a:prstGeom>
          <a:noFill/>
        </p:spPr>
        <p:txBody>
          <a:bodyPr vert="horz" wrap="square" rtlCol="0" anchor="b">
            <a:spAutoFit/>
          </a:bodyPr>
          <a:lstStyle/>
          <a:p>
            <a:r>
              <a:rPr lang="fr-FR" sz="1200" dirty="0">
                <a:latin typeface="Comic Sans MS" panose="030F0702030302020204" pitchFamily="66" charset="0"/>
              </a:rPr>
              <a:t>p&lt;0,05; **p&lt;0,01; ***p&lt;0.0001; NS: non significatif</a:t>
            </a:r>
          </a:p>
        </p:txBody>
      </p:sp>
    </p:spTree>
    <p:extLst>
      <p:ext uri="{BB962C8B-B14F-4D97-AF65-F5344CB8AC3E}">
        <p14:creationId xmlns:p14="http://schemas.microsoft.com/office/powerpoint/2010/main" val="333465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E6FA403-C6EE-482D-A87A-B37094863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78" y="0"/>
            <a:ext cx="5397360" cy="6165304"/>
          </a:xfrm>
          <a:prstGeom prst="rect">
            <a:avLst/>
          </a:prstGeom>
        </p:spPr>
      </p:pic>
      <p:sp>
        <p:nvSpPr>
          <p:cNvPr id="3" name="Espace réservé du pied de page 4"/>
          <p:cNvSpPr>
            <a:spLocks noGrp="1"/>
          </p:cNvSpPr>
          <p:nvPr>
            <p:ph type="ftr" sz="quarter" idx="10"/>
          </p:nvPr>
        </p:nvSpPr>
        <p:spPr>
          <a:xfrm>
            <a:off x="2207568" y="6165304"/>
            <a:ext cx="6912768" cy="457200"/>
          </a:xfrm>
        </p:spPr>
        <p:txBody>
          <a:bodyPr/>
          <a:lstStyle/>
          <a:p>
            <a:pPr>
              <a:defRPr/>
            </a:pPr>
            <a:r>
              <a:rPr lang="fr-FR" altLang="fr-FR" sz="1800" i="1" dirty="0">
                <a:latin typeface="Comic Sans MS" panose="030F0702030302020204" pitchFamily="66" charset="0"/>
                <a:cs typeface="Times New Roman" panose="02020603050405020304" pitchFamily="18" charset="0"/>
              </a:rPr>
              <a:t>Indice comparatif d’incidence de l’IRCT par département en 2022</a:t>
            </a:r>
          </a:p>
        </p:txBody>
      </p:sp>
    </p:spTree>
    <p:extLst>
      <p:ext uri="{BB962C8B-B14F-4D97-AF65-F5344CB8AC3E}">
        <p14:creationId xmlns:p14="http://schemas.microsoft.com/office/powerpoint/2010/main" val="713504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FD6D12-8DA6-4A6D-808D-6C9D4B65200C}"/>
              </a:ext>
            </a:extLst>
          </p:cNvPr>
          <p:cNvSpPr/>
          <p:nvPr/>
        </p:nvSpPr>
        <p:spPr>
          <a:xfrm>
            <a:off x="1969919" y="2368034"/>
            <a:ext cx="6324167" cy="1323439"/>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Accès à la liste d’attente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et à la greffe rénale</a:t>
            </a:r>
          </a:p>
        </p:txBody>
      </p:sp>
      <p:sp>
        <p:nvSpPr>
          <p:cNvPr id="7" name="ZoneTexte 6">
            <a:extLst>
              <a:ext uri="{FF2B5EF4-FFF2-40B4-BE49-F238E27FC236}">
                <a16:creationId xmlns:a16="http://schemas.microsoft.com/office/drawing/2014/main" id="{B4ACB622-C1AF-415A-AEF1-ABB9E62F61BD}"/>
              </a:ext>
            </a:extLst>
          </p:cNvPr>
          <p:cNvSpPr txBox="1"/>
          <p:nvPr/>
        </p:nvSpPr>
        <p:spPr>
          <a:xfrm>
            <a:off x="5267175" y="6021288"/>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4291596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nvPr>
        </p:nvGraphicFramePr>
        <p:xfrm>
          <a:off x="1847528" y="39912"/>
          <a:ext cx="8784975" cy="6701444"/>
        </p:xfrm>
        <a:graphic>
          <a:graphicData uri="http://schemas.openxmlformats.org/drawingml/2006/table">
            <a:tbl>
              <a:tblPr firstRow="1" bandRow="1">
                <a:tableStyleId>{5C22544A-7EE6-4342-B048-85BDC9FD1C3A}</a:tableStyleId>
              </a:tblPr>
              <a:tblGrid>
                <a:gridCol w="5814820">
                  <a:extLst>
                    <a:ext uri="{9D8B030D-6E8A-4147-A177-3AD203B41FA5}">
                      <a16:colId xmlns:a16="http://schemas.microsoft.com/office/drawing/2014/main" val="20000"/>
                    </a:ext>
                  </a:extLst>
                </a:gridCol>
                <a:gridCol w="1049158">
                  <a:extLst>
                    <a:ext uri="{9D8B030D-6E8A-4147-A177-3AD203B41FA5}">
                      <a16:colId xmlns:a16="http://schemas.microsoft.com/office/drawing/2014/main" val="20001"/>
                    </a:ext>
                  </a:extLst>
                </a:gridCol>
                <a:gridCol w="910118">
                  <a:extLst>
                    <a:ext uri="{9D8B030D-6E8A-4147-A177-3AD203B41FA5}">
                      <a16:colId xmlns:a16="http://schemas.microsoft.com/office/drawing/2014/main" val="20002"/>
                    </a:ext>
                  </a:extLst>
                </a:gridCol>
                <a:gridCol w="1010879">
                  <a:extLst>
                    <a:ext uri="{9D8B030D-6E8A-4147-A177-3AD203B41FA5}">
                      <a16:colId xmlns:a16="http://schemas.microsoft.com/office/drawing/2014/main" val="20003"/>
                    </a:ext>
                  </a:extLst>
                </a:gridCol>
              </a:tblGrid>
              <a:tr h="403094">
                <a:tc>
                  <a:txBody>
                    <a:bodyPr/>
                    <a:lstStyle/>
                    <a:p>
                      <a:pPr algn="ctr"/>
                      <a:endParaRPr lang="fr-FR" sz="900" dirty="0"/>
                    </a:p>
                  </a:txBody>
                  <a:tcPr anchor="ctr"/>
                </a:tc>
                <a:tc>
                  <a:txBody>
                    <a:bodyPr/>
                    <a:lstStyle/>
                    <a:p>
                      <a:pPr algn="ctr"/>
                      <a:r>
                        <a:rPr lang="fr-FR" sz="900"/>
                        <a:t>Tout âge</a:t>
                      </a:r>
                    </a:p>
                    <a:p>
                      <a:pPr algn="ctr"/>
                      <a:r>
                        <a:rPr lang="fr-FR" sz="900"/>
                        <a:t> confondu</a:t>
                      </a:r>
                    </a:p>
                  </a:txBody>
                  <a:tcPr anchor="ctr"/>
                </a:tc>
                <a:tc>
                  <a:txBody>
                    <a:bodyPr/>
                    <a:lstStyle/>
                    <a:p>
                      <a:pPr algn="ctr"/>
                      <a:r>
                        <a:rPr lang="fr-FR" sz="900"/>
                        <a:t>&lt;60 ans</a:t>
                      </a:r>
                    </a:p>
                  </a:txBody>
                  <a:tcPr anchor="ctr"/>
                </a:tc>
                <a:tc>
                  <a:txBody>
                    <a:bodyPr/>
                    <a:lstStyle/>
                    <a:p>
                      <a:pPr algn="ctr"/>
                      <a:r>
                        <a:rPr lang="fr-FR" sz="900"/>
                        <a:t>&gt;=60 ans</a:t>
                      </a:r>
                    </a:p>
                  </a:txBody>
                  <a:tcPr anchor="ctr"/>
                </a:tc>
                <a:extLst>
                  <a:ext uri="{0D108BD9-81ED-4DB2-BD59-A6C34878D82A}">
                    <a16:rowId xmlns:a16="http://schemas.microsoft.com/office/drawing/2014/main" val="10000"/>
                  </a:ext>
                </a:extLst>
              </a:tr>
              <a:tr h="251934">
                <a:tc>
                  <a:txBody>
                    <a:bodyPr/>
                    <a:lstStyle/>
                    <a:p>
                      <a:pPr algn="ctr"/>
                      <a:r>
                        <a:rPr lang="fr-FR" sz="900"/>
                        <a:t>Etats et évènements de santé considérés</a:t>
                      </a:r>
                    </a:p>
                  </a:txBody>
                  <a:tcPr anchor="ctr"/>
                </a:tc>
                <a:tc>
                  <a:txBody>
                    <a:bodyPr/>
                    <a:lstStyle/>
                    <a:p>
                      <a:pPr algn="ctr"/>
                      <a:r>
                        <a:rPr lang="fr-FR" sz="900"/>
                        <a:t>n</a:t>
                      </a:r>
                    </a:p>
                  </a:txBody>
                  <a:tcPr anchor="ctr"/>
                </a:tc>
                <a:tc>
                  <a:txBody>
                    <a:bodyPr/>
                    <a:lstStyle/>
                    <a:p>
                      <a:pPr algn="ctr"/>
                      <a:r>
                        <a:rPr lang="fr-FR" sz="900"/>
                        <a:t>n</a:t>
                      </a:r>
                    </a:p>
                  </a:txBody>
                  <a:tcPr anchor="ctr"/>
                </a:tc>
                <a:tc>
                  <a:txBody>
                    <a:bodyPr/>
                    <a:lstStyle/>
                    <a:p>
                      <a:pPr algn="ctr"/>
                      <a:r>
                        <a:rPr lang="fr-FR" sz="900"/>
                        <a:t>n</a:t>
                      </a:r>
                    </a:p>
                  </a:txBody>
                  <a:tcPr anchor="ctr"/>
                </a:tc>
                <a:extLst>
                  <a:ext uri="{0D108BD9-81ED-4DB2-BD59-A6C34878D82A}">
                    <a16:rowId xmlns:a16="http://schemas.microsoft.com/office/drawing/2014/main" val="10001"/>
                  </a:ext>
                </a:extLst>
              </a:tr>
              <a:tr h="251934">
                <a:tc>
                  <a:txBody>
                    <a:bodyPr/>
                    <a:lstStyle/>
                    <a:p>
                      <a:r>
                        <a:rPr lang="fr-FR" sz="900"/>
                        <a:t>Nouveaux patients IRCT débutant un traitement au cours de la période</a:t>
                      </a:r>
                    </a:p>
                  </a:txBody>
                  <a:tcPr anchor="ctr"/>
                </a:tc>
                <a:tc>
                  <a:txBody>
                    <a:bodyPr/>
                    <a:lstStyle/>
                    <a:p>
                      <a:pPr algn="ctr"/>
                      <a:r>
                        <a:rPr lang="fr-FR" sz="900"/>
                        <a:t>68 361</a:t>
                      </a:r>
                    </a:p>
                  </a:txBody>
                  <a:tcPr anchor="ctr"/>
                </a:tc>
                <a:tc>
                  <a:txBody>
                    <a:bodyPr/>
                    <a:lstStyle/>
                    <a:p>
                      <a:pPr algn="ctr"/>
                      <a:r>
                        <a:rPr lang="fr-FR" sz="900"/>
                        <a:t>17 684</a:t>
                      </a:r>
                    </a:p>
                  </a:txBody>
                  <a:tcPr anchor="ctr"/>
                </a:tc>
                <a:tc>
                  <a:txBody>
                    <a:bodyPr/>
                    <a:lstStyle/>
                    <a:p>
                      <a:pPr algn="ctr"/>
                      <a:r>
                        <a:rPr lang="fr-FR" sz="900"/>
                        <a:t>50 677</a:t>
                      </a:r>
                    </a:p>
                  </a:txBody>
                  <a:tcPr anchor="ctr"/>
                </a:tc>
                <a:extLst>
                  <a:ext uri="{0D108BD9-81ED-4DB2-BD59-A6C34878D82A}">
                    <a16:rowId xmlns:a16="http://schemas.microsoft.com/office/drawing/2014/main" val="10002"/>
                  </a:ext>
                </a:extLst>
              </a:tr>
              <a:tr h="251934">
                <a:tc>
                  <a:txBody>
                    <a:bodyPr/>
                    <a:lstStyle/>
                    <a:p>
                      <a:r>
                        <a:rPr lang="fr-FR" sz="900"/>
                        <a:t>A- Patient IRCT démarrant par une greffe (GP*)</a:t>
                      </a:r>
                    </a:p>
                  </a:txBody>
                  <a:tcPr anchor="ctr"/>
                </a:tc>
                <a:tc>
                  <a:txBody>
                    <a:bodyPr/>
                    <a:lstStyle/>
                    <a:p>
                      <a:pPr algn="ctr"/>
                      <a:r>
                        <a:rPr lang="fr-FR" sz="900"/>
                        <a:t>2 659</a:t>
                      </a:r>
                    </a:p>
                  </a:txBody>
                  <a:tcPr anchor="ctr"/>
                </a:tc>
                <a:tc>
                  <a:txBody>
                    <a:bodyPr/>
                    <a:lstStyle/>
                    <a:p>
                      <a:pPr algn="ctr"/>
                      <a:r>
                        <a:rPr lang="fr-FR" sz="900"/>
                        <a:t>1 857</a:t>
                      </a:r>
                    </a:p>
                  </a:txBody>
                  <a:tcPr anchor="ctr"/>
                </a:tc>
                <a:tc>
                  <a:txBody>
                    <a:bodyPr/>
                    <a:lstStyle/>
                    <a:p>
                      <a:pPr algn="ctr"/>
                      <a:r>
                        <a:rPr lang="fr-FR" sz="900"/>
                        <a:t>802</a:t>
                      </a:r>
                    </a:p>
                  </a:txBody>
                  <a:tcPr anchor="ctr"/>
                </a:tc>
                <a:extLst>
                  <a:ext uri="{0D108BD9-81ED-4DB2-BD59-A6C34878D82A}">
                    <a16:rowId xmlns:a16="http://schemas.microsoft.com/office/drawing/2014/main" val="10003"/>
                  </a:ext>
                </a:extLst>
              </a:tr>
              <a:tr h="251934">
                <a:tc>
                  <a:txBody>
                    <a:bodyPr/>
                    <a:lstStyle/>
                    <a:p>
                      <a:r>
                        <a:rPr lang="fr-FR" sz="900"/>
                        <a:t>Devenir des Greffés Préemptifs au 31/12/2022</a:t>
                      </a:r>
                    </a:p>
                  </a:txBody>
                  <a:tcPr anchor="ctr"/>
                </a:tc>
                <a:tc>
                  <a:txBody>
                    <a:bodyPr/>
                    <a:lstStyle/>
                    <a:p>
                      <a:pPr algn="ctr"/>
                      <a:endParaRPr lang="fr-FR" sz="900"/>
                    </a:p>
                  </a:txBody>
                  <a:tcPr anchor="ctr"/>
                </a:tc>
                <a:tc>
                  <a:txBody>
                    <a:bodyPr/>
                    <a:lstStyle/>
                    <a:p>
                      <a:pPr algn="ctr"/>
                      <a:endParaRPr lang="fr-FR" sz="900"/>
                    </a:p>
                  </a:txBody>
                  <a:tcPr anchor="ctr"/>
                </a:tc>
                <a:tc>
                  <a:txBody>
                    <a:bodyPr/>
                    <a:lstStyle/>
                    <a:p>
                      <a:pPr algn="ctr"/>
                      <a:endParaRPr lang="fr-FR" sz="900"/>
                    </a:p>
                  </a:txBody>
                  <a:tcPr anchor="ctr"/>
                </a:tc>
                <a:extLst>
                  <a:ext uri="{0D108BD9-81ED-4DB2-BD59-A6C34878D82A}">
                    <a16:rowId xmlns:a16="http://schemas.microsoft.com/office/drawing/2014/main" val="10004"/>
                  </a:ext>
                </a:extLst>
              </a:tr>
              <a:tr h="251934">
                <a:tc>
                  <a:txBody>
                    <a:bodyPr/>
                    <a:lstStyle/>
                    <a:p>
                      <a:r>
                        <a:rPr lang="fr-FR" sz="900"/>
                        <a:t>+GP toujours porteurs d'un greffon rénal fonctionnel</a:t>
                      </a:r>
                      <a:endParaRPr lang="fr-FR" sz="900" dirty="0"/>
                    </a:p>
                  </a:txBody>
                  <a:tcPr anchor="ctr"/>
                </a:tc>
                <a:tc>
                  <a:txBody>
                    <a:bodyPr/>
                    <a:lstStyle/>
                    <a:p>
                      <a:pPr algn="ctr"/>
                      <a:r>
                        <a:rPr lang="fr-FR" sz="900"/>
                        <a:t>2 401</a:t>
                      </a:r>
                    </a:p>
                  </a:txBody>
                  <a:tcPr anchor="ctr"/>
                </a:tc>
                <a:tc>
                  <a:txBody>
                    <a:bodyPr/>
                    <a:lstStyle/>
                    <a:p>
                      <a:pPr algn="ctr"/>
                      <a:r>
                        <a:rPr lang="fr-FR" sz="900"/>
                        <a:t>1 735</a:t>
                      </a:r>
                    </a:p>
                  </a:txBody>
                  <a:tcPr anchor="ctr"/>
                </a:tc>
                <a:tc>
                  <a:txBody>
                    <a:bodyPr/>
                    <a:lstStyle/>
                    <a:p>
                      <a:pPr algn="ctr"/>
                      <a:r>
                        <a:rPr lang="fr-FR" sz="900"/>
                        <a:t>666</a:t>
                      </a:r>
                    </a:p>
                  </a:txBody>
                  <a:tcPr anchor="ctr"/>
                </a:tc>
                <a:extLst>
                  <a:ext uri="{0D108BD9-81ED-4DB2-BD59-A6C34878D82A}">
                    <a16:rowId xmlns:a16="http://schemas.microsoft.com/office/drawing/2014/main" val="10005"/>
                  </a:ext>
                </a:extLst>
              </a:tr>
              <a:tr h="251934">
                <a:tc>
                  <a:txBody>
                    <a:bodyPr/>
                    <a:lstStyle/>
                    <a:p>
                      <a:r>
                        <a:rPr lang="fr-FR" sz="900"/>
                        <a:t>+GP décédés</a:t>
                      </a:r>
                    </a:p>
                  </a:txBody>
                  <a:tcPr anchor="ctr"/>
                </a:tc>
                <a:tc>
                  <a:txBody>
                    <a:bodyPr/>
                    <a:lstStyle/>
                    <a:p>
                      <a:pPr algn="ctr"/>
                      <a:r>
                        <a:rPr lang="fr-FR" sz="900"/>
                        <a:t>162</a:t>
                      </a:r>
                    </a:p>
                  </a:txBody>
                  <a:tcPr anchor="ctr"/>
                </a:tc>
                <a:tc>
                  <a:txBody>
                    <a:bodyPr/>
                    <a:lstStyle/>
                    <a:p>
                      <a:pPr algn="ctr"/>
                      <a:r>
                        <a:rPr lang="fr-FR" sz="900"/>
                        <a:t>56</a:t>
                      </a:r>
                    </a:p>
                  </a:txBody>
                  <a:tcPr anchor="ctr"/>
                </a:tc>
                <a:tc>
                  <a:txBody>
                    <a:bodyPr/>
                    <a:lstStyle/>
                    <a:p>
                      <a:pPr algn="ctr"/>
                      <a:r>
                        <a:rPr lang="fr-FR" sz="900"/>
                        <a:t>106</a:t>
                      </a:r>
                    </a:p>
                  </a:txBody>
                  <a:tcPr anchor="ctr"/>
                </a:tc>
                <a:extLst>
                  <a:ext uri="{0D108BD9-81ED-4DB2-BD59-A6C34878D82A}">
                    <a16:rowId xmlns:a16="http://schemas.microsoft.com/office/drawing/2014/main" val="10006"/>
                  </a:ext>
                </a:extLst>
              </a:tr>
              <a:tr h="251934">
                <a:tc>
                  <a:txBody>
                    <a:bodyPr/>
                    <a:lstStyle/>
                    <a:p>
                      <a:r>
                        <a:rPr lang="fr-FR" sz="900"/>
                        <a:t>+GP perdus de vue</a:t>
                      </a:r>
                    </a:p>
                  </a:txBody>
                  <a:tcPr anchor="ctr"/>
                </a:tc>
                <a:tc>
                  <a:txBody>
                    <a:bodyPr/>
                    <a:lstStyle/>
                    <a:p>
                      <a:pPr algn="ctr"/>
                      <a:r>
                        <a:rPr lang="fr-FR" sz="900"/>
                        <a:t>34</a:t>
                      </a:r>
                    </a:p>
                  </a:txBody>
                  <a:tcPr anchor="ctr"/>
                </a:tc>
                <a:tc>
                  <a:txBody>
                    <a:bodyPr/>
                    <a:lstStyle/>
                    <a:p>
                      <a:pPr algn="ctr"/>
                      <a:r>
                        <a:rPr lang="fr-FR" sz="900"/>
                        <a:t>27</a:t>
                      </a:r>
                    </a:p>
                  </a:txBody>
                  <a:tcPr anchor="ctr"/>
                </a:tc>
                <a:tc>
                  <a:txBody>
                    <a:bodyPr/>
                    <a:lstStyle/>
                    <a:p>
                      <a:pPr algn="ctr"/>
                      <a:r>
                        <a:rPr lang="fr-FR" sz="900"/>
                        <a:t>7</a:t>
                      </a:r>
                    </a:p>
                  </a:txBody>
                  <a:tcPr anchor="ctr"/>
                </a:tc>
                <a:extLst>
                  <a:ext uri="{0D108BD9-81ED-4DB2-BD59-A6C34878D82A}">
                    <a16:rowId xmlns:a16="http://schemas.microsoft.com/office/drawing/2014/main" val="10007"/>
                  </a:ext>
                </a:extLst>
              </a:tr>
              <a:tr h="251934">
                <a:tc>
                  <a:txBody>
                    <a:bodyPr/>
                    <a:lstStyle/>
                    <a:p>
                      <a:r>
                        <a:rPr lang="fr-FR" sz="900"/>
                        <a:t>+GP de retour en dialyse après ARF***</a:t>
                      </a:r>
                    </a:p>
                  </a:txBody>
                  <a:tcPr anchor="ctr"/>
                </a:tc>
                <a:tc>
                  <a:txBody>
                    <a:bodyPr/>
                    <a:lstStyle/>
                    <a:p>
                      <a:pPr algn="ctr"/>
                      <a:r>
                        <a:rPr lang="fr-FR" sz="900"/>
                        <a:t>62</a:t>
                      </a:r>
                    </a:p>
                  </a:txBody>
                  <a:tcPr anchor="ctr"/>
                </a:tc>
                <a:tc>
                  <a:txBody>
                    <a:bodyPr/>
                    <a:lstStyle/>
                    <a:p>
                      <a:pPr algn="ctr"/>
                      <a:r>
                        <a:rPr lang="fr-FR" sz="900"/>
                        <a:t>39</a:t>
                      </a:r>
                    </a:p>
                  </a:txBody>
                  <a:tcPr anchor="ctr"/>
                </a:tc>
                <a:tc>
                  <a:txBody>
                    <a:bodyPr/>
                    <a:lstStyle/>
                    <a:p>
                      <a:pPr algn="ctr"/>
                      <a:r>
                        <a:rPr lang="fr-FR" sz="900"/>
                        <a:t>23</a:t>
                      </a:r>
                    </a:p>
                  </a:txBody>
                  <a:tcPr anchor="ctr"/>
                </a:tc>
                <a:extLst>
                  <a:ext uri="{0D108BD9-81ED-4DB2-BD59-A6C34878D82A}">
                    <a16:rowId xmlns:a16="http://schemas.microsoft.com/office/drawing/2014/main" val="10008"/>
                  </a:ext>
                </a:extLst>
              </a:tr>
              <a:tr h="251934">
                <a:tc>
                  <a:txBody>
                    <a:bodyPr/>
                    <a:lstStyle/>
                    <a:p>
                      <a:r>
                        <a:rPr lang="fr-FR" sz="900"/>
                        <a:t>B- Patient IRCT démarrant par une dialyse (ND**)</a:t>
                      </a:r>
                    </a:p>
                  </a:txBody>
                  <a:tcPr anchor="ctr"/>
                </a:tc>
                <a:tc>
                  <a:txBody>
                    <a:bodyPr/>
                    <a:lstStyle/>
                    <a:p>
                      <a:pPr algn="ctr"/>
                      <a:r>
                        <a:rPr lang="fr-FR" sz="900"/>
                        <a:t>65 702</a:t>
                      </a:r>
                    </a:p>
                  </a:txBody>
                  <a:tcPr anchor="ctr"/>
                </a:tc>
                <a:tc>
                  <a:txBody>
                    <a:bodyPr/>
                    <a:lstStyle/>
                    <a:p>
                      <a:pPr algn="ctr"/>
                      <a:r>
                        <a:rPr lang="fr-FR" sz="900"/>
                        <a:t>15 827</a:t>
                      </a:r>
                    </a:p>
                  </a:txBody>
                  <a:tcPr anchor="ctr"/>
                </a:tc>
                <a:tc>
                  <a:txBody>
                    <a:bodyPr/>
                    <a:lstStyle/>
                    <a:p>
                      <a:pPr algn="ctr"/>
                      <a:r>
                        <a:rPr lang="fr-FR" sz="900"/>
                        <a:t>49 875</a:t>
                      </a:r>
                    </a:p>
                  </a:txBody>
                  <a:tcPr anchor="ctr"/>
                </a:tc>
                <a:extLst>
                  <a:ext uri="{0D108BD9-81ED-4DB2-BD59-A6C34878D82A}">
                    <a16:rowId xmlns:a16="http://schemas.microsoft.com/office/drawing/2014/main" val="10009"/>
                  </a:ext>
                </a:extLst>
              </a:tr>
              <a:tr h="251934">
                <a:tc>
                  <a:txBody>
                    <a:bodyPr/>
                    <a:lstStyle/>
                    <a:p>
                      <a:r>
                        <a:rPr lang="fr-FR" sz="900"/>
                        <a:t>Selon leur statut au démarrage de la dialyse</a:t>
                      </a:r>
                      <a:endParaRPr lang="fr-FR" sz="900" dirty="0"/>
                    </a:p>
                  </a:txBody>
                  <a:tcPr anchor="ctr"/>
                </a:tc>
                <a:tc>
                  <a:txBody>
                    <a:bodyPr/>
                    <a:lstStyle/>
                    <a:p>
                      <a:pPr algn="ctr"/>
                      <a:endParaRPr lang="fr-FR" sz="900"/>
                    </a:p>
                  </a:txBody>
                  <a:tcPr anchor="ctr"/>
                </a:tc>
                <a:tc>
                  <a:txBody>
                    <a:bodyPr/>
                    <a:lstStyle/>
                    <a:p>
                      <a:pPr algn="ctr"/>
                      <a:endParaRPr lang="fr-FR" sz="900"/>
                    </a:p>
                  </a:txBody>
                  <a:tcPr anchor="ctr"/>
                </a:tc>
                <a:tc>
                  <a:txBody>
                    <a:bodyPr/>
                    <a:lstStyle/>
                    <a:p>
                      <a:pPr algn="ctr"/>
                      <a:endParaRPr lang="fr-FR" sz="900"/>
                    </a:p>
                  </a:txBody>
                  <a:tcPr anchor="ctr"/>
                </a:tc>
                <a:extLst>
                  <a:ext uri="{0D108BD9-81ED-4DB2-BD59-A6C34878D82A}">
                    <a16:rowId xmlns:a16="http://schemas.microsoft.com/office/drawing/2014/main" val="10010"/>
                  </a:ext>
                </a:extLst>
              </a:tr>
              <a:tr h="251934">
                <a:tc>
                  <a:txBody>
                    <a:bodyPr/>
                    <a:lstStyle/>
                    <a:p>
                      <a:r>
                        <a:rPr lang="fr-FR" sz="900"/>
                        <a:t>-ND déjà inscrit (inscription préemptive) au démarrage de la dialyse</a:t>
                      </a:r>
                    </a:p>
                  </a:txBody>
                  <a:tcPr anchor="ctr"/>
                </a:tc>
                <a:tc>
                  <a:txBody>
                    <a:bodyPr/>
                    <a:lstStyle/>
                    <a:p>
                      <a:pPr algn="ctr"/>
                      <a:r>
                        <a:rPr lang="fr-FR" sz="900"/>
                        <a:t>7 243</a:t>
                      </a:r>
                    </a:p>
                  </a:txBody>
                  <a:tcPr anchor="ctr"/>
                </a:tc>
                <a:tc>
                  <a:txBody>
                    <a:bodyPr/>
                    <a:lstStyle/>
                    <a:p>
                      <a:pPr algn="ctr"/>
                      <a:r>
                        <a:rPr lang="fr-FR" sz="900"/>
                        <a:t>3 757</a:t>
                      </a:r>
                    </a:p>
                  </a:txBody>
                  <a:tcPr anchor="ctr"/>
                </a:tc>
                <a:tc>
                  <a:txBody>
                    <a:bodyPr/>
                    <a:lstStyle/>
                    <a:p>
                      <a:pPr algn="ctr"/>
                      <a:r>
                        <a:rPr lang="fr-FR" sz="900"/>
                        <a:t>3 486</a:t>
                      </a:r>
                    </a:p>
                  </a:txBody>
                  <a:tcPr anchor="ctr"/>
                </a:tc>
                <a:extLst>
                  <a:ext uri="{0D108BD9-81ED-4DB2-BD59-A6C34878D82A}">
                    <a16:rowId xmlns:a16="http://schemas.microsoft.com/office/drawing/2014/main" val="10011"/>
                  </a:ext>
                </a:extLst>
              </a:tr>
              <a:tr h="251934">
                <a:tc>
                  <a:txBody>
                    <a:bodyPr/>
                    <a:lstStyle/>
                    <a:p>
                      <a:r>
                        <a:rPr lang="fr-FR" sz="900"/>
                        <a:t>-ND non inscrit au démarrage de la dialyse</a:t>
                      </a:r>
                    </a:p>
                  </a:txBody>
                  <a:tcPr anchor="ctr"/>
                </a:tc>
                <a:tc>
                  <a:txBody>
                    <a:bodyPr/>
                    <a:lstStyle/>
                    <a:p>
                      <a:pPr algn="ctr"/>
                      <a:r>
                        <a:rPr lang="fr-FR" sz="900"/>
                        <a:t>58 459</a:t>
                      </a:r>
                    </a:p>
                  </a:txBody>
                  <a:tcPr anchor="ctr"/>
                </a:tc>
                <a:tc>
                  <a:txBody>
                    <a:bodyPr/>
                    <a:lstStyle/>
                    <a:p>
                      <a:pPr algn="ctr"/>
                      <a:r>
                        <a:rPr lang="fr-FR" sz="900"/>
                        <a:t>12 070</a:t>
                      </a:r>
                    </a:p>
                  </a:txBody>
                  <a:tcPr anchor="ctr"/>
                </a:tc>
                <a:tc>
                  <a:txBody>
                    <a:bodyPr/>
                    <a:lstStyle/>
                    <a:p>
                      <a:pPr algn="ctr"/>
                      <a:r>
                        <a:rPr lang="fr-FR" sz="900"/>
                        <a:t>46 389</a:t>
                      </a:r>
                    </a:p>
                  </a:txBody>
                  <a:tcPr anchor="ctr"/>
                </a:tc>
                <a:extLst>
                  <a:ext uri="{0D108BD9-81ED-4DB2-BD59-A6C34878D82A}">
                    <a16:rowId xmlns:a16="http://schemas.microsoft.com/office/drawing/2014/main" val="10012"/>
                  </a:ext>
                </a:extLst>
              </a:tr>
              <a:tr h="251934">
                <a:tc>
                  <a:txBody>
                    <a:bodyPr/>
                    <a:lstStyle/>
                    <a:p>
                      <a:r>
                        <a:rPr lang="fr-FR" sz="900"/>
                        <a:t>Selon leur devenir au 31/12/2022</a:t>
                      </a:r>
                    </a:p>
                  </a:txBody>
                  <a:tcPr anchor="ctr"/>
                </a:tc>
                <a:tc>
                  <a:txBody>
                    <a:bodyPr/>
                    <a:lstStyle/>
                    <a:p>
                      <a:pPr algn="ctr"/>
                      <a:r>
                        <a:rPr lang="fr-FR" sz="900"/>
                        <a:t>65 702</a:t>
                      </a:r>
                    </a:p>
                  </a:txBody>
                  <a:tcPr anchor="ctr"/>
                </a:tc>
                <a:tc>
                  <a:txBody>
                    <a:bodyPr/>
                    <a:lstStyle/>
                    <a:p>
                      <a:pPr algn="ctr"/>
                      <a:r>
                        <a:rPr lang="fr-FR" sz="900"/>
                        <a:t>15 827</a:t>
                      </a:r>
                    </a:p>
                  </a:txBody>
                  <a:tcPr anchor="ctr"/>
                </a:tc>
                <a:tc>
                  <a:txBody>
                    <a:bodyPr/>
                    <a:lstStyle/>
                    <a:p>
                      <a:pPr algn="ctr"/>
                      <a:r>
                        <a:rPr lang="fr-FR" sz="900"/>
                        <a:t>49 875</a:t>
                      </a:r>
                    </a:p>
                  </a:txBody>
                  <a:tcPr anchor="ctr"/>
                </a:tc>
                <a:extLst>
                  <a:ext uri="{0D108BD9-81ED-4DB2-BD59-A6C34878D82A}">
                    <a16:rowId xmlns:a16="http://schemas.microsoft.com/office/drawing/2014/main" val="10013"/>
                  </a:ext>
                </a:extLst>
              </a:tr>
              <a:tr h="251934">
                <a:tc>
                  <a:txBody>
                    <a:bodyPr/>
                    <a:lstStyle/>
                    <a:p>
                      <a:r>
                        <a:rPr lang="fr-FR" sz="900"/>
                        <a:t>-ND restant en dialyse non inscrit</a:t>
                      </a:r>
                    </a:p>
                  </a:txBody>
                  <a:tcPr anchor="ctr"/>
                </a:tc>
                <a:tc>
                  <a:txBody>
                    <a:bodyPr/>
                    <a:lstStyle/>
                    <a:p>
                      <a:pPr algn="ctr"/>
                      <a:r>
                        <a:rPr lang="fr-FR" sz="900"/>
                        <a:t>25 281</a:t>
                      </a:r>
                    </a:p>
                  </a:txBody>
                  <a:tcPr anchor="ctr"/>
                </a:tc>
                <a:tc>
                  <a:txBody>
                    <a:bodyPr/>
                    <a:lstStyle/>
                    <a:p>
                      <a:pPr algn="ctr"/>
                      <a:r>
                        <a:rPr lang="fr-FR" sz="900"/>
                        <a:t>4 210</a:t>
                      </a:r>
                    </a:p>
                  </a:txBody>
                  <a:tcPr anchor="ctr"/>
                </a:tc>
                <a:tc>
                  <a:txBody>
                    <a:bodyPr/>
                    <a:lstStyle/>
                    <a:p>
                      <a:pPr algn="ctr"/>
                      <a:r>
                        <a:rPr lang="fr-FR" sz="900"/>
                        <a:t>21 071</a:t>
                      </a:r>
                    </a:p>
                  </a:txBody>
                  <a:tcPr anchor="ctr"/>
                </a:tc>
                <a:extLst>
                  <a:ext uri="{0D108BD9-81ED-4DB2-BD59-A6C34878D82A}">
                    <a16:rowId xmlns:a16="http://schemas.microsoft.com/office/drawing/2014/main" val="10014"/>
                  </a:ext>
                </a:extLst>
              </a:tr>
              <a:tr h="251934">
                <a:tc>
                  <a:txBody>
                    <a:bodyPr/>
                    <a:lstStyle/>
                    <a:p>
                      <a:r>
                        <a:rPr lang="fr-FR" sz="900"/>
                        <a:t>-ND décédés et jamais inscrits</a:t>
                      </a:r>
                    </a:p>
                  </a:txBody>
                  <a:tcPr anchor="ctr"/>
                </a:tc>
                <a:tc>
                  <a:txBody>
                    <a:bodyPr/>
                    <a:lstStyle/>
                    <a:p>
                      <a:pPr algn="ctr"/>
                      <a:r>
                        <a:rPr lang="fr-FR" sz="900"/>
                        <a:t>20 080</a:t>
                      </a:r>
                    </a:p>
                  </a:txBody>
                  <a:tcPr anchor="ctr"/>
                </a:tc>
                <a:tc>
                  <a:txBody>
                    <a:bodyPr/>
                    <a:lstStyle/>
                    <a:p>
                      <a:pPr algn="ctr"/>
                      <a:r>
                        <a:rPr lang="fr-FR" sz="900"/>
                        <a:t>1 382</a:t>
                      </a:r>
                    </a:p>
                  </a:txBody>
                  <a:tcPr anchor="ctr"/>
                </a:tc>
                <a:tc>
                  <a:txBody>
                    <a:bodyPr/>
                    <a:lstStyle/>
                    <a:p>
                      <a:pPr algn="ctr"/>
                      <a:r>
                        <a:rPr lang="fr-FR" sz="900"/>
                        <a:t>18 698</a:t>
                      </a:r>
                    </a:p>
                  </a:txBody>
                  <a:tcPr anchor="ctr"/>
                </a:tc>
                <a:extLst>
                  <a:ext uri="{0D108BD9-81ED-4DB2-BD59-A6C34878D82A}">
                    <a16:rowId xmlns:a16="http://schemas.microsoft.com/office/drawing/2014/main" val="10015"/>
                  </a:ext>
                </a:extLst>
              </a:tr>
              <a:tr h="251934">
                <a:tc>
                  <a:txBody>
                    <a:bodyPr/>
                    <a:lstStyle/>
                    <a:p>
                      <a:r>
                        <a:rPr lang="fr-FR" sz="900" dirty="0"/>
                        <a:t>-ND perdu de vue (sevré, transfert...) jamais inscrit ou perdu de vue</a:t>
                      </a:r>
                    </a:p>
                  </a:txBody>
                  <a:tcPr anchor="ctr"/>
                </a:tc>
                <a:tc>
                  <a:txBody>
                    <a:bodyPr/>
                    <a:lstStyle/>
                    <a:p>
                      <a:pPr algn="ctr"/>
                      <a:r>
                        <a:rPr lang="fr-FR" sz="900"/>
                        <a:t>1 959</a:t>
                      </a:r>
                    </a:p>
                  </a:txBody>
                  <a:tcPr anchor="ctr"/>
                </a:tc>
                <a:tc>
                  <a:txBody>
                    <a:bodyPr/>
                    <a:lstStyle/>
                    <a:p>
                      <a:pPr algn="ctr"/>
                      <a:r>
                        <a:rPr lang="fr-FR" sz="900"/>
                        <a:t>383</a:t>
                      </a:r>
                    </a:p>
                  </a:txBody>
                  <a:tcPr anchor="ctr"/>
                </a:tc>
                <a:tc>
                  <a:txBody>
                    <a:bodyPr/>
                    <a:lstStyle/>
                    <a:p>
                      <a:pPr algn="ctr"/>
                      <a:r>
                        <a:rPr lang="fr-FR" sz="900"/>
                        <a:t>1 576</a:t>
                      </a:r>
                    </a:p>
                  </a:txBody>
                  <a:tcPr anchor="ctr"/>
                </a:tc>
                <a:extLst>
                  <a:ext uri="{0D108BD9-81ED-4DB2-BD59-A6C34878D82A}">
                    <a16:rowId xmlns:a16="http://schemas.microsoft.com/office/drawing/2014/main" val="10016"/>
                  </a:ext>
                </a:extLst>
              </a:tr>
              <a:tr h="251934">
                <a:tc>
                  <a:txBody>
                    <a:bodyPr/>
                    <a:lstStyle/>
                    <a:p>
                      <a:r>
                        <a:rPr lang="fr-FR" sz="900"/>
                        <a:t>-ND inscrit en liste d'attente au cours de la période</a:t>
                      </a:r>
                    </a:p>
                  </a:txBody>
                  <a:tcPr anchor="ctr"/>
                </a:tc>
                <a:tc>
                  <a:txBody>
                    <a:bodyPr/>
                    <a:lstStyle/>
                    <a:p>
                      <a:pPr algn="ctr"/>
                      <a:r>
                        <a:rPr lang="fr-FR" sz="900"/>
                        <a:t>18 382</a:t>
                      </a:r>
                    </a:p>
                  </a:txBody>
                  <a:tcPr anchor="ctr"/>
                </a:tc>
                <a:tc>
                  <a:txBody>
                    <a:bodyPr/>
                    <a:lstStyle/>
                    <a:p>
                      <a:pPr algn="ctr"/>
                      <a:r>
                        <a:rPr lang="fr-FR" sz="900"/>
                        <a:t>9 852</a:t>
                      </a:r>
                      <a:endParaRPr lang="fr-FR" sz="900" dirty="0"/>
                    </a:p>
                  </a:txBody>
                  <a:tcPr anchor="ctr"/>
                </a:tc>
                <a:tc>
                  <a:txBody>
                    <a:bodyPr/>
                    <a:lstStyle/>
                    <a:p>
                      <a:pPr algn="ctr"/>
                      <a:r>
                        <a:rPr lang="fr-FR" sz="900"/>
                        <a:t>8 530</a:t>
                      </a:r>
                    </a:p>
                  </a:txBody>
                  <a:tcPr anchor="ctr"/>
                </a:tc>
                <a:extLst>
                  <a:ext uri="{0D108BD9-81ED-4DB2-BD59-A6C34878D82A}">
                    <a16:rowId xmlns:a16="http://schemas.microsoft.com/office/drawing/2014/main" val="10017"/>
                  </a:ext>
                </a:extLst>
              </a:tr>
              <a:tr h="251934">
                <a:tc>
                  <a:txBody>
                    <a:bodyPr/>
                    <a:lstStyle/>
                    <a:p>
                      <a:r>
                        <a:rPr lang="fr-FR" sz="900"/>
                        <a:t>.ND restant en dialyse et inscrits en attente de greffe</a:t>
                      </a:r>
                    </a:p>
                  </a:txBody>
                  <a:tcPr anchor="ctr"/>
                </a:tc>
                <a:tc>
                  <a:txBody>
                    <a:bodyPr/>
                    <a:lstStyle/>
                    <a:p>
                      <a:pPr algn="ctr"/>
                      <a:r>
                        <a:rPr lang="fr-FR" sz="900"/>
                        <a:t>10 051</a:t>
                      </a:r>
                    </a:p>
                  </a:txBody>
                  <a:tcPr anchor="ctr"/>
                </a:tc>
                <a:tc>
                  <a:txBody>
                    <a:bodyPr/>
                    <a:lstStyle/>
                    <a:p>
                      <a:pPr algn="ctr"/>
                      <a:r>
                        <a:rPr lang="fr-FR" sz="900"/>
                        <a:t>4 688</a:t>
                      </a:r>
                      <a:endParaRPr lang="fr-FR" sz="900" dirty="0"/>
                    </a:p>
                  </a:txBody>
                  <a:tcPr anchor="ctr"/>
                </a:tc>
                <a:tc>
                  <a:txBody>
                    <a:bodyPr/>
                    <a:lstStyle/>
                    <a:p>
                      <a:pPr algn="ctr"/>
                      <a:r>
                        <a:rPr lang="fr-FR" sz="900"/>
                        <a:t>5 363</a:t>
                      </a:r>
                    </a:p>
                  </a:txBody>
                  <a:tcPr anchor="ctr"/>
                </a:tc>
                <a:extLst>
                  <a:ext uri="{0D108BD9-81ED-4DB2-BD59-A6C34878D82A}">
                    <a16:rowId xmlns:a16="http://schemas.microsoft.com/office/drawing/2014/main" val="10018"/>
                  </a:ext>
                </a:extLst>
              </a:tr>
              <a:tr h="251934">
                <a:tc>
                  <a:txBody>
                    <a:bodyPr/>
                    <a:lstStyle/>
                    <a:p>
                      <a:r>
                        <a:rPr lang="fr-FR" sz="900"/>
                        <a:t>.ND décédés et inscrits sur liste pendant la période</a:t>
                      </a:r>
                    </a:p>
                  </a:txBody>
                  <a:tcPr anchor="ctr"/>
                </a:tc>
                <a:tc>
                  <a:txBody>
                    <a:bodyPr/>
                    <a:lstStyle/>
                    <a:p>
                      <a:pPr algn="ctr"/>
                      <a:r>
                        <a:rPr lang="fr-FR" sz="900"/>
                        <a:t>1 180</a:t>
                      </a:r>
                    </a:p>
                  </a:txBody>
                  <a:tcPr anchor="ctr"/>
                </a:tc>
                <a:tc>
                  <a:txBody>
                    <a:bodyPr/>
                    <a:lstStyle/>
                    <a:p>
                      <a:pPr algn="ctr"/>
                      <a:r>
                        <a:rPr lang="fr-FR" sz="900"/>
                        <a:t>369</a:t>
                      </a:r>
                      <a:endParaRPr lang="fr-FR" sz="900" dirty="0"/>
                    </a:p>
                  </a:txBody>
                  <a:tcPr anchor="ctr"/>
                </a:tc>
                <a:tc>
                  <a:txBody>
                    <a:bodyPr/>
                    <a:lstStyle/>
                    <a:p>
                      <a:pPr algn="ctr"/>
                      <a:r>
                        <a:rPr lang="fr-FR" sz="900"/>
                        <a:t>811</a:t>
                      </a:r>
                    </a:p>
                  </a:txBody>
                  <a:tcPr anchor="ctr"/>
                </a:tc>
                <a:extLst>
                  <a:ext uri="{0D108BD9-81ED-4DB2-BD59-A6C34878D82A}">
                    <a16:rowId xmlns:a16="http://schemas.microsoft.com/office/drawing/2014/main" val="10019"/>
                  </a:ext>
                </a:extLst>
              </a:tr>
              <a:tr h="251934">
                <a:tc>
                  <a:txBody>
                    <a:bodyPr/>
                    <a:lstStyle/>
                    <a:p>
                      <a:r>
                        <a:rPr lang="fr-FR" sz="900"/>
                        <a:t>.ND inscrit sur liste et perdu de vue (sevré, transfert...)</a:t>
                      </a:r>
                    </a:p>
                  </a:txBody>
                  <a:tcPr anchor="ctr"/>
                </a:tc>
                <a:tc>
                  <a:txBody>
                    <a:bodyPr/>
                    <a:lstStyle/>
                    <a:p>
                      <a:pPr algn="ctr"/>
                      <a:r>
                        <a:rPr lang="fr-FR" sz="900"/>
                        <a:t>161</a:t>
                      </a:r>
                    </a:p>
                  </a:txBody>
                  <a:tcPr anchor="ctr"/>
                </a:tc>
                <a:tc>
                  <a:txBody>
                    <a:bodyPr/>
                    <a:lstStyle/>
                    <a:p>
                      <a:pPr algn="ctr"/>
                      <a:r>
                        <a:rPr lang="fr-FR" sz="900"/>
                        <a:t>94</a:t>
                      </a:r>
                    </a:p>
                  </a:txBody>
                  <a:tcPr anchor="ctr"/>
                </a:tc>
                <a:tc>
                  <a:txBody>
                    <a:bodyPr/>
                    <a:lstStyle/>
                    <a:p>
                      <a:pPr algn="ctr"/>
                      <a:r>
                        <a:rPr lang="fr-FR" sz="900"/>
                        <a:t>67</a:t>
                      </a:r>
                    </a:p>
                  </a:txBody>
                  <a:tcPr anchor="ctr"/>
                </a:tc>
                <a:extLst>
                  <a:ext uri="{0D108BD9-81ED-4DB2-BD59-A6C34878D82A}">
                    <a16:rowId xmlns:a16="http://schemas.microsoft.com/office/drawing/2014/main" val="10020"/>
                  </a:ext>
                </a:extLst>
              </a:tr>
              <a:tr h="251934">
                <a:tc>
                  <a:txBody>
                    <a:bodyPr/>
                    <a:lstStyle/>
                    <a:p>
                      <a:r>
                        <a:rPr lang="fr-FR" sz="900"/>
                        <a:t>.ND greffés pendant la période</a:t>
                      </a:r>
                    </a:p>
                  </a:txBody>
                  <a:tcPr anchor="ctr"/>
                </a:tc>
                <a:tc>
                  <a:txBody>
                    <a:bodyPr/>
                    <a:lstStyle/>
                    <a:p>
                      <a:pPr algn="ctr"/>
                      <a:r>
                        <a:rPr lang="fr-FR" sz="900"/>
                        <a:t>6 990</a:t>
                      </a:r>
                    </a:p>
                  </a:txBody>
                  <a:tcPr anchor="ctr"/>
                </a:tc>
                <a:tc>
                  <a:txBody>
                    <a:bodyPr/>
                    <a:lstStyle/>
                    <a:p>
                      <a:pPr algn="ctr"/>
                      <a:r>
                        <a:rPr lang="fr-FR" sz="900"/>
                        <a:t>4 701</a:t>
                      </a:r>
                    </a:p>
                  </a:txBody>
                  <a:tcPr anchor="ctr"/>
                </a:tc>
                <a:tc>
                  <a:txBody>
                    <a:bodyPr/>
                    <a:lstStyle/>
                    <a:p>
                      <a:pPr algn="ctr"/>
                      <a:r>
                        <a:rPr lang="fr-FR" sz="900"/>
                        <a:t>2 289</a:t>
                      </a:r>
                    </a:p>
                  </a:txBody>
                  <a:tcPr anchor="ctr"/>
                </a:tc>
                <a:extLst>
                  <a:ext uri="{0D108BD9-81ED-4DB2-BD59-A6C34878D82A}">
                    <a16:rowId xmlns:a16="http://schemas.microsoft.com/office/drawing/2014/main" val="10021"/>
                  </a:ext>
                </a:extLst>
              </a:tr>
              <a:tr h="251934">
                <a:tc>
                  <a:txBody>
                    <a:bodyPr/>
                    <a:lstStyle/>
                    <a:p>
                      <a:r>
                        <a:rPr lang="fr-FR" sz="900"/>
                        <a:t>+ND toujours porteurs d'un greffon fonctionnel</a:t>
                      </a:r>
                    </a:p>
                  </a:txBody>
                  <a:tcPr anchor="ctr"/>
                </a:tc>
                <a:tc>
                  <a:txBody>
                    <a:bodyPr/>
                    <a:lstStyle/>
                    <a:p>
                      <a:pPr algn="ctr"/>
                      <a:r>
                        <a:rPr lang="fr-FR" sz="900"/>
                        <a:t>6 205</a:t>
                      </a:r>
                    </a:p>
                  </a:txBody>
                  <a:tcPr anchor="ctr"/>
                </a:tc>
                <a:tc>
                  <a:txBody>
                    <a:bodyPr/>
                    <a:lstStyle/>
                    <a:p>
                      <a:pPr algn="ctr"/>
                      <a:r>
                        <a:rPr lang="fr-FR" sz="900"/>
                        <a:t>4 392</a:t>
                      </a:r>
                    </a:p>
                  </a:txBody>
                  <a:tcPr anchor="ctr"/>
                </a:tc>
                <a:tc>
                  <a:txBody>
                    <a:bodyPr/>
                    <a:lstStyle/>
                    <a:p>
                      <a:pPr algn="ctr"/>
                      <a:r>
                        <a:rPr lang="fr-FR" sz="900"/>
                        <a:t>1 813</a:t>
                      </a:r>
                    </a:p>
                  </a:txBody>
                  <a:tcPr anchor="ctr"/>
                </a:tc>
                <a:extLst>
                  <a:ext uri="{0D108BD9-81ED-4DB2-BD59-A6C34878D82A}">
                    <a16:rowId xmlns:a16="http://schemas.microsoft.com/office/drawing/2014/main" val="10022"/>
                  </a:ext>
                </a:extLst>
              </a:tr>
              <a:tr h="251934">
                <a:tc>
                  <a:txBody>
                    <a:bodyPr/>
                    <a:lstStyle/>
                    <a:p>
                      <a:r>
                        <a:rPr lang="fr-FR" sz="900"/>
                        <a:t>+ND décédés</a:t>
                      </a:r>
                    </a:p>
                  </a:txBody>
                  <a:tcPr anchor="ctr"/>
                </a:tc>
                <a:tc>
                  <a:txBody>
                    <a:bodyPr/>
                    <a:lstStyle/>
                    <a:p>
                      <a:pPr algn="ctr"/>
                      <a:r>
                        <a:rPr lang="fr-FR" sz="900"/>
                        <a:t>451</a:t>
                      </a:r>
                    </a:p>
                  </a:txBody>
                  <a:tcPr anchor="ctr"/>
                </a:tc>
                <a:tc>
                  <a:txBody>
                    <a:bodyPr/>
                    <a:lstStyle/>
                    <a:p>
                      <a:pPr algn="ctr"/>
                      <a:r>
                        <a:rPr lang="fr-FR" sz="900"/>
                        <a:t>115</a:t>
                      </a:r>
                    </a:p>
                  </a:txBody>
                  <a:tcPr anchor="ctr"/>
                </a:tc>
                <a:tc>
                  <a:txBody>
                    <a:bodyPr/>
                    <a:lstStyle/>
                    <a:p>
                      <a:pPr algn="ctr"/>
                      <a:r>
                        <a:rPr lang="fr-FR" sz="900"/>
                        <a:t>336</a:t>
                      </a:r>
                    </a:p>
                  </a:txBody>
                  <a:tcPr anchor="ctr"/>
                </a:tc>
                <a:extLst>
                  <a:ext uri="{0D108BD9-81ED-4DB2-BD59-A6C34878D82A}">
                    <a16:rowId xmlns:a16="http://schemas.microsoft.com/office/drawing/2014/main" val="10023"/>
                  </a:ext>
                </a:extLst>
              </a:tr>
              <a:tr h="251934">
                <a:tc>
                  <a:txBody>
                    <a:bodyPr/>
                    <a:lstStyle/>
                    <a:p>
                      <a:r>
                        <a:rPr lang="fr-FR" sz="900"/>
                        <a:t>+ND perdu de vue (sevré, transfert...)</a:t>
                      </a:r>
                    </a:p>
                  </a:txBody>
                  <a:tcPr anchor="ctr"/>
                </a:tc>
                <a:tc>
                  <a:txBody>
                    <a:bodyPr/>
                    <a:lstStyle/>
                    <a:p>
                      <a:pPr algn="ctr"/>
                      <a:r>
                        <a:rPr lang="fr-FR" sz="900"/>
                        <a:t>43</a:t>
                      </a:r>
                    </a:p>
                  </a:txBody>
                  <a:tcPr anchor="ctr"/>
                </a:tc>
                <a:tc>
                  <a:txBody>
                    <a:bodyPr/>
                    <a:lstStyle/>
                    <a:p>
                      <a:pPr algn="ctr"/>
                      <a:r>
                        <a:rPr lang="fr-FR" sz="900"/>
                        <a:t>31</a:t>
                      </a:r>
                    </a:p>
                  </a:txBody>
                  <a:tcPr anchor="ctr"/>
                </a:tc>
                <a:tc>
                  <a:txBody>
                    <a:bodyPr/>
                    <a:lstStyle/>
                    <a:p>
                      <a:pPr algn="ctr"/>
                      <a:r>
                        <a:rPr lang="fr-FR" sz="900"/>
                        <a:t>12</a:t>
                      </a:r>
                      <a:endParaRPr lang="fr-FR" sz="900" dirty="0"/>
                    </a:p>
                  </a:txBody>
                  <a:tcPr anchor="ctr"/>
                </a:tc>
                <a:extLst>
                  <a:ext uri="{0D108BD9-81ED-4DB2-BD59-A6C34878D82A}">
                    <a16:rowId xmlns:a16="http://schemas.microsoft.com/office/drawing/2014/main" val="10024"/>
                  </a:ext>
                </a:extLst>
              </a:tr>
              <a:tr h="251934">
                <a:tc>
                  <a:txBody>
                    <a:bodyPr/>
                    <a:lstStyle/>
                    <a:p>
                      <a:r>
                        <a:rPr lang="fr-FR" sz="900"/>
                        <a:t>+ND de retour de dialyse après ARF***</a:t>
                      </a:r>
                    </a:p>
                  </a:txBody>
                  <a:tcPr anchor="ctr"/>
                </a:tc>
                <a:tc>
                  <a:txBody>
                    <a:bodyPr/>
                    <a:lstStyle/>
                    <a:p>
                      <a:pPr algn="ctr"/>
                      <a:r>
                        <a:rPr lang="fr-FR" sz="900" dirty="0"/>
                        <a:t>291</a:t>
                      </a:r>
                    </a:p>
                  </a:txBody>
                  <a:tcPr anchor="ctr"/>
                </a:tc>
                <a:tc>
                  <a:txBody>
                    <a:bodyPr/>
                    <a:lstStyle/>
                    <a:p>
                      <a:pPr algn="ctr"/>
                      <a:r>
                        <a:rPr lang="fr-FR" sz="900" dirty="0"/>
                        <a:t>163</a:t>
                      </a:r>
                    </a:p>
                  </a:txBody>
                  <a:tcPr anchor="ctr"/>
                </a:tc>
                <a:tc>
                  <a:txBody>
                    <a:bodyPr/>
                    <a:lstStyle/>
                    <a:p>
                      <a:pPr algn="ctr"/>
                      <a:r>
                        <a:rPr lang="fr-FR" sz="900" dirty="0"/>
                        <a:t>128</a:t>
                      </a:r>
                    </a:p>
                  </a:txBody>
                  <a:tcPr anchor="ctr"/>
                </a:tc>
                <a:extLst>
                  <a:ext uri="{0D108BD9-81ED-4DB2-BD59-A6C34878D82A}">
                    <a16:rowId xmlns:a16="http://schemas.microsoft.com/office/drawing/2014/main" val="1068685490"/>
                  </a:ext>
                </a:extLst>
              </a:tr>
            </a:tbl>
          </a:graphicData>
        </a:graphic>
      </p:graphicFrame>
    </p:spTree>
    <p:extLst>
      <p:ext uri="{BB962C8B-B14F-4D97-AF65-F5344CB8AC3E}">
        <p14:creationId xmlns:p14="http://schemas.microsoft.com/office/powerpoint/2010/main" val="4239957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he SGRender Procedure"/>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935760" y="659369"/>
            <a:ext cx="6546102" cy="5539264"/>
          </a:xfrm>
          <a:prstGeom prst="rect">
            <a:avLst/>
          </a:prstGeom>
        </p:spPr>
      </p:pic>
      <p:sp>
        <p:nvSpPr>
          <p:cNvPr id="8" name="ZoneTexte 7"/>
          <p:cNvSpPr txBox="1"/>
          <p:nvPr>
            <p:custDataLst>
              <p:tags r:id="rId2"/>
            </p:custDataLst>
          </p:nvPr>
        </p:nvSpPr>
        <p:spPr>
          <a:xfrm>
            <a:off x="3505200" y="5829300"/>
            <a:ext cx="8229600" cy="369332"/>
          </a:xfrm>
          <a:prstGeom prst="rect">
            <a:avLst/>
          </a:prstGeom>
          <a:noFill/>
        </p:spPr>
        <p:txBody>
          <a:bodyPr vert="horz" wrap="none" rtlCol="0" anchor="ctr">
            <a:noAutofit/>
          </a:bodyPr>
          <a:lstStyle/>
          <a:p>
            <a:pPr algn="ctr"/>
            <a:r>
              <a:rPr lang="fr-FR"/>
              <a:t> </a:t>
            </a:r>
          </a:p>
        </p:txBody>
      </p:sp>
      <p:sp>
        <p:nvSpPr>
          <p:cNvPr id="7" name="ZoneTexte 6">
            <a:extLst>
              <a:ext uri="{FF2B5EF4-FFF2-40B4-BE49-F238E27FC236}">
                <a16:creationId xmlns:a16="http://schemas.microsoft.com/office/drawing/2014/main" id="{C6DD3FE7-5DFC-4FF4-90EF-9A1B6E26702C}"/>
              </a:ext>
            </a:extLst>
          </p:cNvPr>
          <p:cNvSpPr txBox="1"/>
          <p:nvPr/>
        </p:nvSpPr>
        <p:spPr>
          <a:xfrm>
            <a:off x="435142" y="3811914"/>
            <a:ext cx="3212586" cy="2308324"/>
          </a:xfrm>
          <a:prstGeom prst="rect">
            <a:avLst/>
          </a:prstGeom>
          <a:noFill/>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liste nationale d’attente d’une greffe de rein des nouveaux patients dialysés au cours de la période 2005-2022, selon l’âge</a:t>
            </a:r>
          </a:p>
        </p:txBody>
      </p:sp>
      <p:sp>
        <p:nvSpPr>
          <p:cNvPr id="9" name="Rectangle 8">
            <a:extLst>
              <a:ext uri="{FF2B5EF4-FFF2-40B4-BE49-F238E27FC236}">
                <a16:creationId xmlns:a16="http://schemas.microsoft.com/office/drawing/2014/main" id="{830124AD-7234-4D74-A687-636A191BEFEE}"/>
              </a:ext>
            </a:extLst>
          </p:cNvPr>
          <p:cNvSpPr/>
          <p:nvPr/>
        </p:nvSpPr>
        <p:spPr>
          <a:xfrm>
            <a:off x="1041932" y="908720"/>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d’inscription ne sont pas ajustées sur l’état clinique des patients</a:t>
            </a:r>
            <a:endParaRPr lang="en-GB" dirty="0"/>
          </a:p>
        </p:txBody>
      </p:sp>
    </p:spTree>
    <p:extLst>
      <p:ext uri="{BB962C8B-B14F-4D97-AF65-F5344CB8AC3E}">
        <p14:creationId xmlns:p14="http://schemas.microsoft.com/office/powerpoint/2010/main" val="2855113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he SGRender Procedure"/>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631504" y="332656"/>
            <a:ext cx="7488832" cy="5688633"/>
          </a:xfrm>
          <a:prstGeom prst="rect">
            <a:avLst/>
          </a:prstGeom>
        </p:spPr>
      </p:pic>
      <p:sp>
        <p:nvSpPr>
          <p:cNvPr id="4" name="ZoneTexte 3"/>
          <p:cNvSpPr txBox="1"/>
          <p:nvPr>
            <p:custDataLst>
              <p:tags r:id="rId2"/>
            </p:custDataLst>
          </p:nvPr>
        </p:nvSpPr>
        <p:spPr>
          <a:xfrm>
            <a:off x="1987550" y="254000"/>
            <a:ext cx="8229600" cy="369332"/>
          </a:xfrm>
          <a:prstGeom prst="rect">
            <a:avLst/>
          </a:prstGeom>
          <a:noFill/>
        </p:spPr>
        <p:txBody>
          <a:bodyPr vert="horz" wrap="none" rtlCol="0" anchor="ctr">
            <a:noAutofit/>
          </a:bodyPr>
          <a:lstStyle/>
          <a:p>
            <a:pPr algn="ctr"/>
            <a:r>
              <a:rPr lang="fr-FR"/>
              <a:t> </a:t>
            </a:r>
          </a:p>
        </p:txBody>
      </p:sp>
      <p:sp>
        <p:nvSpPr>
          <p:cNvPr id="7" name="Espace réservé du pied de page 4"/>
          <p:cNvSpPr>
            <a:spLocks noGrp="1"/>
          </p:cNvSpPr>
          <p:nvPr>
            <p:ph type="ftr" sz="quarter" idx="10"/>
          </p:nvPr>
        </p:nvSpPr>
        <p:spPr>
          <a:xfrm>
            <a:off x="2423592" y="6149646"/>
            <a:ext cx="6336703" cy="457200"/>
          </a:xfrm>
        </p:spPr>
        <p:txBody>
          <a:bodyPr/>
          <a:lstStyle/>
          <a:p>
            <a:pPr>
              <a:defRPr/>
            </a:pPr>
            <a:r>
              <a:rPr lang="fr-FR" altLang="fr-FR" i="1" dirty="0">
                <a:latin typeface="Comic Sans MS" panose="030F0702030302020204" pitchFamily="66" charset="0"/>
                <a:cs typeface="Times New Roman" panose="02020603050405020304" pitchFamily="18" charset="0"/>
              </a:rPr>
              <a:t>Tendances temporelles d’accès à liste d’attente</a:t>
            </a:r>
          </a:p>
        </p:txBody>
      </p:sp>
    </p:spTree>
    <p:extLst>
      <p:ext uri="{BB962C8B-B14F-4D97-AF65-F5344CB8AC3E}">
        <p14:creationId xmlns:p14="http://schemas.microsoft.com/office/powerpoint/2010/main" val="1805466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4079776" y="6093296"/>
            <a:ext cx="6264696" cy="457200"/>
          </a:xfrm>
        </p:spPr>
        <p:txBody>
          <a:bodyPr/>
          <a:lstStyle/>
          <a:p>
            <a:pPr>
              <a:defRPr/>
            </a:pPr>
            <a:r>
              <a:rPr lang="fr-FR" altLang="fr-FR" i="1" dirty="0">
                <a:latin typeface="Comic Sans MS" panose="030F0702030302020204" pitchFamily="66" charset="0"/>
                <a:cs typeface="Times New Roman" panose="02020603050405020304" pitchFamily="18" charset="0"/>
              </a:rPr>
              <a:t>Cinétique d’accès à une première greffe rénale</a:t>
            </a:r>
          </a:p>
          <a:p>
            <a:pPr>
              <a:defRPr/>
            </a:pPr>
            <a:r>
              <a:rPr lang="fr-FR" altLang="fr-FR" i="1" dirty="0">
                <a:latin typeface="Comic Sans MS" panose="030F0702030302020204" pitchFamily="66" charset="0"/>
                <a:cs typeface="Times New Roman" panose="02020603050405020304" pitchFamily="18" charset="0"/>
              </a:rPr>
              <a:t> selon l’âge</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143672" y="307504"/>
            <a:ext cx="7344816" cy="5630689"/>
          </a:xfrm>
          <a:prstGeom prst="rect">
            <a:avLst/>
          </a:prstGeom>
        </p:spPr>
      </p:pic>
      <p:sp>
        <p:nvSpPr>
          <p:cNvPr id="7" name="ZoneTexte 6">
            <a:extLst>
              <a:ext uri="{FF2B5EF4-FFF2-40B4-BE49-F238E27FC236}">
                <a16:creationId xmlns:a16="http://schemas.microsoft.com/office/drawing/2014/main" id="{D78198C7-27BA-4E76-BF92-B03E28222F82}"/>
              </a:ext>
            </a:extLst>
          </p:cNvPr>
          <p:cNvSpPr txBox="1"/>
          <p:nvPr/>
        </p:nvSpPr>
        <p:spPr>
          <a:xfrm>
            <a:off x="263352" y="4192450"/>
            <a:ext cx="3212586" cy="1754326"/>
          </a:xfrm>
          <a:prstGeom prst="rect">
            <a:avLst/>
          </a:prstGeom>
          <a:noFill/>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greffe de rein des nouveaux patients au cours de la période 2005-2022, selon l’âge</a:t>
            </a:r>
          </a:p>
        </p:txBody>
      </p:sp>
      <p:sp>
        <p:nvSpPr>
          <p:cNvPr id="8" name="Rectangle 7">
            <a:extLst>
              <a:ext uri="{FF2B5EF4-FFF2-40B4-BE49-F238E27FC236}">
                <a16:creationId xmlns:a16="http://schemas.microsoft.com/office/drawing/2014/main" id="{D1A2A44C-EAD2-4663-BBFF-8B557C40F01B}"/>
              </a:ext>
            </a:extLst>
          </p:cNvPr>
          <p:cNvSpPr/>
          <p:nvPr/>
        </p:nvSpPr>
        <p:spPr>
          <a:xfrm>
            <a:off x="551384" y="836712"/>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de greffe ne sont pas ajustées sur l’état clinique des patients</a:t>
            </a:r>
            <a:endParaRPr lang="en-GB" dirty="0"/>
          </a:p>
        </p:txBody>
      </p:sp>
    </p:spTree>
    <p:extLst>
      <p:ext uri="{BB962C8B-B14F-4D97-AF65-F5344CB8AC3E}">
        <p14:creationId xmlns:p14="http://schemas.microsoft.com/office/powerpoint/2010/main" val="1050472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0"/>
          </p:nvPr>
        </p:nvSpPr>
        <p:spPr>
          <a:xfrm>
            <a:off x="3638618" y="5834743"/>
            <a:ext cx="4688160" cy="457200"/>
          </a:xfrm>
        </p:spPr>
        <p:txBody>
          <a:bodyPr/>
          <a:lstStyle/>
          <a:p>
            <a:pPr>
              <a:defRPr/>
            </a:pPr>
            <a:r>
              <a:rPr lang="fr-FR" altLang="fr-FR" i="1" dirty="0">
                <a:latin typeface="Comic Sans MS" panose="030F0702030302020204" pitchFamily="66" charset="0"/>
                <a:cs typeface="Times New Roman" panose="02020603050405020304" pitchFamily="18" charset="0"/>
              </a:rPr>
              <a:t>Causes de non inscriptions selon l’âge</a:t>
            </a:r>
          </a:p>
        </p:txBody>
      </p:sp>
      <p:graphicFrame>
        <p:nvGraphicFramePr>
          <p:cNvPr id="5" name="Tableau 4"/>
          <p:cNvGraphicFramePr>
            <a:graphicFrameLocks noGrp="1"/>
          </p:cNvGraphicFramePr>
          <p:nvPr>
            <p:custDataLst>
              <p:tags r:id="rId1"/>
            </p:custDataLst>
          </p:nvPr>
        </p:nvGraphicFramePr>
        <p:xfrm>
          <a:off x="1271464" y="764704"/>
          <a:ext cx="9289033" cy="4718762"/>
        </p:xfrm>
        <a:graphic>
          <a:graphicData uri="http://schemas.openxmlformats.org/drawingml/2006/table">
            <a:tbl>
              <a:tblPr firstRow="1" bandRow="1">
                <a:tableStyleId>{5C22544A-7EE6-4342-B048-85BDC9FD1C3A}</a:tableStyleId>
              </a:tblPr>
              <a:tblGrid>
                <a:gridCol w="889876">
                  <a:extLst>
                    <a:ext uri="{9D8B030D-6E8A-4147-A177-3AD203B41FA5}">
                      <a16:colId xmlns:a16="http://schemas.microsoft.com/office/drawing/2014/main" val="20000"/>
                    </a:ext>
                  </a:extLst>
                </a:gridCol>
                <a:gridCol w="800887">
                  <a:extLst>
                    <a:ext uri="{9D8B030D-6E8A-4147-A177-3AD203B41FA5}">
                      <a16:colId xmlns:a16="http://schemas.microsoft.com/office/drawing/2014/main" val="20001"/>
                    </a:ext>
                  </a:extLst>
                </a:gridCol>
                <a:gridCol w="1129122">
                  <a:extLst>
                    <a:ext uri="{9D8B030D-6E8A-4147-A177-3AD203B41FA5}">
                      <a16:colId xmlns:a16="http://schemas.microsoft.com/office/drawing/2014/main" val="20002"/>
                    </a:ext>
                  </a:extLst>
                </a:gridCol>
                <a:gridCol w="829378">
                  <a:extLst>
                    <a:ext uri="{9D8B030D-6E8A-4147-A177-3AD203B41FA5}">
                      <a16:colId xmlns:a16="http://schemas.microsoft.com/office/drawing/2014/main" val="20003"/>
                    </a:ext>
                  </a:extLst>
                </a:gridCol>
                <a:gridCol w="1161129">
                  <a:extLst>
                    <a:ext uri="{9D8B030D-6E8A-4147-A177-3AD203B41FA5}">
                      <a16:colId xmlns:a16="http://schemas.microsoft.com/office/drawing/2014/main" val="20004"/>
                    </a:ext>
                  </a:extLst>
                </a:gridCol>
                <a:gridCol w="912315">
                  <a:extLst>
                    <a:ext uri="{9D8B030D-6E8A-4147-A177-3AD203B41FA5}">
                      <a16:colId xmlns:a16="http://schemas.microsoft.com/office/drawing/2014/main" val="20005"/>
                    </a:ext>
                  </a:extLst>
                </a:gridCol>
                <a:gridCol w="1078192">
                  <a:extLst>
                    <a:ext uri="{9D8B030D-6E8A-4147-A177-3AD203B41FA5}">
                      <a16:colId xmlns:a16="http://schemas.microsoft.com/office/drawing/2014/main" val="20006"/>
                    </a:ext>
                  </a:extLst>
                </a:gridCol>
                <a:gridCol w="995253">
                  <a:extLst>
                    <a:ext uri="{9D8B030D-6E8A-4147-A177-3AD203B41FA5}">
                      <a16:colId xmlns:a16="http://schemas.microsoft.com/office/drawing/2014/main" val="20007"/>
                    </a:ext>
                  </a:extLst>
                </a:gridCol>
                <a:gridCol w="1492881">
                  <a:extLst>
                    <a:ext uri="{9D8B030D-6E8A-4147-A177-3AD203B41FA5}">
                      <a16:colId xmlns:a16="http://schemas.microsoft.com/office/drawing/2014/main" val="20008"/>
                    </a:ext>
                  </a:extLst>
                </a:gridCol>
              </a:tblGrid>
              <a:tr h="627219">
                <a:tc>
                  <a:txBody>
                    <a:bodyPr/>
                    <a:lstStyle/>
                    <a:p>
                      <a:pPr algn="ctr"/>
                      <a:endParaRPr lang="fr-FR" sz="1600" dirty="0"/>
                    </a:p>
                  </a:txBody>
                  <a:tcPr anchor="ctr"/>
                </a:tc>
                <a:tc gridSpan="3">
                  <a:txBody>
                    <a:bodyPr/>
                    <a:lstStyle/>
                    <a:p>
                      <a:pPr algn="ctr"/>
                      <a:r>
                        <a:rPr lang="fr-FR" sz="1600"/>
                        <a:t>Liste nationale d'attente (CRISTAL)</a:t>
                      </a:r>
                    </a:p>
                  </a:txBody>
                  <a:tcPr anchor="ctr"/>
                </a:tc>
                <a:tc hMerge="1">
                  <a:txBody>
                    <a:bodyPr/>
                    <a:lstStyle/>
                    <a:p>
                      <a:endParaRPr lang="fr-FR" sz="800"/>
                    </a:p>
                  </a:txBody>
                  <a:tcPr/>
                </a:tc>
                <a:tc hMerge="1">
                  <a:txBody>
                    <a:bodyPr/>
                    <a:lstStyle/>
                    <a:p>
                      <a:endParaRPr lang="fr-FR" sz="800"/>
                    </a:p>
                  </a:txBody>
                  <a:tcPr/>
                </a:tc>
                <a:tc gridSpan="5">
                  <a:txBody>
                    <a:bodyPr/>
                    <a:lstStyle/>
                    <a:p>
                      <a:pPr algn="ctr"/>
                      <a:r>
                        <a:rPr lang="fr-FR" sz="1600" dirty="0"/>
                        <a:t>Motif de non inscription (DIADEM)</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10000"/>
                  </a:ext>
                </a:extLst>
              </a:tr>
              <a:tr h="878106">
                <a:tc rowSpan="2">
                  <a:txBody>
                    <a:bodyPr/>
                    <a:lstStyle/>
                    <a:p>
                      <a:pPr algn="ctr"/>
                      <a:endParaRPr lang="fr-FR" sz="1600"/>
                    </a:p>
                  </a:txBody>
                  <a:tcPr anchor="ctr"/>
                </a:tc>
                <a:tc>
                  <a:txBody>
                    <a:bodyPr/>
                    <a:lstStyle/>
                    <a:p>
                      <a:pPr algn="ctr"/>
                      <a:r>
                        <a:rPr lang="fr-FR" sz="1600"/>
                        <a:t>Inscrits</a:t>
                      </a:r>
                    </a:p>
                  </a:txBody>
                  <a:tcPr anchor="ctr"/>
                </a:tc>
                <a:tc gridSpan="2">
                  <a:txBody>
                    <a:bodyPr/>
                    <a:lstStyle/>
                    <a:p>
                      <a:pPr algn="ctr"/>
                      <a:r>
                        <a:rPr lang="fr-FR" sz="1600"/>
                        <a:t>Non inscrits</a:t>
                      </a:r>
                    </a:p>
                  </a:txBody>
                  <a:tcPr anchor="ctr"/>
                </a:tc>
                <a:tc hMerge="1">
                  <a:txBody>
                    <a:bodyPr/>
                    <a:lstStyle/>
                    <a:p>
                      <a:endParaRPr lang="fr-FR" sz="800"/>
                    </a:p>
                  </a:txBody>
                  <a:tcPr/>
                </a:tc>
                <a:tc>
                  <a:txBody>
                    <a:bodyPr/>
                    <a:lstStyle/>
                    <a:p>
                      <a:pPr algn="ctr"/>
                      <a:r>
                        <a:rPr lang="fr-FR" sz="1600"/>
                        <a:t>Taux de remplissage</a:t>
                      </a:r>
                    </a:p>
                  </a:txBody>
                  <a:tcPr anchor="ctr"/>
                </a:tc>
                <a:tc>
                  <a:txBody>
                    <a:bodyPr/>
                    <a:lstStyle/>
                    <a:p>
                      <a:pPr algn="ctr"/>
                      <a:r>
                        <a:rPr lang="fr-FR" sz="1600"/>
                        <a:t>Bilan en cours</a:t>
                      </a:r>
                    </a:p>
                  </a:txBody>
                  <a:tcPr anchor="ctr"/>
                </a:tc>
                <a:tc>
                  <a:txBody>
                    <a:bodyPr/>
                    <a:lstStyle/>
                    <a:p>
                      <a:pPr algn="ctr"/>
                      <a:r>
                        <a:rPr lang="fr-FR" sz="1600"/>
                        <a:t>Contre-indication médicale</a:t>
                      </a:r>
                    </a:p>
                  </a:txBody>
                  <a:tcPr anchor="ctr"/>
                </a:tc>
                <a:tc>
                  <a:txBody>
                    <a:bodyPr/>
                    <a:lstStyle/>
                    <a:p>
                      <a:pPr algn="ctr"/>
                      <a:r>
                        <a:rPr lang="fr-FR" sz="1600"/>
                        <a:t>Refus de patient</a:t>
                      </a:r>
                    </a:p>
                  </a:txBody>
                  <a:tcPr anchor="ctr"/>
                </a:tc>
                <a:tc>
                  <a:txBody>
                    <a:bodyPr/>
                    <a:lstStyle/>
                    <a:p>
                      <a:pPr algn="ctr"/>
                      <a:r>
                        <a:rPr lang="fr-FR" sz="1600"/>
                        <a:t>Autres causes de non inscription</a:t>
                      </a:r>
                      <a:endParaRPr lang="fr-FR" sz="1600" dirty="0"/>
                    </a:p>
                  </a:txBody>
                  <a:tcPr anchor="ctr"/>
                </a:tc>
                <a:extLst>
                  <a:ext uri="{0D108BD9-81ED-4DB2-BD59-A6C34878D82A}">
                    <a16:rowId xmlns:a16="http://schemas.microsoft.com/office/drawing/2014/main" val="10001"/>
                  </a:ext>
                </a:extLst>
              </a:tr>
              <a:tr h="376331">
                <a:tc vMerge="1">
                  <a:txBody>
                    <a:bodyPr/>
                    <a:lstStyle/>
                    <a:p>
                      <a:endParaRPr lang="fr-FR" sz="800"/>
                    </a:p>
                  </a:txBody>
                  <a:tcPr/>
                </a:tc>
                <a:tc>
                  <a:txBody>
                    <a:bodyPr/>
                    <a:lstStyle/>
                    <a:p>
                      <a:pPr algn="ctr"/>
                      <a:r>
                        <a:rPr lang="fr-FR" sz="1600"/>
                        <a:t>n</a:t>
                      </a:r>
                    </a:p>
                  </a:txBody>
                  <a:tcPr anchor="ctr"/>
                </a:tc>
                <a:tc>
                  <a:txBody>
                    <a:bodyPr/>
                    <a:lstStyle/>
                    <a:p>
                      <a:pPr algn="ctr"/>
                      <a:r>
                        <a:rPr lang="fr-FR" sz="1600"/>
                        <a:t>n</a:t>
                      </a:r>
                    </a:p>
                  </a:txBody>
                  <a:tcPr anchor="ctr"/>
                </a:tc>
                <a:tc>
                  <a:txBody>
                    <a:bodyPr/>
                    <a:lstStyle/>
                    <a:p>
                      <a:pPr algn="ctr"/>
                      <a:r>
                        <a:rPr lang="fr-FR" sz="1600"/>
                        <a:t>%</a:t>
                      </a:r>
                    </a:p>
                  </a:txBody>
                  <a:tcPr anchor="ctr"/>
                </a:tc>
                <a:tc>
                  <a:txBody>
                    <a:bodyPr/>
                    <a:lstStyle/>
                    <a:p>
                      <a:pPr algn="ctr"/>
                      <a:r>
                        <a:rPr lang="fr-FR" sz="1600"/>
                        <a:t>%</a:t>
                      </a:r>
                    </a:p>
                  </a:txBody>
                  <a:tcPr anchor="ctr"/>
                </a:tc>
                <a:tc>
                  <a:txBody>
                    <a:bodyPr/>
                    <a:lstStyle/>
                    <a:p>
                      <a:pPr algn="ctr"/>
                      <a:r>
                        <a:rPr lang="fr-FR" sz="1600"/>
                        <a:t>%</a:t>
                      </a:r>
                    </a:p>
                  </a:txBody>
                  <a:tcPr anchor="ctr"/>
                </a:tc>
                <a:tc>
                  <a:txBody>
                    <a:bodyPr/>
                    <a:lstStyle/>
                    <a:p>
                      <a:pPr algn="ctr"/>
                      <a:r>
                        <a:rPr lang="fr-FR" sz="1600"/>
                        <a:t>%</a:t>
                      </a:r>
                    </a:p>
                  </a:txBody>
                  <a:tcPr anchor="ctr"/>
                </a:tc>
                <a:tc>
                  <a:txBody>
                    <a:bodyPr/>
                    <a:lstStyle/>
                    <a:p>
                      <a:pPr algn="ctr"/>
                      <a:r>
                        <a:rPr lang="fr-FR" sz="1600"/>
                        <a:t>%</a:t>
                      </a:r>
                    </a:p>
                  </a:txBody>
                  <a:tcPr anchor="ctr"/>
                </a:tc>
                <a:tc>
                  <a:txBody>
                    <a:bodyPr/>
                    <a:lstStyle/>
                    <a:p>
                      <a:pPr algn="ctr"/>
                      <a:r>
                        <a:rPr lang="fr-FR" sz="1600"/>
                        <a:t>%</a:t>
                      </a:r>
                    </a:p>
                  </a:txBody>
                  <a:tcPr anchor="ctr"/>
                </a:tc>
                <a:extLst>
                  <a:ext uri="{0D108BD9-81ED-4DB2-BD59-A6C34878D82A}">
                    <a16:rowId xmlns:a16="http://schemas.microsoft.com/office/drawing/2014/main" val="10002"/>
                  </a:ext>
                </a:extLst>
              </a:tr>
              <a:tr h="376331">
                <a:tc>
                  <a:txBody>
                    <a:bodyPr/>
                    <a:lstStyle/>
                    <a:p>
                      <a:pPr algn="ctr"/>
                      <a:r>
                        <a:rPr lang="fr-FR" sz="1600"/>
                        <a:t>0-17</a:t>
                      </a:r>
                    </a:p>
                  </a:txBody>
                  <a:tcPr anchor="ctr"/>
                </a:tc>
                <a:tc>
                  <a:txBody>
                    <a:bodyPr/>
                    <a:lstStyle/>
                    <a:p>
                      <a:pPr algn="ctr"/>
                      <a:r>
                        <a:rPr lang="fr-FR" sz="1600"/>
                        <a:t>122</a:t>
                      </a:r>
                    </a:p>
                  </a:txBody>
                  <a:tcPr anchor="ctr"/>
                </a:tc>
                <a:tc>
                  <a:txBody>
                    <a:bodyPr/>
                    <a:lstStyle/>
                    <a:p>
                      <a:pPr algn="ctr"/>
                      <a:r>
                        <a:rPr lang="fr-FR" sz="1600" dirty="0"/>
                        <a:t>51</a:t>
                      </a:r>
                    </a:p>
                  </a:txBody>
                  <a:tcPr anchor="ctr"/>
                </a:tc>
                <a:tc>
                  <a:txBody>
                    <a:bodyPr/>
                    <a:lstStyle/>
                    <a:p>
                      <a:pPr algn="ctr"/>
                      <a:r>
                        <a:rPr lang="fr-FR" sz="1600"/>
                        <a:t>29,5</a:t>
                      </a:r>
                    </a:p>
                  </a:txBody>
                  <a:tcPr anchor="ctr"/>
                </a:tc>
                <a:tc>
                  <a:txBody>
                    <a:bodyPr/>
                    <a:lstStyle/>
                    <a:p>
                      <a:pPr algn="ctr"/>
                      <a:r>
                        <a:rPr lang="fr-FR" sz="1600"/>
                        <a:t>94,1</a:t>
                      </a:r>
                    </a:p>
                  </a:txBody>
                  <a:tcPr anchor="ctr"/>
                </a:tc>
                <a:tc>
                  <a:txBody>
                    <a:bodyPr/>
                    <a:lstStyle/>
                    <a:p>
                      <a:pPr algn="ctr"/>
                      <a:r>
                        <a:rPr lang="fr-FR" sz="1600"/>
                        <a:t>47,9</a:t>
                      </a:r>
                    </a:p>
                  </a:txBody>
                  <a:tcPr anchor="ctr"/>
                </a:tc>
                <a:tc>
                  <a:txBody>
                    <a:bodyPr/>
                    <a:lstStyle/>
                    <a:p>
                      <a:pPr algn="ctr"/>
                      <a:r>
                        <a:rPr lang="fr-FR" sz="1600"/>
                        <a:t>29,2</a:t>
                      </a:r>
                    </a:p>
                  </a:txBody>
                  <a:tcPr anchor="ctr"/>
                </a:tc>
                <a:tc>
                  <a:txBody>
                    <a:bodyPr/>
                    <a:lstStyle/>
                    <a:p>
                      <a:pPr algn="ctr"/>
                      <a:r>
                        <a:rPr lang="fr-FR" sz="1600"/>
                        <a:t>4,2</a:t>
                      </a:r>
                    </a:p>
                  </a:txBody>
                  <a:tcPr anchor="ctr"/>
                </a:tc>
                <a:tc>
                  <a:txBody>
                    <a:bodyPr/>
                    <a:lstStyle/>
                    <a:p>
                      <a:pPr algn="ctr"/>
                      <a:r>
                        <a:rPr lang="fr-FR" sz="1600"/>
                        <a:t>18,8</a:t>
                      </a:r>
                      <a:endParaRPr lang="fr-FR" sz="1600" dirty="0"/>
                    </a:p>
                  </a:txBody>
                  <a:tcPr anchor="ctr"/>
                </a:tc>
                <a:extLst>
                  <a:ext uri="{0D108BD9-81ED-4DB2-BD59-A6C34878D82A}">
                    <a16:rowId xmlns:a16="http://schemas.microsoft.com/office/drawing/2014/main" val="10003"/>
                  </a:ext>
                </a:extLst>
              </a:tr>
              <a:tr h="376331">
                <a:tc>
                  <a:txBody>
                    <a:bodyPr/>
                    <a:lstStyle/>
                    <a:p>
                      <a:pPr algn="ctr"/>
                      <a:r>
                        <a:rPr lang="fr-FR" sz="1600"/>
                        <a:t>18-39</a:t>
                      </a:r>
                    </a:p>
                  </a:txBody>
                  <a:tcPr anchor="ctr"/>
                </a:tc>
                <a:tc>
                  <a:txBody>
                    <a:bodyPr/>
                    <a:lstStyle/>
                    <a:p>
                      <a:pPr algn="ctr"/>
                      <a:r>
                        <a:rPr lang="fr-FR" sz="1600"/>
                        <a:t>1 471</a:t>
                      </a:r>
                    </a:p>
                  </a:txBody>
                  <a:tcPr anchor="ctr"/>
                </a:tc>
                <a:tc>
                  <a:txBody>
                    <a:bodyPr/>
                    <a:lstStyle/>
                    <a:p>
                      <a:pPr algn="ctr"/>
                      <a:r>
                        <a:rPr lang="fr-FR" sz="1600"/>
                        <a:t>1 079</a:t>
                      </a:r>
                    </a:p>
                  </a:txBody>
                  <a:tcPr anchor="ctr"/>
                </a:tc>
                <a:tc>
                  <a:txBody>
                    <a:bodyPr/>
                    <a:lstStyle/>
                    <a:p>
                      <a:pPr algn="ctr"/>
                      <a:r>
                        <a:rPr lang="fr-FR" sz="1600"/>
                        <a:t>42,3</a:t>
                      </a:r>
                    </a:p>
                  </a:txBody>
                  <a:tcPr anchor="ctr"/>
                </a:tc>
                <a:tc>
                  <a:txBody>
                    <a:bodyPr/>
                    <a:lstStyle/>
                    <a:p>
                      <a:pPr algn="ctr"/>
                      <a:r>
                        <a:rPr lang="fr-FR" sz="1600"/>
                        <a:t>79,8</a:t>
                      </a:r>
                    </a:p>
                  </a:txBody>
                  <a:tcPr anchor="ctr"/>
                </a:tc>
                <a:tc>
                  <a:txBody>
                    <a:bodyPr/>
                    <a:lstStyle/>
                    <a:p>
                      <a:pPr algn="ctr"/>
                      <a:r>
                        <a:rPr lang="fr-FR" sz="1600"/>
                        <a:t>44,0</a:t>
                      </a:r>
                      <a:endParaRPr lang="fr-FR" sz="1600" dirty="0"/>
                    </a:p>
                  </a:txBody>
                  <a:tcPr anchor="ctr"/>
                </a:tc>
                <a:tc>
                  <a:txBody>
                    <a:bodyPr/>
                    <a:lstStyle/>
                    <a:p>
                      <a:pPr algn="ctr"/>
                      <a:r>
                        <a:rPr lang="fr-FR" sz="1600"/>
                        <a:t>20,0</a:t>
                      </a:r>
                    </a:p>
                  </a:txBody>
                  <a:tcPr anchor="ctr"/>
                </a:tc>
                <a:tc>
                  <a:txBody>
                    <a:bodyPr/>
                    <a:lstStyle/>
                    <a:p>
                      <a:pPr algn="ctr"/>
                      <a:r>
                        <a:rPr lang="fr-FR" sz="1600"/>
                        <a:t>9,5</a:t>
                      </a:r>
                    </a:p>
                  </a:txBody>
                  <a:tcPr anchor="ctr"/>
                </a:tc>
                <a:tc>
                  <a:txBody>
                    <a:bodyPr/>
                    <a:lstStyle/>
                    <a:p>
                      <a:pPr algn="ctr"/>
                      <a:r>
                        <a:rPr lang="fr-FR" sz="1600"/>
                        <a:t>26,5</a:t>
                      </a:r>
                      <a:endParaRPr lang="fr-FR" sz="1600" dirty="0"/>
                    </a:p>
                  </a:txBody>
                  <a:tcPr anchor="ctr"/>
                </a:tc>
                <a:extLst>
                  <a:ext uri="{0D108BD9-81ED-4DB2-BD59-A6C34878D82A}">
                    <a16:rowId xmlns:a16="http://schemas.microsoft.com/office/drawing/2014/main" val="10004"/>
                  </a:ext>
                </a:extLst>
              </a:tr>
              <a:tr h="376331">
                <a:tc>
                  <a:txBody>
                    <a:bodyPr/>
                    <a:lstStyle/>
                    <a:p>
                      <a:pPr algn="ctr"/>
                      <a:r>
                        <a:rPr lang="fr-FR" sz="1600"/>
                        <a:t>40-59</a:t>
                      </a:r>
                    </a:p>
                  </a:txBody>
                  <a:tcPr anchor="ctr"/>
                </a:tc>
                <a:tc>
                  <a:txBody>
                    <a:bodyPr/>
                    <a:lstStyle/>
                    <a:p>
                      <a:pPr algn="ctr"/>
                      <a:r>
                        <a:rPr lang="fr-FR" sz="1600"/>
                        <a:t>5 184</a:t>
                      </a:r>
                    </a:p>
                  </a:txBody>
                  <a:tcPr anchor="ctr"/>
                </a:tc>
                <a:tc>
                  <a:txBody>
                    <a:bodyPr/>
                    <a:lstStyle/>
                    <a:p>
                      <a:pPr algn="ctr"/>
                      <a:r>
                        <a:rPr lang="fr-FR" sz="1600"/>
                        <a:t>4 837</a:t>
                      </a:r>
                    </a:p>
                  </a:txBody>
                  <a:tcPr anchor="ctr"/>
                </a:tc>
                <a:tc>
                  <a:txBody>
                    <a:bodyPr/>
                    <a:lstStyle/>
                    <a:p>
                      <a:pPr algn="ctr"/>
                      <a:r>
                        <a:rPr lang="fr-FR" sz="1600"/>
                        <a:t>48,3</a:t>
                      </a:r>
                    </a:p>
                  </a:txBody>
                  <a:tcPr anchor="ctr"/>
                </a:tc>
                <a:tc>
                  <a:txBody>
                    <a:bodyPr/>
                    <a:lstStyle/>
                    <a:p>
                      <a:pPr algn="ctr"/>
                      <a:r>
                        <a:rPr lang="fr-FR" sz="1600"/>
                        <a:t>81,0</a:t>
                      </a:r>
                    </a:p>
                  </a:txBody>
                  <a:tcPr anchor="ctr"/>
                </a:tc>
                <a:tc>
                  <a:txBody>
                    <a:bodyPr/>
                    <a:lstStyle/>
                    <a:p>
                      <a:pPr algn="ctr"/>
                      <a:r>
                        <a:rPr lang="fr-FR" sz="1600"/>
                        <a:t>32,4</a:t>
                      </a:r>
                    </a:p>
                  </a:txBody>
                  <a:tcPr anchor="ctr"/>
                </a:tc>
                <a:tc>
                  <a:txBody>
                    <a:bodyPr/>
                    <a:lstStyle/>
                    <a:p>
                      <a:pPr algn="ctr"/>
                      <a:r>
                        <a:rPr lang="fr-FR" sz="1600"/>
                        <a:t>35,4</a:t>
                      </a:r>
                    </a:p>
                  </a:txBody>
                  <a:tcPr anchor="ctr"/>
                </a:tc>
                <a:tc>
                  <a:txBody>
                    <a:bodyPr/>
                    <a:lstStyle/>
                    <a:p>
                      <a:pPr algn="ctr"/>
                      <a:r>
                        <a:rPr lang="fr-FR" sz="1600"/>
                        <a:t>16,2</a:t>
                      </a:r>
                    </a:p>
                  </a:txBody>
                  <a:tcPr anchor="ctr"/>
                </a:tc>
                <a:tc>
                  <a:txBody>
                    <a:bodyPr/>
                    <a:lstStyle/>
                    <a:p>
                      <a:pPr algn="ctr"/>
                      <a:r>
                        <a:rPr lang="fr-FR" sz="1600"/>
                        <a:t>16,1</a:t>
                      </a:r>
                      <a:endParaRPr lang="fr-FR" sz="1600" dirty="0"/>
                    </a:p>
                  </a:txBody>
                  <a:tcPr anchor="ctr"/>
                </a:tc>
                <a:extLst>
                  <a:ext uri="{0D108BD9-81ED-4DB2-BD59-A6C34878D82A}">
                    <a16:rowId xmlns:a16="http://schemas.microsoft.com/office/drawing/2014/main" val="10005"/>
                  </a:ext>
                </a:extLst>
              </a:tr>
              <a:tr h="376331">
                <a:tc>
                  <a:txBody>
                    <a:bodyPr/>
                    <a:lstStyle/>
                    <a:p>
                      <a:pPr algn="ctr"/>
                      <a:r>
                        <a:rPr lang="fr-FR" sz="1600"/>
                        <a:t>60-69</a:t>
                      </a:r>
                    </a:p>
                  </a:txBody>
                  <a:tcPr anchor="ctr"/>
                </a:tc>
                <a:tc>
                  <a:txBody>
                    <a:bodyPr/>
                    <a:lstStyle/>
                    <a:p>
                      <a:pPr algn="ctr"/>
                      <a:r>
                        <a:rPr lang="fr-FR" sz="1600"/>
                        <a:t>4 390</a:t>
                      </a:r>
                      <a:endParaRPr lang="fr-FR" sz="1600" dirty="0"/>
                    </a:p>
                  </a:txBody>
                  <a:tcPr anchor="ctr"/>
                </a:tc>
                <a:tc>
                  <a:txBody>
                    <a:bodyPr/>
                    <a:lstStyle/>
                    <a:p>
                      <a:pPr algn="ctr"/>
                      <a:r>
                        <a:rPr lang="fr-FR" sz="1600"/>
                        <a:t>6 861</a:t>
                      </a:r>
                    </a:p>
                  </a:txBody>
                  <a:tcPr anchor="ctr"/>
                </a:tc>
                <a:tc>
                  <a:txBody>
                    <a:bodyPr/>
                    <a:lstStyle/>
                    <a:p>
                      <a:pPr algn="ctr"/>
                      <a:r>
                        <a:rPr lang="fr-FR" sz="1600"/>
                        <a:t>61,0</a:t>
                      </a:r>
                    </a:p>
                  </a:txBody>
                  <a:tcPr anchor="ctr"/>
                </a:tc>
                <a:tc>
                  <a:txBody>
                    <a:bodyPr/>
                    <a:lstStyle/>
                    <a:p>
                      <a:pPr algn="ctr"/>
                      <a:r>
                        <a:rPr lang="fr-FR" sz="1600"/>
                        <a:t>82,9</a:t>
                      </a:r>
                    </a:p>
                  </a:txBody>
                  <a:tcPr anchor="ctr"/>
                </a:tc>
                <a:tc>
                  <a:txBody>
                    <a:bodyPr/>
                    <a:lstStyle/>
                    <a:p>
                      <a:pPr algn="ctr"/>
                      <a:r>
                        <a:rPr lang="fr-FR" sz="1600"/>
                        <a:t>23,7</a:t>
                      </a:r>
                    </a:p>
                  </a:txBody>
                  <a:tcPr anchor="ctr"/>
                </a:tc>
                <a:tc>
                  <a:txBody>
                    <a:bodyPr/>
                    <a:lstStyle/>
                    <a:p>
                      <a:pPr algn="ctr"/>
                      <a:r>
                        <a:rPr lang="fr-FR" sz="1600"/>
                        <a:t>50,1</a:t>
                      </a:r>
                    </a:p>
                  </a:txBody>
                  <a:tcPr anchor="ctr"/>
                </a:tc>
                <a:tc>
                  <a:txBody>
                    <a:bodyPr/>
                    <a:lstStyle/>
                    <a:p>
                      <a:pPr algn="ctr"/>
                      <a:r>
                        <a:rPr lang="fr-FR" sz="1600"/>
                        <a:t>15,2</a:t>
                      </a:r>
                    </a:p>
                  </a:txBody>
                  <a:tcPr anchor="ctr"/>
                </a:tc>
                <a:tc>
                  <a:txBody>
                    <a:bodyPr/>
                    <a:lstStyle/>
                    <a:p>
                      <a:pPr algn="ctr"/>
                      <a:r>
                        <a:rPr lang="fr-FR" sz="1600"/>
                        <a:t>11,0</a:t>
                      </a:r>
                      <a:endParaRPr lang="fr-FR" sz="1600" dirty="0"/>
                    </a:p>
                  </a:txBody>
                  <a:tcPr anchor="ctr"/>
                </a:tc>
                <a:extLst>
                  <a:ext uri="{0D108BD9-81ED-4DB2-BD59-A6C34878D82A}">
                    <a16:rowId xmlns:a16="http://schemas.microsoft.com/office/drawing/2014/main" val="10006"/>
                  </a:ext>
                </a:extLst>
              </a:tr>
              <a:tr h="376331">
                <a:tc>
                  <a:txBody>
                    <a:bodyPr/>
                    <a:lstStyle/>
                    <a:p>
                      <a:pPr algn="ctr"/>
                      <a:r>
                        <a:rPr lang="fr-FR" sz="1600"/>
                        <a:t>70-80</a:t>
                      </a:r>
                    </a:p>
                  </a:txBody>
                  <a:tcPr anchor="ctr"/>
                </a:tc>
                <a:tc>
                  <a:txBody>
                    <a:bodyPr/>
                    <a:lstStyle/>
                    <a:p>
                      <a:pPr algn="ctr"/>
                      <a:r>
                        <a:rPr lang="fr-FR" sz="1600"/>
                        <a:t>3 259</a:t>
                      </a:r>
                    </a:p>
                  </a:txBody>
                  <a:tcPr anchor="ctr"/>
                </a:tc>
                <a:tc>
                  <a:txBody>
                    <a:bodyPr/>
                    <a:lstStyle/>
                    <a:p>
                      <a:pPr algn="ctr"/>
                      <a:r>
                        <a:rPr lang="fr-FR" sz="1600"/>
                        <a:t>12 413</a:t>
                      </a:r>
                    </a:p>
                  </a:txBody>
                  <a:tcPr anchor="ctr"/>
                </a:tc>
                <a:tc>
                  <a:txBody>
                    <a:bodyPr/>
                    <a:lstStyle/>
                    <a:p>
                      <a:pPr algn="ctr"/>
                      <a:r>
                        <a:rPr lang="fr-FR" sz="1600"/>
                        <a:t>79,2</a:t>
                      </a:r>
                    </a:p>
                  </a:txBody>
                  <a:tcPr anchor="ctr"/>
                </a:tc>
                <a:tc>
                  <a:txBody>
                    <a:bodyPr/>
                    <a:lstStyle/>
                    <a:p>
                      <a:pPr algn="ctr"/>
                      <a:r>
                        <a:rPr lang="fr-FR" sz="1600"/>
                        <a:t>84,9</a:t>
                      </a:r>
                    </a:p>
                  </a:txBody>
                  <a:tcPr anchor="ctr"/>
                </a:tc>
                <a:tc>
                  <a:txBody>
                    <a:bodyPr/>
                    <a:lstStyle/>
                    <a:p>
                      <a:pPr algn="ctr"/>
                      <a:r>
                        <a:rPr lang="fr-FR" sz="1600"/>
                        <a:t>14,1</a:t>
                      </a:r>
                    </a:p>
                  </a:txBody>
                  <a:tcPr anchor="ctr"/>
                </a:tc>
                <a:tc>
                  <a:txBody>
                    <a:bodyPr/>
                    <a:lstStyle/>
                    <a:p>
                      <a:pPr algn="ctr"/>
                      <a:r>
                        <a:rPr lang="fr-FR" sz="1600"/>
                        <a:t>61,8</a:t>
                      </a:r>
                    </a:p>
                  </a:txBody>
                  <a:tcPr anchor="ctr"/>
                </a:tc>
                <a:tc>
                  <a:txBody>
                    <a:bodyPr/>
                    <a:lstStyle/>
                    <a:p>
                      <a:pPr algn="ctr"/>
                      <a:r>
                        <a:rPr lang="fr-FR" sz="1600"/>
                        <a:t>14,7</a:t>
                      </a:r>
                    </a:p>
                  </a:txBody>
                  <a:tcPr anchor="ctr"/>
                </a:tc>
                <a:tc>
                  <a:txBody>
                    <a:bodyPr/>
                    <a:lstStyle/>
                    <a:p>
                      <a:pPr algn="ctr"/>
                      <a:r>
                        <a:rPr lang="fr-FR" sz="1600"/>
                        <a:t>9,3</a:t>
                      </a:r>
                      <a:endParaRPr lang="fr-FR" sz="1600" dirty="0"/>
                    </a:p>
                  </a:txBody>
                  <a:tcPr anchor="ctr"/>
                </a:tc>
                <a:extLst>
                  <a:ext uri="{0D108BD9-81ED-4DB2-BD59-A6C34878D82A}">
                    <a16:rowId xmlns:a16="http://schemas.microsoft.com/office/drawing/2014/main" val="10007"/>
                  </a:ext>
                </a:extLst>
              </a:tr>
              <a:tr h="376331">
                <a:tc>
                  <a:txBody>
                    <a:bodyPr/>
                    <a:lstStyle/>
                    <a:p>
                      <a:pPr algn="ctr"/>
                      <a:r>
                        <a:rPr lang="fr-FR" sz="1600"/>
                        <a:t>80+</a:t>
                      </a:r>
                    </a:p>
                  </a:txBody>
                  <a:tcPr anchor="ctr"/>
                </a:tc>
                <a:tc>
                  <a:txBody>
                    <a:bodyPr/>
                    <a:lstStyle/>
                    <a:p>
                      <a:pPr algn="ctr"/>
                      <a:r>
                        <a:rPr lang="fr-FR" sz="1600"/>
                        <a:t>168</a:t>
                      </a:r>
                    </a:p>
                  </a:txBody>
                  <a:tcPr anchor="ctr"/>
                </a:tc>
                <a:tc>
                  <a:txBody>
                    <a:bodyPr/>
                    <a:lstStyle/>
                    <a:p>
                      <a:pPr algn="ctr"/>
                      <a:r>
                        <a:rPr lang="fr-FR" sz="1600"/>
                        <a:t>11 881</a:t>
                      </a:r>
                    </a:p>
                  </a:txBody>
                  <a:tcPr anchor="ctr"/>
                </a:tc>
                <a:tc>
                  <a:txBody>
                    <a:bodyPr/>
                    <a:lstStyle/>
                    <a:p>
                      <a:pPr algn="ctr"/>
                      <a:r>
                        <a:rPr lang="fr-FR" sz="1600"/>
                        <a:t>98,6</a:t>
                      </a:r>
                    </a:p>
                  </a:txBody>
                  <a:tcPr anchor="ctr"/>
                </a:tc>
                <a:tc>
                  <a:txBody>
                    <a:bodyPr/>
                    <a:lstStyle/>
                    <a:p>
                      <a:pPr algn="ctr"/>
                      <a:r>
                        <a:rPr lang="fr-FR" sz="1600"/>
                        <a:t>91,4</a:t>
                      </a:r>
                    </a:p>
                  </a:txBody>
                  <a:tcPr anchor="ctr"/>
                </a:tc>
                <a:tc>
                  <a:txBody>
                    <a:bodyPr/>
                    <a:lstStyle/>
                    <a:p>
                      <a:pPr algn="ctr"/>
                      <a:r>
                        <a:rPr lang="fr-FR" sz="1600"/>
                        <a:t>2,9</a:t>
                      </a:r>
                      <a:endParaRPr lang="fr-FR" sz="1600" dirty="0"/>
                    </a:p>
                  </a:txBody>
                  <a:tcPr anchor="ctr"/>
                </a:tc>
                <a:tc>
                  <a:txBody>
                    <a:bodyPr/>
                    <a:lstStyle/>
                    <a:p>
                      <a:pPr algn="ctr"/>
                      <a:r>
                        <a:rPr lang="fr-FR" sz="1600"/>
                        <a:t>81,6</a:t>
                      </a:r>
                      <a:endParaRPr lang="fr-FR" sz="1600" dirty="0"/>
                    </a:p>
                  </a:txBody>
                  <a:tcPr anchor="ctr"/>
                </a:tc>
                <a:tc>
                  <a:txBody>
                    <a:bodyPr/>
                    <a:lstStyle/>
                    <a:p>
                      <a:pPr algn="ctr"/>
                      <a:r>
                        <a:rPr lang="fr-FR" sz="1600"/>
                        <a:t>6,6</a:t>
                      </a:r>
                    </a:p>
                  </a:txBody>
                  <a:tcPr anchor="ctr"/>
                </a:tc>
                <a:tc>
                  <a:txBody>
                    <a:bodyPr/>
                    <a:lstStyle/>
                    <a:p>
                      <a:pPr algn="ctr"/>
                      <a:r>
                        <a:rPr lang="fr-FR" sz="1600"/>
                        <a:t>8,9</a:t>
                      </a:r>
                      <a:endParaRPr lang="fr-FR" sz="1600" dirty="0"/>
                    </a:p>
                  </a:txBody>
                  <a:tcPr anchor="ctr"/>
                </a:tc>
                <a:extLst>
                  <a:ext uri="{0D108BD9-81ED-4DB2-BD59-A6C34878D82A}">
                    <a16:rowId xmlns:a16="http://schemas.microsoft.com/office/drawing/2014/main" val="10008"/>
                  </a:ext>
                </a:extLst>
              </a:tr>
              <a:tr h="376331">
                <a:tc>
                  <a:txBody>
                    <a:bodyPr/>
                    <a:lstStyle/>
                    <a:p>
                      <a:pPr algn="ctr"/>
                      <a:r>
                        <a:rPr lang="fr-FR" sz="1600"/>
                        <a:t>Total</a:t>
                      </a:r>
                    </a:p>
                  </a:txBody>
                  <a:tcPr anchor="ctr"/>
                </a:tc>
                <a:tc>
                  <a:txBody>
                    <a:bodyPr/>
                    <a:lstStyle/>
                    <a:p>
                      <a:pPr algn="ctr"/>
                      <a:r>
                        <a:rPr lang="fr-FR" sz="1600"/>
                        <a:t>14 594</a:t>
                      </a:r>
                    </a:p>
                  </a:txBody>
                  <a:tcPr anchor="ctr"/>
                </a:tc>
                <a:tc>
                  <a:txBody>
                    <a:bodyPr/>
                    <a:lstStyle/>
                    <a:p>
                      <a:pPr algn="ctr"/>
                      <a:r>
                        <a:rPr lang="fr-FR" sz="1600"/>
                        <a:t>37 122</a:t>
                      </a:r>
                    </a:p>
                  </a:txBody>
                  <a:tcPr anchor="ctr"/>
                </a:tc>
                <a:tc>
                  <a:txBody>
                    <a:bodyPr/>
                    <a:lstStyle/>
                    <a:p>
                      <a:pPr algn="ctr"/>
                      <a:r>
                        <a:rPr lang="fr-FR" sz="1600"/>
                        <a:t>71,8</a:t>
                      </a:r>
                    </a:p>
                  </a:txBody>
                  <a:tcPr anchor="ctr"/>
                </a:tc>
                <a:tc>
                  <a:txBody>
                    <a:bodyPr/>
                    <a:lstStyle/>
                    <a:p>
                      <a:pPr algn="ctr"/>
                      <a:r>
                        <a:rPr lang="fr-FR" sz="1600"/>
                        <a:t>86,0</a:t>
                      </a:r>
                    </a:p>
                  </a:txBody>
                  <a:tcPr anchor="ctr"/>
                </a:tc>
                <a:tc>
                  <a:txBody>
                    <a:bodyPr/>
                    <a:lstStyle/>
                    <a:p>
                      <a:pPr algn="ctr"/>
                      <a:r>
                        <a:rPr lang="fr-FR" sz="1600"/>
                        <a:t>15,1</a:t>
                      </a:r>
                      <a:endParaRPr lang="fr-FR" sz="1600" dirty="0"/>
                    </a:p>
                  </a:txBody>
                  <a:tcPr anchor="ctr"/>
                </a:tc>
                <a:tc>
                  <a:txBody>
                    <a:bodyPr/>
                    <a:lstStyle/>
                    <a:p>
                      <a:pPr algn="ctr"/>
                      <a:r>
                        <a:rPr lang="fr-FR" sz="1600"/>
                        <a:t>62,0</a:t>
                      </a:r>
                      <a:endParaRPr lang="fr-FR" sz="1600" dirty="0"/>
                    </a:p>
                  </a:txBody>
                  <a:tcPr anchor="ctr"/>
                </a:tc>
                <a:tc>
                  <a:txBody>
                    <a:bodyPr/>
                    <a:lstStyle/>
                    <a:p>
                      <a:pPr algn="ctr"/>
                      <a:r>
                        <a:rPr lang="fr-FR" sz="1600"/>
                        <a:t>12,1</a:t>
                      </a:r>
                    </a:p>
                  </a:txBody>
                  <a:tcPr anchor="ctr"/>
                </a:tc>
                <a:tc>
                  <a:txBody>
                    <a:bodyPr/>
                    <a:lstStyle/>
                    <a:p>
                      <a:pPr algn="ctr"/>
                      <a:r>
                        <a:rPr lang="fr-FR" sz="1600" dirty="0"/>
                        <a:t>10,8</a:t>
                      </a:r>
                    </a:p>
                  </a:txBody>
                  <a:tcPr anchor="ctr"/>
                </a:tc>
                <a:extLst>
                  <a:ext uri="{0D108BD9-81ED-4DB2-BD59-A6C34878D82A}">
                    <a16:rowId xmlns:a16="http://schemas.microsoft.com/office/drawing/2014/main" val="1400510632"/>
                  </a:ext>
                </a:extLst>
              </a:tr>
            </a:tbl>
          </a:graphicData>
        </a:graphic>
      </p:graphicFrame>
    </p:spTree>
    <p:extLst>
      <p:ext uri="{BB962C8B-B14F-4D97-AF65-F5344CB8AC3E}">
        <p14:creationId xmlns:p14="http://schemas.microsoft.com/office/powerpoint/2010/main" val="336619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592" y="2708920"/>
            <a:ext cx="7837402" cy="707886"/>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Transplantation rénale en 2022 </a:t>
            </a:r>
          </a:p>
        </p:txBody>
      </p:sp>
      <p:sp>
        <p:nvSpPr>
          <p:cNvPr id="3" name="ZoneTexte 2"/>
          <p:cNvSpPr txBox="1"/>
          <p:nvPr/>
        </p:nvSpPr>
        <p:spPr>
          <a:xfrm>
            <a:off x="3719736" y="5229203"/>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3334046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custDataLst>
              <p:tags r:id="rId1"/>
            </p:custDataLst>
          </p:nvPr>
        </p:nvGraphicFramePr>
        <p:xfrm>
          <a:off x="983432" y="1196752"/>
          <a:ext cx="9433047" cy="3200400"/>
        </p:xfrm>
        <a:graphic>
          <a:graphicData uri="http://schemas.openxmlformats.org/drawingml/2006/table">
            <a:tbl>
              <a:tblPr firstRow="1" bandRow="1">
                <a:tableStyleId>{5C22544A-7EE6-4342-B048-85BDC9FD1C3A}</a:tableStyleId>
              </a:tblPr>
              <a:tblGrid>
                <a:gridCol w="2930684">
                  <a:extLst>
                    <a:ext uri="{9D8B030D-6E8A-4147-A177-3AD203B41FA5}">
                      <a16:colId xmlns:a16="http://schemas.microsoft.com/office/drawing/2014/main" val="2059374046"/>
                    </a:ext>
                  </a:extLst>
                </a:gridCol>
                <a:gridCol w="2195401">
                  <a:extLst>
                    <a:ext uri="{9D8B030D-6E8A-4147-A177-3AD203B41FA5}">
                      <a16:colId xmlns:a16="http://schemas.microsoft.com/office/drawing/2014/main" val="2796045248"/>
                    </a:ext>
                  </a:extLst>
                </a:gridCol>
                <a:gridCol w="689307">
                  <a:extLst>
                    <a:ext uri="{9D8B030D-6E8A-4147-A177-3AD203B41FA5}">
                      <a16:colId xmlns:a16="http://schemas.microsoft.com/office/drawing/2014/main" val="3612888348"/>
                    </a:ext>
                  </a:extLst>
                </a:gridCol>
                <a:gridCol w="746347">
                  <a:extLst>
                    <a:ext uri="{9D8B030D-6E8A-4147-A177-3AD203B41FA5}">
                      <a16:colId xmlns:a16="http://schemas.microsoft.com/office/drawing/2014/main" val="4286345472"/>
                    </a:ext>
                  </a:extLst>
                </a:gridCol>
                <a:gridCol w="689307">
                  <a:extLst>
                    <a:ext uri="{9D8B030D-6E8A-4147-A177-3AD203B41FA5}">
                      <a16:colId xmlns:a16="http://schemas.microsoft.com/office/drawing/2014/main" val="3895494507"/>
                    </a:ext>
                  </a:extLst>
                </a:gridCol>
                <a:gridCol w="746347">
                  <a:extLst>
                    <a:ext uri="{9D8B030D-6E8A-4147-A177-3AD203B41FA5}">
                      <a16:colId xmlns:a16="http://schemas.microsoft.com/office/drawing/2014/main" val="3087893150"/>
                    </a:ext>
                  </a:extLst>
                </a:gridCol>
                <a:gridCol w="689307">
                  <a:extLst>
                    <a:ext uri="{9D8B030D-6E8A-4147-A177-3AD203B41FA5}">
                      <a16:colId xmlns:a16="http://schemas.microsoft.com/office/drawing/2014/main" val="2851194161"/>
                    </a:ext>
                  </a:extLst>
                </a:gridCol>
                <a:gridCol w="746347">
                  <a:extLst>
                    <a:ext uri="{9D8B030D-6E8A-4147-A177-3AD203B41FA5}">
                      <a16:colId xmlns:a16="http://schemas.microsoft.com/office/drawing/2014/main" val="3731942570"/>
                    </a:ext>
                  </a:extLst>
                </a:gridCol>
              </a:tblGrid>
              <a:tr h="0">
                <a:tc rowSpan="2">
                  <a:txBody>
                    <a:bodyPr/>
                    <a:lstStyle/>
                    <a:p>
                      <a:pPr algn="ctr"/>
                      <a:endParaRPr lang="fr-FR" sz="1800" dirty="0"/>
                    </a:p>
                  </a:txBody>
                  <a:tcPr anchor="ctr"/>
                </a:tc>
                <a:tc>
                  <a:txBody>
                    <a:bodyPr/>
                    <a:lstStyle/>
                    <a:p>
                      <a:pPr algn="ctr"/>
                      <a:r>
                        <a:rPr lang="fr-FR" sz="1800"/>
                        <a:t>Nombre de malades </a:t>
                      </a:r>
                    </a:p>
                    <a:p>
                      <a:pPr algn="ctr"/>
                      <a:r>
                        <a:rPr lang="fr-FR" sz="1800"/>
                        <a:t> greffés en 2022</a:t>
                      </a:r>
                    </a:p>
                  </a:txBody>
                  <a:tcPr anchor="ctr"/>
                </a:tc>
                <a:tc gridSpan="2">
                  <a:txBody>
                    <a:bodyPr/>
                    <a:lstStyle/>
                    <a:p>
                      <a:pPr algn="ctr"/>
                      <a:r>
                        <a:rPr lang="fr-FR" sz="1800"/>
                        <a:t>dont</a:t>
                      </a:r>
                    </a:p>
                    <a:p>
                      <a:pPr algn="ctr"/>
                      <a:r>
                        <a:rPr lang="fr-FR" sz="1800"/>
                        <a:t>retransplantation</a:t>
                      </a:r>
                    </a:p>
                  </a:txBody>
                  <a:tcPr anchor="ctr"/>
                </a:tc>
                <a:tc hMerge="1">
                  <a:txBody>
                    <a:bodyPr/>
                    <a:lstStyle/>
                    <a:p>
                      <a:endParaRPr lang="fr-FR" sz="800"/>
                    </a:p>
                  </a:txBody>
                  <a:tcPr/>
                </a:tc>
                <a:tc gridSpan="2">
                  <a:txBody>
                    <a:bodyPr/>
                    <a:lstStyle/>
                    <a:p>
                      <a:pPr algn="ctr"/>
                      <a:r>
                        <a:rPr lang="fr-FR" sz="1800"/>
                        <a:t>dont greffe </a:t>
                      </a:r>
                    </a:p>
                    <a:p>
                      <a:pPr algn="ctr"/>
                      <a:r>
                        <a:rPr lang="fr-FR" sz="1800"/>
                        <a:t> préemptive</a:t>
                      </a:r>
                    </a:p>
                  </a:txBody>
                  <a:tcPr anchor="ctr"/>
                </a:tc>
                <a:tc hMerge="1">
                  <a:txBody>
                    <a:bodyPr/>
                    <a:lstStyle/>
                    <a:p>
                      <a:endParaRPr lang="fr-FR" sz="800"/>
                    </a:p>
                  </a:txBody>
                  <a:tcPr/>
                </a:tc>
                <a:tc gridSpan="2">
                  <a:txBody>
                    <a:bodyPr/>
                    <a:lstStyle/>
                    <a:p>
                      <a:pPr algn="ctr"/>
                      <a:r>
                        <a:rPr lang="fr-FR" sz="1800"/>
                        <a:t>dont greffes réalisées </a:t>
                      </a:r>
                    </a:p>
                    <a:p>
                      <a:pPr algn="ctr"/>
                      <a:r>
                        <a:rPr lang="fr-FR" sz="1800"/>
                        <a:t> à partir de donneurs </a:t>
                      </a:r>
                    </a:p>
                    <a:p>
                      <a:pPr algn="ctr"/>
                      <a:r>
                        <a:rPr lang="fr-FR" sz="1800"/>
                        <a:t> vivants</a:t>
                      </a:r>
                    </a:p>
                  </a:txBody>
                  <a:tcPr anchor="ctr"/>
                </a:tc>
                <a:tc hMerge="1">
                  <a:txBody>
                    <a:bodyPr/>
                    <a:lstStyle/>
                    <a:p>
                      <a:endParaRPr lang="fr-FR" sz="800"/>
                    </a:p>
                  </a:txBody>
                  <a:tcPr/>
                </a:tc>
                <a:extLst>
                  <a:ext uri="{0D108BD9-81ED-4DB2-BD59-A6C34878D82A}">
                    <a16:rowId xmlns:a16="http://schemas.microsoft.com/office/drawing/2014/main" val="2002837574"/>
                  </a:ext>
                </a:extLst>
              </a:tr>
              <a:tr h="0">
                <a:tc vMerge="1">
                  <a:txBody>
                    <a:bodyPr/>
                    <a:lstStyle/>
                    <a:p>
                      <a:endParaRPr lang="fr-FR" sz="800"/>
                    </a:p>
                  </a:txBody>
                  <a:tcPr/>
                </a:tc>
                <a:tc>
                  <a:txBody>
                    <a:bodyPr/>
                    <a:lstStyle/>
                    <a:p>
                      <a:pPr algn="ctr"/>
                      <a:r>
                        <a:rPr lang="fr-FR" sz="1800"/>
                        <a:t>n</a:t>
                      </a:r>
                    </a:p>
                  </a:txBody>
                  <a:tcPr anchor="ctr"/>
                </a:tc>
                <a:tc>
                  <a:txBody>
                    <a:bodyPr/>
                    <a:lstStyle/>
                    <a:p>
                      <a:pPr algn="ctr"/>
                      <a:r>
                        <a:rPr lang="fr-FR" sz="1800"/>
                        <a:t>n</a:t>
                      </a:r>
                    </a:p>
                  </a:txBody>
                  <a:tcPr anchor="ctr"/>
                </a:tc>
                <a:tc>
                  <a:txBody>
                    <a:bodyPr/>
                    <a:lstStyle/>
                    <a:p>
                      <a:pPr algn="ctr"/>
                      <a:r>
                        <a:rPr lang="fr-FR" sz="1800"/>
                        <a:t>%</a:t>
                      </a:r>
                    </a:p>
                  </a:txBody>
                  <a:tcPr anchor="ctr"/>
                </a:tc>
                <a:tc>
                  <a:txBody>
                    <a:bodyPr/>
                    <a:lstStyle/>
                    <a:p>
                      <a:pPr algn="ctr"/>
                      <a:r>
                        <a:rPr lang="fr-FR" sz="1800"/>
                        <a:t>n</a:t>
                      </a:r>
                    </a:p>
                  </a:txBody>
                  <a:tcPr anchor="ctr"/>
                </a:tc>
                <a:tc>
                  <a:txBody>
                    <a:bodyPr/>
                    <a:lstStyle/>
                    <a:p>
                      <a:pPr algn="ctr"/>
                      <a:r>
                        <a:rPr lang="fr-FR" sz="1800"/>
                        <a:t>%</a:t>
                      </a:r>
                    </a:p>
                  </a:txBody>
                  <a:tcPr anchor="ctr"/>
                </a:tc>
                <a:tc>
                  <a:txBody>
                    <a:bodyPr/>
                    <a:lstStyle/>
                    <a:p>
                      <a:pPr algn="ctr"/>
                      <a:r>
                        <a:rPr lang="fr-FR" sz="1800"/>
                        <a:t>n</a:t>
                      </a:r>
                    </a:p>
                  </a:txBody>
                  <a:tcPr anchor="ctr"/>
                </a:tc>
                <a:tc>
                  <a:txBody>
                    <a:bodyPr/>
                    <a:lstStyle/>
                    <a:p>
                      <a:pPr algn="ctr"/>
                      <a:r>
                        <a:rPr lang="fr-FR" sz="1800"/>
                        <a:t>%</a:t>
                      </a:r>
                    </a:p>
                  </a:txBody>
                  <a:tcPr anchor="ctr"/>
                </a:tc>
                <a:extLst>
                  <a:ext uri="{0D108BD9-81ED-4DB2-BD59-A6C34878D82A}">
                    <a16:rowId xmlns:a16="http://schemas.microsoft.com/office/drawing/2014/main" val="2198671926"/>
                  </a:ext>
                </a:extLst>
              </a:tr>
              <a:tr h="193675">
                <a:tc>
                  <a:txBody>
                    <a:bodyPr/>
                    <a:lstStyle/>
                    <a:p>
                      <a:r>
                        <a:rPr lang="fr-FR" sz="1800" dirty="0"/>
                        <a:t>Total Hexagone</a:t>
                      </a:r>
                    </a:p>
                  </a:txBody>
                  <a:tcPr anchor="ctr"/>
                </a:tc>
                <a:tc>
                  <a:txBody>
                    <a:bodyPr/>
                    <a:lstStyle/>
                    <a:p>
                      <a:pPr algn="ctr"/>
                      <a:r>
                        <a:rPr lang="fr-FR" sz="1800"/>
                        <a:t>3 299</a:t>
                      </a:r>
                    </a:p>
                  </a:txBody>
                  <a:tcPr anchor="ctr"/>
                </a:tc>
                <a:tc>
                  <a:txBody>
                    <a:bodyPr/>
                    <a:lstStyle/>
                    <a:p>
                      <a:pPr algn="ctr"/>
                      <a:r>
                        <a:rPr lang="fr-FR" sz="1800"/>
                        <a:t>461</a:t>
                      </a:r>
                    </a:p>
                  </a:txBody>
                  <a:tcPr anchor="ctr"/>
                </a:tc>
                <a:tc>
                  <a:txBody>
                    <a:bodyPr/>
                    <a:lstStyle/>
                    <a:p>
                      <a:pPr algn="ctr"/>
                      <a:r>
                        <a:rPr lang="fr-FR" sz="1800"/>
                        <a:t>14,0</a:t>
                      </a:r>
                    </a:p>
                  </a:txBody>
                  <a:tcPr anchor="ctr"/>
                </a:tc>
                <a:tc>
                  <a:txBody>
                    <a:bodyPr/>
                    <a:lstStyle/>
                    <a:p>
                      <a:pPr algn="ctr"/>
                      <a:r>
                        <a:rPr lang="fr-FR" sz="1800"/>
                        <a:t>439</a:t>
                      </a:r>
                    </a:p>
                  </a:txBody>
                  <a:tcPr anchor="ctr"/>
                </a:tc>
                <a:tc>
                  <a:txBody>
                    <a:bodyPr/>
                    <a:lstStyle/>
                    <a:p>
                      <a:pPr algn="ctr"/>
                      <a:r>
                        <a:rPr lang="fr-FR" sz="1800"/>
                        <a:t>13,3</a:t>
                      </a:r>
                    </a:p>
                  </a:txBody>
                  <a:tcPr anchor="ctr"/>
                </a:tc>
                <a:tc>
                  <a:txBody>
                    <a:bodyPr/>
                    <a:lstStyle/>
                    <a:p>
                      <a:pPr algn="ctr"/>
                      <a:r>
                        <a:rPr lang="fr-FR" sz="1800"/>
                        <a:t>509</a:t>
                      </a:r>
                    </a:p>
                  </a:txBody>
                  <a:tcPr anchor="ctr"/>
                </a:tc>
                <a:tc>
                  <a:txBody>
                    <a:bodyPr/>
                    <a:lstStyle/>
                    <a:p>
                      <a:pPr algn="ctr"/>
                      <a:r>
                        <a:rPr lang="fr-FR" sz="1800"/>
                        <a:t>15,4</a:t>
                      </a:r>
                    </a:p>
                  </a:txBody>
                  <a:tcPr anchor="ctr"/>
                </a:tc>
                <a:extLst>
                  <a:ext uri="{0D108BD9-81ED-4DB2-BD59-A6C34878D82A}">
                    <a16:rowId xmlns:a16="http://schemas.microsoft.com/office/drawing/2014/main" val="1482683005"/>
                  </a:ext>
                </a:extLst>
              </a:tr>
              <a:tr h="193675">
                <a:tc>
                  <a:txBody>
                    <a:bodyPr/>
                    <a:lstStyle/>
                    <a:p>
                      <a:r>
                        <a:rPr lang="fr-FR" sz="1800" dirty="0"/>
                        <a:t>Total Outre Mer</a:t>
                      </a:r>
                    </a:p>
                  </a:txBody>
                  <a:tcPr anchor="ctr"/>
                </a:tc>
                <a:tc>
                  <a:txBody>
                    <a:bodyPr/>
                    <a:lstStyle/>
                    <a:p>
                      <a:pPr algn="ctr"/>
                      <a:r>
                        <a:rPr lang="fr-FR" sz="1800"/>
                        <a:t>78</a:t>
                      </a:r>
                    </a:p>
                  </a:txBody>
                  <a:tcPr anchor="ctr"/>
                </a:tc>
                <a:tc>
                  <a:txBody>
                    <a:bodyPr/>
                    <a:lstStyle/>
                    <a:p>
                      <a:pPr algn="ctr"/>
                      <a:r>
                        <a:rPr lang="fr-FR" sz="1800"/>
                        <a:t>0</a:t>
                      </a:r>
                    </a:p>
                  </a:txBody>
                  <a:tcPr anchor="ctr"/>
                </a:tc>
                <a:tc>
                  <a:txBody>
                    <a:bodyPr/>
                    <a:lstStyle/>
                    <a:p>
                      <a:pPr algn="ctr"/>
                      <a:endParaRPr lang="fr-FR" sz="1800"/>
                    </a:p>
                  </a:txBody>
                  <a:tcPr anchor="ctr"/>
                </a:tc>
                <a:tc>
                  <a:txBody>
                    <a:bodyPr/>
                    <a:lstStyle/>
                    <a:p>
                      <a:pPr algn="ctr"/>
                      <a:r>
                        <a:rPr lang="fr-FR" sz="1800"/>
                        <a:t>0</a:t>
                      </a:r>
                    </a:p>
                  </a:txBody>
                  <a:tcPr anchor="ctr"/>
                </a:tc>
                <a:tc>
                  <a:txBody>
                    <a:bodyPr/>
                    <a:lstStyle/>
                    <a:p>
                      <a:pPr algn="ctr"/>
                      <a:r>
                        <a:rPr lang="fr-FR" sz="1800"/>
                        <a:t>0,0</a:t>
                      </a:r>
                    </a:p>
                  </a:txBody>
                  <a:tcPr anchor="ctr"/>
                </a:tc>
                <a:tc>
                  <a:txBody>
                    <a:bodyPr/>
                    <a:lstStyle/>
                    <a:p>
                      <a:pPr algn="ctr"/>
                      <a:r>
                        <a:rPr lang="fr-FR" sz="1800"/>
                        <a:t>0</a:t>
                      </a:r>
                    </a:p>
                  </a:txBody>
                  <a:tcPr anchor="ctr"/>
                </a:tc>
                <a:tc>
                  <a:txBody>
                    <a:bodyPr/>
                    <a:lstStyle/>
                    <a:p>
                      <a:pPr algn="ctr"/>
                      <a:r>
                        <a:rPr lang="fr-FR" sz="1800"/>
                        <a:t>0,0</a:t>
                      </a:r>
                    </a:p>
                  </a:txBody>
                  <a:tcPr anchor="ctr"/>
                </a:tc>
                <a:extLst>
                  <a:ext uri="{0D108BD9-81ED-4DB2-BD59-A6C34878D82A}">
                    <a16:rowId xmlns:a16="http://schemas.microsoft.com/office/drawing/2014/main" val="2558030830"/>
                  </a:ext>
                </a:extLst>
              </a:tr>
              <a:tr h="193675">
                <a:tc>
                  <a:txBody>
                    <a:bodyPr/>
                    <a:lstStyle/>
                    <a:p>
                      <a:r>
                        <a:rPr lang="fr-FR" sz="1800"/>
                        <a:t>Total Pays</a:t>
                      </a:r>
                    </a:p>
                  </a:txBody>
                  <a:tcPr anchor="ctr"/>
                </a:tc>
                <a:tc>
                  <a:txBody>
                    <a:bodyPr/>
                    <a:lstStyle/>
                    <a:p>
                      <a:pPr algn="ctr"/>
                      <a:r>
                        <a:rPr lang="fr-FR" sz="1800"/>
                        <a:t>3 377</a:t>
                      </a:r>
                    </a:p>
                  </a:txBody>
                  <a:tcPr anchor="ctr"/>
                </a:tc>
                <a:tc>
                  <a:txBody>
                    <a:bodyPr/>
                    <a:lstStyle/>
                    <a:p>
                      <a:pPr algn="ctr"/>
                      <a:r>
                        <a:rPr lang="fr-FR" sz="1800"/>
                        <a:t>465</a:t>
                      </a:r>
                    </a:p>
                  </a:txBody>
                  <a:tcPr anchor="ctr"/>
                </a:tc>
                <a:tc>
                  <a:txBody>
                    <a:bodyPr/>
                    <a:lstStyle/>
                    <a:p>
                      <a:pPr algn="ctr"/>
                      <a:r>
                        <a:rPr lang="fr-FR" sz="1800"/>
                        <a:t>13,8</a:t>
                      </a:r>
                    </a:p>
                  </a:txBody>
                  <a:tcPr anchor="ctr"/>
                </a:tc>
                <a:tc>
                  <a:txBody>
                    <a:bodyPr/>
                    <a:lstStyle/>
                    <a:p>
                      <a:pPr algn="ctr"/>
                      <a:r>
                        <a:rPr lang="fr-FR" sz="1800"/>
                        <a:t>439</a:t>
                      </a:r>
                    </a:p>
                  </a:txBody>
                  <a:tcPr anchor="ctr"/>
                </a:tc>
                <a:tc>
                  <a:txBody>
                    <a:bodyPr/>
                    <a:lstStyle/>
                    <a:p>
                      <a:pPr algn="ctr"/>
                      <a:r>
                        <a:rPr lang="fr-FR" sz="1800"/>
                        <a:t>13,0</a:t>
                      </a:r>
                    </a:p>
                  </a:txBody>
                  <a:tcPr anchor="ctr"/>
                </a:tc>
                <a:tc>
                  <a:txBody>
                    <a:bodyPr/>
                    <a:lstStyle/>
                    <a:p>
                      <a:pPr algn="ctr"/>
                      <a:r>
                        <a:rPr lang="fr-FR" sz="1800"/>
                        <a:t>514</a:t>
                      </a:r>
                    </a:p>
                  </a:txBody>
                  <a:tcPr anchor="ctr"/>
                </a:tc>
                <a:tc>
                  <a:txBody>
                    <a:bodyPr/>
                    <a:lstStyle/>
                    <a:p>
                      <a:pPr algn="ctr"/>
                      <a:r>
                        <a:rPr lang="fr-FR" sz="1800" dirty="0"/>
                        <a:t>15,2</a:t>
                      </a:r>
                    </a:p>
                  </a:txBody>
                  <a:tcPr anchor="ctr"/>
                </a:tc>
                <a:extLst>
                  <a:ext uri="{0D108BD9-81ED-4DB2-BD59-A6C34878D82A}">
                    <a16:rowId xmlns:a16="http://schemas.microsoft.com/office/drawing/2014/main" val="3709104927"/>
                  </a:ext>
                </a:extLst>
              </a:tr>
            </a:tbl>
          </a:graphicData>
        </a:graphic>
      </p:graphicFrame>
      <p:sp>
        <p:nvSpPr>
          <p:cNvPr id="5" name="Rectangle 4">
            <a:extLst>
              <a:ext uri="{FF2B5EF4-FFF2-40B4-BE49-F238E27FC236}">
                <a16:creationId xmlns:a16="http://schemas.microsoft.com/office/drawing/2014/main" id="{C2DD7C17-84AB-4D5E-82D3-04F47D154215}"/>
              </a:ext>
            </a:extLst>
          </p:cNvPr>
          <p:cNvSpPr/>
          <p:nvPr/>
        </p:nvSpPr>
        <p:spPr>
          <a:xfrm>
            <a:off x="2567608" y="5877272"/>
            <a:ext cx="8208912" cy="369332"/>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Activité de greffe rénale en 2022</a:t>
            </a:r>
          </a:p>
        </p:txBody>
      </p:sp>
    </p:spTree>
    <p:extLst>
      <p:ext uri="{BB962C8B-B14F-4D97-AF65-F5344CB8AC3E}">
        <p14:creationId xmlns:p14="http://schemas.microsoft.com/office/powerpoint/2010/main" val="345973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r chart of EQD_REG_LIB"/>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783632" y="1196752"/>
            <a:ext cx="7128792" cy="4536504"/>
          </a:xfrm>
          <a:prstGeom prst="rect">
            <a:avLst/>
          </a:prstGeom>
        </p:spPr>
      </p:pic>
      <p:sp>
        <p:nvSpPr>
          <p:cNvPr id="5" name="Rectangle 4">
            <a:extLst>
              <a:ext uri="{FF2B5EF4-FFF2-40B4-BE49-F238E27FC236}">
                <a16:creationId xmlns:a16="http://schemas.microsoft.com/office/drawing/2014/main" id="{1310D508-5B15-4EA5-B8DB-F442A12B95FD}"/>
              </a:ext>
            </a:extLst>
          </p:cNvPr>
          <p:cNvSpPr/>
          <p:nvPr/>
        </p:nvSpPr>
        <p:spPr>
          <a:xfrm>
            <a:off x="2567608" y="5877272"/>
            <a:ext cx="8208912" cy="646331"/>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Part de la greffe préemptive parmi l’activité de greffe de chaque région en 2022</a:t>
            </a:r>
          </a:p>
        </p:txBody>
      </p:sp>
    </p:spTree>
    <p:extLst>
      <p:ext uri="{BB962C8B-B14F-4D97-AF65-F5344CB8AC3E}">
        <p14:creationId xmlns:p14="http://schemas.microsoft.com/office/powerpoint/2010/main" val="176170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07368" y="1052736"/>
            <a:ext cx="3312369" cy="1477328"/>
          </a:xfrm>
          <a:prstGeom prst="rect">
            <a:avLst/>
          </a:prstGeom>
          <a:noFill/>
        </p:spPr>
        <p:txBody>
          <a:bodyPr vert="horz" wrap="square" rtlCol="0">
            <a:spAutoFit/>
          </a:bodyPr>
          <a:lstStyle/>
          <a:p>
            <a:r>
              <a:rPr lang="fr-FR" altLang="en-US" dirty="0">
                <a:solidFill>
                  <a:srgbClr val="3333CC"/>
                </a:solidFill>
              </a:rPr>
              <a:t>1 091 arrêts fonctionnels du greffon</a:t>
            </a:r>
          </a:p>
          <a:p>
            <a:r>
              <a:rPr lang="fr-FR" altLang="en-US" dirty="0">
                <a:solidFill>
                  <a:srgbClr val="3333CC"/>
                </a:solidFill>
              </a:rPr>
              <a:t>8,9% des arrivés en dialyse </a:t>
            </a:r>
          </a:p>
          <a:p>
            <a:r>
              <a:rPr lang="fr-FR" altLang="en-US" dirty="0">
                <a:solidFill>
                  <a:srgbClr val="3333CC"/>
                </a:solidFill>
              </a:rPr>
              <a:t>50% porteurs de leur greffon depuis plus de 9,2 ans</a:t>
            </a:r>
          </a:p>
        </p:txBody>
      </p:sp>
      <p:pic>
        <p:nvPicPr>
          <p:cNvPr id="8" name="Image 7" descr="Bar chart of cldel"/>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151784" y="980728"/>
            <a:ext cx="6283324" cy="4680520"/>
          </a:xfrm>
          <a:prstGeom prst="rect">
            <a:avLst/>
          </a:prstGeom>
        </p:spPr>
      </p:pic>
      <p:sp>
        <p:nvSpPr>
          <p:cNvPr id="5" name="Rectangle 4">
            <a:extLst>
              <a:ext uri="{FF2B5EF4-FFF2-40B4-BE49-F238E27FC236}">
                <a16:creationId xmlns:a16="http://schemas.microsoft.com/office/drawing/2014/main" id="{D8209A72-9453-4DC1-B6E9-A5C55CC4AE19}"/>
              </a:ext>
            </a:extLst>
          </p:cNvPr>
          <p:cNvSpPr/>
          <p:nvPr/>
        </p:nvSpPr>
        <p:spPr>
          <a:xfrm>
            <a:off x="2567608" y="5877272"/>
            <a:ext cx="8208912" cy="646331"/>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Distribution des délais entre la greffe et l’arrêt fonctionnel du greffon en 2022</a:t>
            </a:r>
          </a:p>
        </p:txBody>
      </p:sp>
    </p:spTree>
    <p:extLst>
      <p:ext uri="{BB962C8B-B14F-4D97-AF65-F5344CB8AC3E}">
        <p14:creationId xmlns:p14="http://schemas.microsoft.com/office/powerpoint/2010/main" val="308339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567608" y="6248400"/>
            <a:ext cx="7632848" cy="457200"/>
          </a:xfrm>
        </p:spPr>
        <p:txBody>
          <a:bodyPr/>
          <a:lstStyle/>
          <a:p>
            <a:pPr>
              <a:defRPr/>
            </a:pPr>
            <a:r>
              <a:rPr lang="fr-FR" altLang="fr-FR" sz="1800" i="1" dirty="0">
                <a:latin typeface="Comic Sans MS" panose="030F0702030302020204" pitchFamily="66" charset="0"/>
                <a:cs typeface="Times New Roman" panose="02020603050405020304" pitchFamily="18" charset="0"/>
              </a:rPr>
              <a:t>Age des cas incidents selon le sexe et la maladie rénale initiale en 2022</a:t>
            </a:r>
          </a:p>
        </p:txBody>
      </p:sp>
      <p:graphicFrame>
        <p:nvGraphicFramePr>
          <p:cNvPr id="6" name="Tableau 5"/>
          <p:cNvGraphicFramePr>
            <a:graphicFrameLocks noGrp="1"/>
          </p:cNvGraphicFramePr>
          <p:nvPr>
            <p:custDataLst>
              <p:tags r:id="rId1"/>
            </p:custDataLst>
            <p:extLst>
              <p:ext uri="{D42A27DB-BD31-4B8C-83A1-F6EECF244321}">
                <p14:modId xmlns:p14="http://schemas.microsoft.com/office/powerpoint/2010/main" val="339825646"/>
              </p:ext>
            </p:extLst>
          </p:nvPr>
        </p:nvGraphicFramePr>
        <p:xfrm>
          <a:off x="1199456" y="1628800"/>
          <a:ext cx="10078144" cy="4032444"/>
        </p:xfrm>
        <a:graphic>
          <a:graphicData uri="http://schemas.openxmlformats.org/drawingml/2006/table">
            <a:tbl>
              <a:tblPr firstRow="1" bandRow="1">
                <a:tableStyleId>{5C22544A-7EE6-4342-B048-85BDC9FD1C3A}</a:tableStyleId>
              </a:tblPr>
              <a:tblGrid>
                <a:gridCol w="2184785">
                  <a:extLst>
                    <a:ext uri="{9D8B030D-6E8A-4147-A177-3AD203B41FA5}">
                      <a16:colId xmlns:a16="http://schemas.microsoft.com/office/drawing/2014/main" val="20000"/>
                    </a:ext>
                  </a:extLst>
                </a:gridCol>
                <a:gridCol w="2492897">
                  <a:extLst>
                    <a:ext uri="{9D8B030D-6E8A-4147-A177-3AD203B41FA5}">
                      <a16:colId xmlns:a16="http://schemas.microsoft.com/office/drawing/2014/main" val="20001"/>
                    </a:ext>
                  </a:extLst>
                </a:gridCol>
                <a:gridCol w="850423">
                  <a:extLst>
                    <a:ext uri="{9D8B030D-6E8A-4147-A177-3AD203B41FA5}">
                      <a16:colId xmlns:a16="http://schemas.microsoft.com/office/drawing/2014/main" val="20002"/>
                    </a:ext>
                  </a:extLst>
                </a:gridCol>
                <a:gridCol w="1039470">
                  <a:extLst>
                    <a:ext uri="{9D8B030D-6E8A-4147-A177-3AD203B41FA5}">
                      <a16:colId xmlns:a16="http://schemas.microsoft.com/office/drawing/2014/main" val="20003"/>
                    </a:ext>
                  </a:extLst>
                </a:gridCol>
                <a:gridCol w="1118876">
                  <a:extLst>
                    <a:ext uri="{9D8B030D-6E8A-4147-A177-3AD203B41FA5}">
                      <a16:colId xmlns:a16="http://schemas.microsoft.com/office/drawing/2014/main" val="20004"/>
                    </a:ext>
                  </a:extLst>
                </a:gridCol>
                <a:gridCol w="989702">
                  <a:extLst>
                    <a:ext uri="{9D8B030D-6E8A-4147-A177-3AD203B41FA5}">
                      <a16:colId xmlns:a16="http://schemas.microsoft.com/office/drawing/2014/main" val="20005"/>
                    </a:ext>
                  </a:extLst>
                </a:gridCol>
                <a:gridCol w="651186">
                  <a:extLst>
                    <a:ext uri="{9D8B030D-6E8A-4147-A177-3AD203B41FA5}">
                      <a16:colId xmlns:a16="http://schemas.microsoft.com/office/drawing/2014/main" val="20006"/>
                    </a:ext>
                  </a:extLst>
                </a:gridCol>
                <a:gridCol w="750805">
                  <a:extLst>
                    <a:ext uri="{9D8B030D-6E8A-4147-A177-3AD203B41FA5}">
                      <a16:colId xmlns:a16="http://schemas.microsoft.com/office/drawing/2014/main" val="20007"/>
                    </a:ext>
                  </a:extLst>
                </a:gridCol>
              </a:tblGrid>
              <a:tr h="336037">
                <a:tc>
                  <a:txBody>
                    <a:bodyPr/>
                    <a:lstStyle/>
                    <a:p>
                      <a:pPr algn="ctr"/>
                      <a:r>
                        <a:rPr lang="fr-FR" sz="1400" dirty="0"/>
                        <a:t>Age</a:t>
                      </a:r>
                    </a:p>
                  </a:txBody>
                  <a:tcPr anchor="ctr"/>
                </a:tc>
                <a:tc>
                  <a:txBody>
                    <a:bodyPr/>
                    <a:lstStyle/>
                    <a:p>
                      <a:pPr algn="ctr"/>
                      <a:endParaRPr lang="fr-FR" sz="1400"/>
                    </a:p>
                  </a:txBody>
                  <a:tcPr anchor="ctr"/>
                </a:tc>
                <a:tc>
                  <a:txBody>
                    <a:bodyPr/>
                    <a:lstStyle/>
                    <a:p>
                      <a:pPr algn="ctr"/>
                      <a:r>
                        <a:rPr lang="fr-FR" sz="1400"/>
                        <a:t>n</a:t>
                      </a:r>
                    </a:p>
                  </a:txBody>
                  <a:tcPr anchor="ctr"/>
                </a:tc>
                <a:tc>
                  <a:txBody>
                    <a:bodyPr/>
                    <a:lstStyle/>
                    <a:p>
                      <a:pPr algn="ctr"/>
                      <a:r>
                        <a:rPr lang="fr-FR" sz="1400"/>
                        <a:t>Moyenne</a:t>
                      </a:r>
                    </a:p>
                  </a:txBody>
                  <a:tcPr anchor="ctr"/>
                </a:tc>
                <a:tc>
                  <a:txBody>
                    <a:bodyPr/>
                    <a:lstStyle/>
                    <a:p>
                      <a:pPr algn="ctr"/>
                      <a:r>
                        <a:rPr lang="fr-FR" sz="1400"/>
                        <a:t>Ecart-type</a:t>
                      </a:r>
                    </a:p>
                  </a:txBody>
                  <a:tcPr anchor="ctr"/>
                </a:tc>
                <a:tc>
                  <a:txBody>
                    <a:bodyPr/>
                    <a:lstStyle/>
                    <a:p>
                      <a:pPr algn="ctr"/>
                      <a:r>
                        <a:rPr lang="fr-FR" sz="1400"/>
                        <a:t>Médiane</a:t>
                      </a:r>
                    </a:p>
                  </a:txBody>
                  <a:tcPr anchor="ctr"/>
                </a:tc>
                <a:tc>
                  <a:txBody>
                    <a:bodyPr/>
                    <a:lstStyle/>
                    <a:p>
                      <a:pPr algn="ctr"/>
                      <a:r>
                        <a:rPr lang="fr-FR" sz="1400"/>
                        <a:t>Min</a:t>
                      </a:r>
                    </a:p>
                  </a:txBody>
                  <a:tcPr anchor="ctr"/>
                </a:tc>
                <a:tc>
                  <a:txBody>
                    <a:bodyPr/>
                    <a:lstStyle/>
                    <a:p>
                      <a:pPr algn="ctr"/>
                      <a:r>
                        <a:rPr lang="fr-FR" sz="1400"/>
                        <a:t>Max</a:t>
                      </a:r>
                    </a:p>
                  </a:txBody>
                  <a:tcPr anchor="ctr"/>
                </a:tc>
                <a:extLst>
                  <a:ext uri="{0D108BD9-81ED-4DB2-BD59-A6C34878D82A}">
                    <a16:rowId xmlns:a16="http://schemas.microsoft.com/office/drawing/2014/main" val="10000"/>
                  </a:ext>
                </a:extLst>
              </a:tr>
              <a:tr h="336037">
                <a:tc>
                  <a:txBody>
                    <a:bodyPr/>
                    <a:lstStyle/>
                    <a:p>
                      <a:r>
                        <a:rPr lang="fr-FR" sz="1400"/>
                        <a:t>Selon le sexe</a:t>
                      </a:r>
                      <a:endParaRPr lang="fr-FR" sz="1400" dirty="0"/>
                    </a:p>
                  </a:txBody>
                  <a:tcPr anchor="b"/>
                </a:tc>
                <a:tc>
                  <a:txBody>
                    <a:bodyPr/>
                    <a:lstStyle/>
                    <a:p>
                      <a:r>
                        <a:rPr lang="fr-FR" sz="1400"/>
                        <a:t>Homme</a:t>
                      </a:r>
                      <a:endParaRPr lang="fr-FR" sz="1400" dirty="0"/>
                    </a:p>
                  </a:txBody>
                  <a:tcPr anchor="b"/>
                </a:tc>
                <a:tc>
                  <a:txBody>
                    <a:bodyPr/>
                    <a:lstStyle/>
                    <a:p>
                      <a:pPr algn="ctr"/>
                      <a:r>
                        <a:rPr lang="fr-FR" sz="1400"/>
                        <a:t>7 314</a:t>
                      </a:r>
                    </a:p>
                  </a:txBody>
                  <a:tcPr anchor="b"/>
                </a:tc>
                <a:tc>
                  <a:txBody>
                    <a:bodyPr/>
                    <a:lstStyle/>
                    <a:p>
                      <a:pPr algn="ctr"/>
                      <a:r>
                        <a:rPr lang="fr-FR" sz="1400"/>
                        <a:t>67,1</a:t>
                      </a:r>
                    </a:p>
                  </a:txBody>
                  <a:tcPr anchor="b"/>
                </a:tc>
                <a:tc>
                  <a:txBody>
                    <a:bodyPr/>
                    <a:lstStyle/>
                    <a:p>
                      <a:pPr algn="ctr"/>
                      <a:r>
                        <a:rPr lang="fr-FR" sz="1400"/>
                        <a:t>15,9</a:t>
                      </a:r>
                    </a:p>
                  </a:txBody>
                  <a:tcPr anchor="b"/>
                </a:tc>
                <a:tc>
                  <a:txBody>
                    <a:bodyPr/>
                    <a:lstStyle/>
                    <a:p>
                      <a:pPr algn="ctr"/>
                      <a:r>
                        <a:rPr lang="fr-FR" sz="1400"/>
                        <a:t>70,8</a:t>
                      </a:r>
                    </a:p>
                  </a:txBody>
                  <a:tcPr anchor="b"/>
                </a:tc>
                <a:tc>
                  <a:txBody>
                    <a:bodyPr/>
                    <a:lstStyle/>
                    <a:p>
                      <a:pPr algn="ctr"/>
                      <a:r>
                        <a:rPr lang="fr-FR" sz="1400"/>
                        <a:t>0,5</a:t>
                      </a:r>
                    </a:p>
                  </a:txBody>
                  <a:tcPr anchor="b"/>
                </a:tc>
                <a:tc>
                  <a:txBody>
                    <a:bodyPr/>
                    <a:lstStyle/>
                    <a:p>
                      <a:pPr algn="ctr"/>
                      <a:r>
                        <a:rPr lang="fr-FR" sz="1400"/>
                        <a:t>98,7</a:t>
                      </a:r>
                    </a:p>
                  </a:txBody>
                  <a:tcPr anchor="b"/>
                </a:tc>
                <a:extLst>
                  <a:ext uri="{0D108BD9-81ED-4DB2-BD59-A6C34878D82A}">
                    <a16:rowId xmlns:a16="http://schemas.microsoft.com/office/drawing/2014/main" val="10001"/>
                  </a:ext>
                </a:extLst>
              </a:tr>
              <a:tr h="336037">
                <a:tc>
                  <a:txBody>
                    <a:bodyPr/>
                    <a:lstStyle/>
                    <a:p>
                      <a:endParaRPr lang="fr-FR" sz="1400" dirty="0"/>
                    </a:p>
                  </a:txBody>
                  <a:tcPr anchor="b"/>
                </a:tc>
                <a:tc>
                  <a:txBody>
                    <a:bodyPr/>
                    <a:lstStyle/>
                    <a:p>
                      <a:r>
                        <a:rPr lang="fr-FR" sz="1400"/>
                        <a:t>Femme</a:t>
                      </a:r>
                    </a:p>
                  </a:txBody>
                  <a:tcPr anchor="b"/>
                </a:tc>
                <a:tc>
                  <a:txBody>
                    <a:bodyPr/>
                    <a:lstStyle/>
                    <a:p>
                      <a:pPr algn="ctr"/>
                      <a:r>
                        <a:rPr lang="fr-FR" sz="1400"/>
                        <a:t>3 661</a:t>
                      </a:r>
                    </a:p>
                  </a:txBody>
                  <a:tcPr anchor="b"/>
                </a:tc>
                <a:tc>
                  <a:txBody>
                    <a:bodyPr/>
                    <a:lstStyle/>
                    <a:p>
                      <a:pPr algn="ctr"/>
                      <a:r>
                        <a:rPr lang="fr-FR" sz="1400"/>
                        <a:t>66,5</a:t>
                      </a:r>
                    </a:p>
                  </a:txBody>
                  <a:tcPr anchor="b"/>
                </a:tc>
                <a:tc>
                  <a:txBody>
                    <a:bodyPr/>
                    <a:lstStyle/>
                    <a:p>
                      <a:pPr algn="ctr"/>
                      <a:r>
                        <a:rPr lang="fr-FR" sz="1400"/>
                        <a:t>16,1</a:t>
                      </a:r>
                    </a:p>
                  </a:txBody>
                  <a:tcPr anchor="b"/>
                </a:tc>
                <a:tc>
                  <a:txBody>
                    <a:bodyPr/>
                    <a:lstStyle/>
                    <a:p>
                      <a:pPr algn="ctr"/>
                      <a:r>
                        <a:rPr lang="fr-FR" sz="1400"/>
                        <a:t>69,8</a:t>
                      </a:r>
                    </a:p>
                  </a:txBody>
                  <a:tcPr anchor="b"/>
                </a:tc>
                <a:tc>
                  <a:txBody>
                    <a:bodyPr/>
                    <a:lstStyle/>
                    <a:p>
                      <a:pPr algn="ctr"/>
                      <a:r>
                        <a:rPr lang="fr-FR" sz="1400"/>
                        <a:t>0,1</a:t>
                      </a:r>
                    </a:p>
                  </a:txBody>
                  <a:tcPr anchor="b"/>
                </a:tc>
                <a:tc>
                  <a:txBody>
                    <a:bodyPr/>
                    <a:lstStyle/>
                    <a:p>
                      <a:pPr algn="ctr"/>
                      <a:r>
                        <a:rPr lang="fr-FR" sz="1400"/>
                        <a:t>100,2</a:t>
                      </a:r>
                    </a:p>
                  </a:txBody>
                  <a:tcPr anchor="b"/>
                </a:tc>
                <a:extLst>
                  <a:ext uri="{0D108BD9-81ED-4DB2-BD59-A6C34878D82A}">
                    <a16:rowId xmlns:a16="http://schemas.microsoft.com/office/drawing/2014/main" val="10002"/>
                  </a:ext>
                </a:extLst>
              </a:tr>
              <a:tr h="336037">
                <a:tc>
                  <a:txBody>
                    <a:bodyPr/>
                    <a:lstStyle/>
                    <a:p>
                      <a:r>
                        <a:rPr lang="fr-FR" sz="1400"/>
                        <a:t>Selon la maladie initiale</a:t>
                      </a:r>
                    </a:p>
                  </a:txBody>
                  <a:tcPr anchor="b"/>
                </a:tc>
                <a:tc>
                  <a:txBody>
                    <a:bodyPr/>
                    <a:lstStyle/>
                    <a:p>
                      <a:r>
                        <a:rPr lang="fr-FR" sz="1400"/>
                        <a:t>Glomérulonéphrite primitive</a:t>
                      </a:r>
                      <a:endParaRPr lang="fr-FR" sz="1400" dirty="0"/>
                    </a:p>
                  </a:txBody>
                  <a:tcPr anchor="b"/>
                </a:tc>
                <a:tc>
                  <a:txBody>
                    <a:bodyPr/>
                    <a:lstStyle/>
                    <a:p>
                      <a:pPr algn="ctr"/>
                      <a:r>
                        <a:rPr lang="fr-FR" sz="1400"/>
                        <a:t>1 142</a:t>
                      </a:r>
                      <a:endParaRPr lang="fr-FR" sz="1400" dirty="0"/>
                    </a:p>
                  </a:txBody>
                  <a:tcPr anchor="b"/>
                </a:tc>
                <a:tc>
                  <a:txBody>
                    <a:bodyPr/>
                    <a:lstStyle/>
                    <a:p>
                      <a:pPr algn="ctr"/>
                      <a:r>
                        <a:rPr lang="fr-FR" sz="1400"/>
                        <a:t>58,3</a:t>
                      </a:r>
                    </a:p>
                  </a:txBody>
                  <a:tcPr anchor="b"/>
                </a:tc>
                <a:tc>
                  <a:txBody>
                    <a:bodyPr/>
                    <a:lstStyle/>
                    <a:p>
                      <a:pPr algn="ctr"/>
                      <a:r>
                        <a:rPr lang="fr-FR" sz="1400"/>
                        <a:t>17,8</a:t>
                      </a:r>
                    </a:p>
                  </a:txBody>
                  <a:tcPr anchor="b"/>
                </a:tc>
                <a:tc>
                  <a:txBody>
                    <a:bodyPr/>
                    <a:lstStyle/>
                    <a:p>
                      <a:pPr algn="ctr"/>
                      <a:r>
                        <a:rPr lang="fr-FR" sz="1400"/>
                        <a:t>61,1</a:t>
                      </a:r>
                    </a:p>
                  </a:txBody>
                  <a:tcPr anchor="b"/>
                </a:tc>
                <a:tc>
                  <a:txBody>
                    <a:bodyPr/>
                    <a:lstStyle/>
                    <a:p>
                      <a:pPr algn="ctr"/>
                      <a:r>
                        <a:rPr lang="fr-FR" sz="1400"/>
                        <a:t>0,1</a:t>
                      </a:r>
                    </a:p>
                  </a:txBody>
                  <a:tcPr anchor="b"/>
                </a:tc>
                <a:tc>
                  <a:txBody>
                    <a:bodyPr/>
                    <a:lstStyle/>
                    <a:p>
                      <a:pPr algn="ctr"/>
                      <a:r>
                        <a:rPr lang="fr-FR" sz="1400"/>
                        <a:t>93,2</a:t>
                      </a:r>
                    </a:p>
                  </a:txBody>
                  <a:tcPr anchor="b"/>
                </a:tc>
                <a:extLst>
                  <a:ext uri="{0D108BD9-81ED-4DB2-BD59-A6C34878D82A}">
                    <a16:rowId xmlns:a16="http://schemas.microsoft.com/office/drawing/2014/main" val="10003"/>
                  </a:ext>
                </a:extLst>
              </a:tr>
              <a:tr h="336037">
                <a:tc>
                  <a:txBody>
                    <a:bodyPr/>
                    <a:lstStyle/>
                    <a:p>
                      <a:endParaRPr lang="fr-FR" sz="1400"/>
                    </a:p>
                  </a:txBody>
                  <a:tcPr anchor="b"/>
                </a:tc>
                <a:tc>
                  <a:txBody>
                    <a:bodyPr/>
                    <a:lstStyle/>
                    <a:p>
                      <a:r>
                        <a:rPr lang="fr-FR" sz="1400"/>
                        <a:t>Pyélonéphrite</a:t>
                      </a:r>
                      <a:endParaRPr lang="fr-FR" sz="1400" dirty="0"/>
                    </a:p>
                  </a:txBody>
                  <a:tcPr anchor="b"/>
                </a:tc>
                <a:tc>
                  <a:txBody>
                    <a:bodyPr/>
                    <a:lstStyle/>
                    <a:p>
                      <a:pPr algn="ctr"/>
                      <a:r>
                        <a:rPr lang="fr-FR" sz="1400"/>
                        <a:t>490</a:t>
                      </a:r>
                    </a:p>
                  </a:txBody>
                  <a:tcPr anchor="b"/>
                </a:tc>
                <a:tc>
                  <a:txBody>
                    <a:bodyPr/>
                    <a:lstStyle/>
                    <a:p>
                      <a:pPr algn="ctr"/>
                      <a:r>
                        <a:rPr lang="fr-FR" sz="1400"/>
                        <a:t>63,2</a:t>
                      </a:r>
                    </a:p>
                  </a:txBody>
                  <a:tcPr anchor="b"/>
                </a:tc>
                <a:tc>
                  <a:txBody>
                    <a:bodyPr/>
                    <a:lstStyle/>
                    <a:p>
                      <a:pPr algn="ctr"/>
                      <a:r>
                        <a:rPr lang="fr-FR" sz="1400"/>
                        <a:t>18,3</a:t>
                      </a:r>
                    </a:p>
                  </a:txBody>
                  <a:tcPr anchor="b"/>
                </a:tc>
                <a:tc>
                  <a:txBody>
                    <a:bodyPr/>
                    <a:lstStyle/>
                    <a:p>
                      <a:pPr algn="ctr"/>
                      <a:r>
                        <a:rPr lang="fr-FR" sz="1400"/>
                        <a:t>67,9</a:t>
                      </a:r>
                    </a:p>
                  </a:txBody>
                  <a:tcPr anchor="b"/>
                </a:tc>
                <a:tc>
                  <a:txBody>
                    <a:bodyPr/>
                    <a:lstStyle/>
                    <a:p>
                      <a:pPr algn="ctr"/>
                      <a:r>
                        <a:rPr lang="fr-FR" sz="1400"/>
                        <a:t>4,2</a:t>
                      </a:r>
                    </a:p>
                  </a:txBody>
                  <a:tcPr anchor="b"/>
                </a:tc>
                <a:tc>
                  <a:txBody>
                    <a:bodyPr/>
                    <a:lstStyle/>
                    <a:p>
                      <a:pPr algn="ctr"/>
                      <a:r>
                        <a:rPr lang="fr-FR" sz="1400"/>
                        <a:t>97,7</a:t>
                      </a:r>
                    </a:p>
                  </a:txBody>
                  <a:tcPr anchor="b"/>
                </a:tc>
                <a:extLst>
                  <a:ext uri="{0D108BD9-81ED-4DB2-BD59-A6C34878D82A}">
                    <a16:rowId xmlns:a16="http://schemas.microsoft.com/office/drawing/2014/main" val="10004"/>
                  </a:ext>
                </a:extLst>
              </a:tr>
              <a:tr h="336037">
                <a:tc>
                  <a:txBody>
                    <a:bodyPr/>
                    <a:lstStyle/>
                    <a:p>
                      <a:endParaRPr lang="fr-FR" sz="1400" dirty="0"/>
                    </a:p>
                  </a:txBody>
                  <a:tcPr anchor="b"/>
                </a:tc>
                <a:tc>
                  <a:txBody>
                    <a:bodyPr/>
                    <a:lstStyle/>
                    <a:p>
                      <a:r>
                        <a:rPr lang="fr-FR" sz="1400"/>
                        <a:t>Polykystose</a:t>
                      </a:r>
                    </a:p>
                  </a:txBody>
                  <a:tcPr anchor="b"/>
                </a:tc>
                <a:tc>
                  <a:txBody>
                    <a:bodyPr/>
                    <a:lstStyle/>
                    <a:p>
                      <a:pPr algn="ctr"/>
                      <a:r>
                        <a:rPr lang="fr-FR" sz="1400"/>
                        <a:t>689</a:t>
                      </a:r>
                    </a:p>
                  </a:txBody>
                  <a:tcPr anchor="b"/>
                </a:tc>
                <a:tc>
                  <a:txBody>
                    <a:bodyPr/>
                    <a:lstStyle/>
                    <a:p>
                      <a:pPr algn="ctr"/>
                      <a:r>
                        <a:rPr lang="fr-FR" sz="1400"/>
                        <a:t>58,9</a:t>
                      </a:r>
                    </a:p>
                  </a:txBody>
                  <a:tcPr anchor="b"/>
                </a:tc>
                <a:tc>
                  <a:txBody>
                    <a:bodyPr/>
                    <a:lstStyle/>
                    <a:p>
                      <a:pPr algn="ctr"/>
                      <a:r>
                        <a:rPr lang="fr-FR" sz="1400"/>
                        <a:t>12,9</a:t>
                      </a:r>
                    </a:p>
                  </a:txBody>
                  <a:tcPr anchor="b"/>
                </a:tc>
                <a:tc>
                  <a:txBody>
                    <a:bodyPr/>
                    <a:lstStyle/>
                    <a:p>
                      <a:pPr algn="ctr"/>
                      <a:r>
                        <a:rPr lang="fr-FR" sz="1400"/>
                        <a:t>57,7</a:t>
                      </a:r>
                    </a:p>
                  </a:txBody>
                  <a:tcPr anchor="b"/>
                </a:tc>
                <a:tc>
                  <a:txBody>
                    <a:bodyPr/>
                    <a:lstStyle/>
                    <a:p>
                      <a:pPr algn="ctr"/>
                      <a:r>
                        <a:rPr lang="fr-FR" sz="1400"/>
                        <a:t>20,3</a:t>
                      </a:r>
                    </a:p>
                  </a:txBody>
                  <a:tcPr anchor="b"/>
                </a:tc>
                <a:tc>
                  <a:txBody>
                    <a:bodyPr/>
                    <a:lstStyle/>
                    <a:p>
                      <a:pPr algn="ctr"/>
                      <a:r>
                        <a:rPr lang="fr-FR" sz="1400"/>
                        <a:t>94,1</a:t>
                      </a:r>
                    </a:p>
                  </a:txBody>
                  <a:tcPr anchor="b"/>
                </a:tc>
                <a:extLst>
                  <a:ext uri="{0D108BD9-81ED-4DB2-BD59-A6C34878D82A}">
                    <a16:rowId xmlns:a16="http://schemas.microsoft.com/office/drawing/2014/main" val="10005"/>
                  </a:ext>
                </a:extLst>
              </a:tr>
              <a:tr h="336037">
                <a:tc>
                  <a:txBody>
                    <a:bodyPr/>
                    <a:lstStyle/>
                    <a:p>
                      <a:endParaRPr lang="fr-FR" sz="1400" dirty="0"/>
                    </a:p>
                  </a:txBody>
                  <a:tcPr anchor="b"/>
                </a:tc>
                <a:tc>
                  <a:txBody>
                    <a:bodyPr/>
                    <a:lstStyle/>
                    <a:p>
                      <a:r>
                        <a:rPr lang="fr-FR" sz="1400"/>
                        <a:t>Néphropathie diabétique</a:t>
                      </a:r>
                      <a:endParaRPr lang="fr-FR" sz="1400" dirty="0"/>
                    </a:p>
                  </a:txBody>
                  <a:tcPr anchor="b"/>
                </a:tc>
                <a:tc>
                  <a:txBody>
                    <a:bodyPr/>
                    <a:lstStyle/>
                    <a:p>
                      <a:pPr algn="ctr"/>
                      <a:r>
                        <a:rPr lang="fr-FR" sz="1400"/>
                        <a:t>2 388</a:t>
                      </a:r>
                    </a:p>
                  </a:txBody>
                  <a:tcPr anchor="b"/>
                </a:tc>
                <a:tc>
                  <a:txBody>
                    <a:bodyPr/>
                    <a:lstStyle/>
                    <a:p>
                      <a:pPr algn="ctr"/>
                      <a:r>
                        <a:rPr lang="fr-FR" sz="1400"/>
                        <a:t>68,9</a:t>
                      </a:r>
                    </a:p>
                  </a:txBody>
                  <a:tcPr anchor="b"/>
                </a:tc>
                <a:tc>
                  <a:txBody>
                    <a:bodyPr/>
                    <a:lstStyle/>
                    <a:p>
                      <a:pPr algn="ctr"/>
                      <a:r>
                        <a:rPr lang="fr-FR" sz="1400"/>
                        <a:t>12,4</a:t>
                      </a:r>
                    </a:p>
                  </a:txBody>
                  <a:tcPr anchor="b"/>
                </a:tc>
                <a:tc>
                  <a:txBody>
                    <a:bodyPr/>
                    <a:lstStyle/>
                    <a:p>
                      <a:pPr algn="ctr"/>
                      <a:r>
                        <a:rPr lang="fr-FR" sz="1400"/>
                        <a:t>71,0</a:t>
                      </a:r>
                    </a:p>
                  </a:txBody>
                  <a:tcPr anchor="b"/>
                </a:tc>
                <a:tc>
                  <a:txBody>
                    <a:bodyPr/>
                    <a:lstStyle/>
                    <a:p>
                      <a:pPr algn="ctr"/>
                      <a:r>
                        <a:rPr lang="fr-FR" sz="1400"/>
                        <a:t>25,1</a:t>
                      </a:r>
                    </a:p>
                  </a:txBody>
                  <a:tcPr anchor="b"/>
                </a:tc>
                <a:tc>
                  <a:txBody>
                    <a:bodyPr/>
                    <a:lstStyle/>
                    <a:p>
                      <a:pPr algn="ctr"/>
                      <a:r>
                        <a:rPr lang="fr-FR" sz="1400"/>
                        <a:t>95,1</a:t>
                      </a:r>
                    </a:p>
                  </a:txBody>
                  <a:tcPr anchor="b"/>
                </a:tc>
                <a:extLst>
                  <a:ext uri="{0D108BD9-81ED-4DB2-BD59-A6C34878D82A}">
                    <a16:rowId xmlns:a16="http://schemas.microsoft.com/office/drawing/2014/main" val="10006"/>
                  </a:ext>
                </a:extLst>
              </a:tr>
              <a:tr h="336037">
                <a:tc>
                  <a:txBody>
                    <a:bodyPr/>
                    <a:lstStyle/>
                    <a:p>
                      <a:endParaRPr lang="fr-FR" sz="1400"/>
                    </a:p>
                  </a:txBody>
                  <a:tcPr anchor="b"/>
                </a:tc>
                <a:tc>
                  <a:txBody>
                    <a:bodyPr/>
                    <a:lstStyle/>
                    <a:p>
                      <a:r>
                        <a:rPr lang="fr-FR" sz="1400"/>
                        <a:t>Hypertension artérielle</a:t>
                      </a:r>
                    </a:p>
                  </a:txBody>
                  <a:tcPr anchor="b"/>
                </a:tc>
                <a:tc>
                  <a:txBody>
                    <a:bodyPr/>
                    <a:lstStyle/>
                    <a:p>
                      <a:pPr algn="ctr"/>
                      <a:r>
                        <a:rPr lang="fr-FR" sz="1400"/>
                        <a:t>2 566</a:t>
                      </a:r>
                    </a:p>
                  </a:txBody>
                  <a:tcPr anchor="b"/>
                </a:tc>
                <a:tc>
                  <a:txBody>
                    <a:bodyPr/>
                    <a:lstStyle/>
                    <a:p>
                      <a:pPr algn="ctr"/>
                      <a:r>
                        <a:rPr lang="fr-FR" sz="1400"/>
                        <a:t>73,1</a:t>
                      </a:r>
                    </a:p>
                  </a:txBody>
                  <a:tcPr anchor="b"/>
                </a:tc>
                <a:tc>
                  <a:txBody>
                    <a:bodyPr/>
                    <a:lstStyle/>
                    <a:p>
                      <a:pPr algn="ctr"/>
                      <a:r>
                        <a:rPr lang="fr-FR" sz="1400"/>
                        <a:t>12,9</a:t>
                      </a:r>
                    </a:p>
                  </a:txBody>
                  <a:tcPr anchor="b"/>
                </a:tc>
                <a:tc>
                  <a:txBody>
                    <a:bodyPr/>
                    <a:lstStyle/>
                    <a:p>
                      <a:pPr algn="ctr"/>
                      <a:r>
                        <a:rPr lang="fr-FR" sz="1400"/>
                        <a:t>75,5</a:t>
                      </a:r>
                      <a:endParaRPr lang="fr-FR" sz="1400" dirty="0"/>
                    </a:p>
                  </a:txBody>
                  <a:tcPr anchor="b"/>
                </a:tc>
                <a:tc>
                  <a:txBody>
                    <a:bodyPr/>
                    <a:lstStyle/>
                    <a:p>
                      <a:pPr algn="ctr"/>
                      <a:r>
                        <a:rPr lang="fr-FR" sz="1400"/>
                        <a:t>19,6</a:t>
                      </a:r>
                    </a:p>
                  </a:txBody>
                  <a:tcPr anchor="b"/>
                </a:tc>
                <a:tc>
                  <a:txBody>
                    <a:bodyPr/>
                    <a:lstStyle/>
                    <a:p>
                      <a:pPr algn="ctr"/>
                      <a:r>
                        <a:rPr lang="fr-FR" sz="1400"/>
                        <a:t>96,9</a:t>
                      </a:r>
                    </a:p>
                  </a:txBody>
                  <a:tcPr anchor="b"/>
                </a:tc>
                <a:extLst>
                  <a:ext uri="{0D108BD9-81ED-4DB2-BD59-A6C34878D82A}">
                    <a16:rowId xmlns:a16="http://schemas.microsoft.com/office/drawing/2014/main" val="10007"/>
                  </a:ext>
                </a:extLst>
              </a:tr>
              <a:tr h="336037">
                <a:tc>
                  <a:txBody>
                    <a:bodyPr/>
                    <a:lstStyle/>
                    <a:p>
                      <a:endParaRPr lang="fr-FR" sz="1400"/>
                    </a:p>
                  </a:txBody>
                  <a:tcPr anchor="b"/>
                </a:tc>
                <a:tc>
                  <a:txBody>
                    <a:bodyPr/>
                    <a:lstStyle/>
                    <a:p>
                      <a:r>
                        <a:rPr lang="fr-FR" sz="1400"/>
                        <a:t>Vasculaire</a:t>
                      </a:r>
                    </a:p>
                  </a:txBody>
                  <a:tcPr anchor="b"/>
                </a:tc>
                <a:tc>
                  <a:txBody>
                    <a:bodyPr/>
                    <a:lstStyle/>
                    <a:p>
                      <a:pPr algn="ctr"/>
                      <a:r>
                        <a:rPr lang="fr-FR" sz="1400"/>
                        <a:t>89</a:t>
                      </a:r>
                    </a:p>
                  </a:txBody>
                  <a:tcPr anchor="b"/>
                </a:tc>
                <a:tc>
                  <a:txBody>
                    <a:bodyPr/>
                    <a:lstStyle/>
                    <a:p>
                      <a:pPr algn="ctr"/>
                      <a:r>
                        <a:rPr lang="fr-FR" sz="1400"/>
                        <a:t>67,4</a:t>
                      </a:r>
                    </a:p>
                  </a:txBody>
                  <a:tcPr anchor="b"/>
                </a:tc>
                <a:tc>
                  <a:txBody>
                    <a:bodyPr/>
                    <a:lstStyle/>
                    <a:p>
                      <a:pPr algn="ctr"/>
                      <a:r>
                        <a:rPr lang="fr-FR" sz="1400"/>
                        <a:t>14,9</a:t>
                      </a:r>
                    </a:p>
                  </a:txBody>
                  <a:tcPr anchor="b"/>
                </a:tc>
                <a:tc>
                  <a:txBody>
                    <a:bodyPr/>
                    <a:lstStyle/>
                    <a:p>
                      <a:pPr algn="ctr"/>
                      <a:r>
                        <a:rPr lang="fr-FR" sz="1400"/>
                        <a:t>71,3</a:t>
                      </a:r>
                    </a:p>
                  </a:txBody>
                  <a:tcPr anchor="b"/>
                </a:tc>
                <a:tc>
                  <a:txBody>
                    <a:bodyPr/>
                    <a:lstStyle/>
                    <a:p>
                      <a:pPr algn="ctr"/>
                      <a:r>
                        <a:rPr lang="fr-FR" sz="1400"/>
                        <a:t>13,1</a:t>
                      </a:r>
                    </a:p>
                  </a:txBody>
                  <a:tcPr anchor="b"/>
                </a:tc>
                <a:tc>
                  <a:txBody>
                    <a:bodyPr/>
                    <a:lstStyle/>
                    <a:p>
                      <a:pPr algn="ctr"/>
                      <a:r>
                        <a:rPr lang="fr-FR" sz="1400"/>
                        <a:t>93,6</a:t>
                      </a:r>
                    </a:p>
                  </a:txBody>
                  <a:tcPr anchor="b"/>
                </a:tc>
                <a:extLst>
                  <a:ext uri="{0D108BD9-81ED-4DB2-BD59-A6C34878D82A}">
                    <a16:rowId xmlns:a16="http://schemas.microsoft.com/office/drawing/2014/main" val="10008"/>
                  </a:ext>
                </a:extLst>
              </a:tr>
              <a:tr h="336037">
                <a:tc>
                  <a:txBody>
                    <a:bodyPr/>
                    <a:lstStyle/>
                    <a:p>
                      <a:endParaRPr lang="fr-FR" sz="1400"/>
                    </a:p>
                  </a:txBody>
                  <a:tcPr anchor="b"/>
                </a:tc>
                <a:tc>
                  <a:txBody>
                    <a:bodyPr/>
                    <a:lstStyle/>
                    <a:p>
                      <a:r>
                        <a:rPr lang="fr-FR" sz="1400"/>
                        <a:t>Autre</a:t>
                      </a:r>
                    </a:p>
                  </a:txBody>
                  <a:tcPr anchor="b"/>
                </a:tc>
                <a:tc>
                  <a:txBody>
                    <a:bodyPr/>
                    <a:lstStyle/>
                    <a:p>
                      <a:pPr algn="ctr"/>
                      <a:r>
                        <a:rPr lang="fr-FR" sz="1400"/>
                        <a:t>1 634</a:t>
                      </a:r>
                    </a:p>
                  </a:txBody>
                  <a:tcPr anchor="b"/>
                </a:tc>
                <a:tc>
                  <a:txBody>
                    <a:bodyPr/>
                    <a:lstStyle/>
                    <a:p>
                      <a:pPr algn="ctr"/>
                      <a:r>
                        <a:rPr lang="fr-FR" sz="1400"/>
                        <a:t>61,5</a:t>
                      </a:r>
                    </a:p>
                  </a:txBody>
                  <a:tcPr anchor="b"/>
                </a:tc>
                <a:tc>
                  <a:txBody>
                    <a:bodyPr/>
                    <a:lstStyle/>
                    <a:p>
                      <a:pPr algn="ctr"/>
                      <a:r>
                        <a:rPr lang="fr-FR" sz="1400"/>
                        <a:t>19,0</a:t>
                      </a:r>
                    </a:p>
                  </a:txBody>
                  <a:tcPr anchor="b"/>
                </a:tc>
                <a:tc>
                  <a:txBody>
                    <a:bodyPr/>
                    <a:lstStyle/>
                    <a:p>
                      <a:pPr algn="ctr"/>
                      <a:r>
                        <a:rPr lang="fr-FR" sz="1400"/>
                        <a:t>66,0</a:t>
                      </a:r>
                    </a:p>
                  </a:txBody>
                  <a:tcPr anchor="b"/>
                </a:tc>
                <a:tc>
                  <a:txBody>
                    <a:bodyPr/>
                    <a:lstStyle/>
                    <a:p>
                      <a:pPr algn="ctr"/>
                      <a:r>
                        <a:rPr lang="fr-FR" sz="1400"/>
                        <a:t>0,5</a:t>
                      </a:r>
                    </a:p>
                  </a:txBody>
                  <a:tcPr anchor="b"/>
                </a:tc>
                <a:tc>
                  <a:txBody>
                    <a:bodyPr/>
                    <a:lstStyle/>
                    <a:p>
                      <a:pPr algn="ctr"/>
                      <a:r>
                        <a:rPr lang="fr-FR" sz="1400"/>
                        <a:t>100,2</a:t>
                      </a:r>
                    </a:p>
                  </a:txBody>
                  <a:tcPr anchor="b"/>
                </a:tc>
                <a:extLst>
                  <a:ext uri="{0D108BD9-81ED-4DB2-BD59-A6C34878D82A}">
                    <a16:rowId xmlns:a16="http://schemas.microsoft.com/office/drawing/2014/main" val="10009"/>
                  </a:ext>
                </a:extLst>
              </a:tr>
              <a:tr h="336037">
                <a:tc>
                  <a:txBody>
                    <a:bodyPr/>
                    <a:lstStyle/>
                    <a:p>
                      <a:endParaRPr lang="fr-FR" sz="1400"/>
                    </a:p>
                  </a:txBody>
                  <a:tcPr anchor="b"/>
                </a:tc>
                <a:tc>
                  <a:txBody>
                    <a:bodyPr/>
                    <a:lstStyle/>
                    <a:p>
                      <a:r>
                        <a:rPr lang="fr-FR" sz="1400"/>
                        <a:t>Inconnu</a:t>
                      </a:r>
                    </a:p>
                  </a:txBody>
                  <a:tcPr anchor="b"/>
                </a:tc>
                <a:tc>
                  <a:txBody>
                    <a:bodyPr/>
                    <a:lstStyle/>
                    <a:p>
                      <a:pPr algn="ctr"/>
                      <a:r>
                        <a:rPr lang="fr-FR" sz="1400"/>
                        <a:t>1 977</a:t>
                      </a:r>
                    </a:p>
                  </a:txBody>
                  <a:tcPr anchor="b"/>
                </a:tc>
                <a:tc>
                  <a:txBody>
                    <a:bodyPr/>
                    <a:lstStyle/>
                    <a:p>
                      <a:pPr algn="ctr"/>
                      <a:r>
                        <a:rPr lang="fr-FR" sz="1400"/>
                        <a:t>69,4</a:t>
                      </a:r>
                    </a:p>
                  </a:txBody>
                  <a:tcPr anchor="b"/>
                </a:tc>
                <a:tc>
                  <a:txBody>
                    <a:bodyPr/>
                    <a:lstStyle/>
                    <a:p>
                      <a:pPr algn="ctr"/>
                      <a:r>
                        <a:rPr lang="fr-FR" sz="1400"/>
                        <a:t>15,0</a:t>
                      </a:r>
                    </a:p>
                  </a:txBody>
                  <a:tcPr anchor="b"/>
                </a:tc>
                <a:tc>
                  <a:txBody>
                    <a:bodyPr/>
                    <a:lstStyle/>
                    <a:p>
                      <a:pPr algn="ctr"/>
                      <a:r>
                        <a:rPr lang="fr-FR" sz="1400"/>
                        <a:t>72,7</a:t>
                      </a:r>
                    </a:p>
                  </a:txBody>
                  <a:tcPr anchor="b"/>
                </a:tc>
                <a:tc>
                  <a:txBody>
                    <a:bodyPr/>
                    <a:lstStyle/>
                    <a:p>
                      <a:pPr algn="ctr"/>
                      <a:r>
                        <a:rPr lang="fr-FR" sz="1400"/>
                        <a:t>3,3</a:t>
                      </a:r>
                    </a:p>
                  </a:txBody>
                  <a:tcPr anchor="b"/>
                </a:tc>
                <a:tc>
                  <a:txBody>
                    <a:bodyPr/>
                    <a:lstStyle/>
                    <a:p>
                      <a:pPr algn="ctr"/>
                      <a:r>
                        <a:rPr lang="fr-FR" sz="1400"/>
                        <a:t>95,6</a:t>
                      </a:r>
                    </a:p>
                  </a:txBody>
                  <a:tcPr anchor="b"/>
                </a:tc>
                <a:extLst>
                  <a:ext uri="{0D108BD9-81ED-4DB2-BD59-A6C34878D82A}">
                    <a16:rowId xmlns:a16="http://schemas.microsoft.com/office/drawing/2014/main" val="10010"/>
                  </a:ext>
                </a:extLst>
              </a:tr>
              <a:tr h="336037">
                <a:tc>
                  <a:txBody>
                    <a:bodyPr/>
                    <a:lstStyle/>
                    <a:p>
                      <a:r>
                        <a:rPr lang="fr-FR" sz="1400"/>
                        <a:t>Total Pays</a:t>
                      </a:r>
                    </a:p>
                  </a:txBody>
                  <a:tcPr anchor="b"/>
                </a:tc>
                <a:tc>
                  <a:txBody>
                    <a:bodyPr/>
                    <a:lstStyle/>
                    <a:p>
                      <a:endParaRPr lang="fr-FR" sz="1400"/>
                    </a:p>
                  </a:txBody>
                  <a:tcPr anchor="b"/>
                </a:tc>
                <a:tc>
                  <a:txBody>
                    <a:bodyPr/>
                    <a:lstStyle/>
                    <a:p>
                      <a:pPr algn="ctr"/>
                      <a:r>
                        <a:rPr lang="fr-FR" sz="1400"/>
                        <a:t>10 975</a:t>
                      </a:r>
                    </a:p>
                  </a:txBody>
                  <a:tcPr anchor="b"/>
                </a:tc>
                <a:tc>
                  <a:txBody>
                    <a:bodyPr/>
                    <a:lstStyle/>
                    <a:p>
                      <a:pPr algn="ctr"/>
                      <a:r>
                        <a:rPr lang="fr-FR" sz="1400"/>
                        <a:t>66,9</a:t>
                      </a:r>
                    </a:p>
                  </a:txBody>
                  <a:tcPr anchor="b"/>
                </a:tc>
                <a:tc>
                  <a:txBody>
                    <a:bodyPr/>
                    <a:lstStyle/>
                    <a:p>
                      <a:pPr algn="ctr"/>
                      <a:r>
                        <a:rPr lang="fr-FR" sz="1400"/>
                        <a:t>16,0</a:t>
                      </a:r>
                    </a:p>
                  </a:txBody>
                  <a:tcPr anchor="b"/>
                </a:tc>
                <a:tc>
                  <a:txBody>
                    <a:bodyPr/>
                    <a:lstStyle/>
                    <a:p>
                      <a:pPr algn="ctr"/>
                      <a:r>
                        <a:rPr lang="fr-FR" sz="1400"/>
                        <a:t>70,4</a:t>
                      </a:r>
                    </a:p>
                  </a:txBody>
                  <a:tcPr anchor="b"/>
                </a:tc>
                <a:tc>
                  <a:txBody>
                    <a:bodyPr/>
                    <a:lstStyle/>
                    <a:p>
                      <a:pPr algn="ctr"/>
                      <a:r>
                        <a:rPr lang="fr-FR" sz="1400"/>
                        <a:t>0,1</a:t>
                      </a:r>
                    </a:p>
                  </a:txBody>
                  <a:tcPr anchor="b"/>
                </a:tc>
                <a:tc>
                  <a:txBody>
                    <a:bodyPr/>
                    <a:lstStyle/>
                    <a:p>
                      <a:pPr algn="ctr"/>
                      <a:r>
                        <a:rPr lang="fr-FR" sz="1400" dirty="0"/>
                        <a:t>100,2</a:t>
                      </a:r>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58092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67608" y="5877272"/>
            <a:ext cx="8208912" cy="369332"/>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Modalité de traitement après arrêt fonctionnel du greffon en 2022</a:t>
            </a:r>
          </a:p>
        </p:txBody>
      </p:sp>
      <p:graphicFrame>
        <p:nvGraphicFramePr>
          <p:cNvPr id="9" name="Tableau 8"/>
          <p:cNvGraphicFramePr>
            <a:graphicFrameLocks noGrp="1"/>
          </p:cNvGraphicFramePr>
          <p:nvPr>
            <p:custDataLst>
              <p:tags r:id="rId1"/>
            </p:custDataLst>
          </p:nvPr>
        </p:nvGraphicFramePr>
        <p:xfrm>
          <a:off x="3361874" y="1124744"/>
          <a:ext cx="4680520" cy="4023360"/>
        </p:xfrm>
        <a:graphic>
          <a:graphicData uri="http://schemas.openxmlformats.org/drawingml/2006/table">
            <a:tbl>
              <a:tblPr firstRow="1" bandRow="1">
                <a:tableStyleId>{5C22544A-7EE6-4342-B048-85BDC9FD1C3A}</a:tableStyleId>
              </a:tblPr>
              <a:tblGrid>
                <a:gridCol w="3151888">
                  <a:extLst>
                    <a:ext uri="{9D8B030D-6E8A-4147-A177-3AD203B41FA5}">
                      <a16:colId xmlns:a16="http://schemas.microsoft.com/office/drawing/2014/main" val="2860715947"/>
                    </a:ext>
                  </a:extLst>
                </a:gridCol>
                <a:gridCol w="733950">
                  <a:extLst>
                    <a:ext uri="{9D8B030D-6E8A-4147-A177-3AD203B41FA5}">
                      <a16:colId xmlns:a16="http://schemas.microsoft.com/office/drawing/2014/main" val="1265538602"/>
                    </a:ext>
                  </a:extLst>
                </a:gridCol>
                <a:gridCol w="794682">
                  <a:extLst>
                    <a:ext uri="{9D8B030D-6E8A-4147-A177-3AD203B41FA5}">
                      <a16:colId xmlns:a16="http://schemas.microsoft.com/office/drawing/2014/main" val="956814172"/>
                    </a:ext>
                  </a:extLst>
                </a:gridCol>
              </a:tblGrid>
              <a:tr h="193675">
                <a:tc>
                  <a:txBody>
                    <a:bodyPr/>
                    <a:lstStyle/>
                    <a:p>
                      <a:pPr algn="ctr"/>
                      <a:r>
                        <a:rPr lang="fr-FR" sz="1600"/>
                        <a:t>Traitement</a:t>
                      </a:r>
                    </a:p>
                  </a:txBody>
                  <a:tcPr anchor="ctr"/>
                </a:tc>
                <a:tc>
                  <a:txBody>
                    <a:bodyPr/>
                    <a:lstStyle/>
                    <a:p>
                      <a:pPr algn="ctr"/>
                      <a:r>
                        <a:rPr lang="fr-FR" sz="1600"/>
                        <a:t>n</a:t>
                      </a:r>
                    </a:p>
                  </a:txBody>
                  <a:tcPr anchor="ctr"/>
                </a:tc>
                <a:tc>
                  <a:txBody>
                    <a:bodyPr/>
                    <a:lstStyle/>
                    <a:p>
                      <a:pPr algn="ctr"/>
                      <a:r>
                        <a:rPr lang="fr-FR" sz="1600"/>
                        <a:t>%</a:t>
                      </a:r>
                    </a:p>
                  </a:txBody>
                  <a:tcPr anchor="ctr"/>
                </a:tc>
                <a:extLst>
                  <a:ext uri="{0D108BD9-81ED-4DB2-BD59-A6C34878D82A}">
                    <a16:rowId xmlns:a16="http://schemas.microsoft.com/office/drawing/2014/main" val="235480860"/>
                  </a:ext>
                </a:extLst>
              </a:tr>
              <a:tr h="193675">
                <a:tc>
                  <a:txBody>
                    <a:bodyPr/>
                    <a:lstStyle/>
                    <a:p>
                      <a:r>
                        <a:rPr lang="fr-FR" sz="1600"/>
                        <a:t>HD en centre</a:t>
                      </a:r>
                    </a:p>
                  </a:txBody>
                  <a:tcPr anchor="ctr"/>
                </a:tc>
                <a:tc>
                  <a:txBody>
                    <a:bodyPr/>
                    <a:lstStyle/>
                    <a:p>
                      <a:pPr algn="ctr"/>
                      <a:r>
                        <a:rPr lang="fr-FR" sz="1600"/>
                        <a:t>791</a:t>
                      </a:r>
                    </a:p>
                  </a:txBody>
                  <a:tcPr anchor="ctr"/>
                </a:tc>
                <a:tc>
                  <a:txBody>
                    <a:bodyPr/>
                    <a:lstStyle/>
                    <a:p>
                      <a:pPr algn="ctr"/>
                      <a:r>
                        <a:rPr lang="fr-FR" sz="1600"/>
                        <a:t>72,5</a:t>
                      </a:r>
                    </a:p>
                  </a:txBody>
                  <a:tcPr anchor="ctr"/>
                </a:tc>
                <a:extLst>
                  <a:ext uri="{0D108BD9-81ED-4DB2-BD59-A6C34878D82A}">
                    <a16:rowId xmlns:a16="http://schemas.microsoft.com/office/drawing/2014/main" val="2310484372"/>
                  </a:ext>
                </a:extLst>
              </a:tr>
              <a:tr h="193675">
                <a:tc>
                  <a:txBody>
                    <a:bodyPr/>
                    <a:lstStyle/>
                    <a:p>
                      <a:r>
                        <a:rPr lang="fr-FR" sz="1600"/>
                        <a:t>HD en UDM</a:t>
                      </a:r>
                    </a:p>
                  </a:txBody>
                  <a:tcPr anchor="ctr"/>
                </a:tc>
                <a:tc>
                  <a:txBody>
                    <a:bodyPr/>
                    <a:lstStyle/>
                    <a:p>
                      <a:pPr algn="ctr"/>
                      <a:r>
                        <a:rPr lang="fr-FR" sz="1600"/>
                        <a:t>64</a:t>
                      </a:r>
                    </a:p>
                  </a:txBody>
                  <a:tcPr anchor="ctr"/>
                </a:tc>
                <a:tc>
                  <a:txBody>
                    <a:bodyPr/>
                    <a:lstStyle/>
                    <a:p>
                      <a:pPr algn="ctr"/>
                      <a:r>
                        <a:rPr lang="fr-FR" sz="1600"/>
                        <a:t>5,9</a:t>
                      </a:r>
                    </a:p>
                  </a:txBody>
                  <a:tcPr anchor="ctr"/>
                </a:tc>
                <a:extLst>
                  <a:ext uri="{0D108BD9-81ED-4DB2-BD59-A6C34878D82A}">
                    <a16:rowId xmlns:a16="http://schemas.microsoft.com/office/drawing/2014/main" val="3983362384"/>
                  </a:ext>
                </a:extLst>
              </a:tr>
              <a:tr h="193675">
                <a:tc>
                  <a:txBody>
                    <a:bodyPr/>
                    <a:lstStyle/>
                    <a:p>
                      <a:r>
                        <a:rPr lang="fr-FR" sz="1600"/>
                        <a:t>HD en autodialyse</a:t>
                      </a:r>
                    </a:p>
                  </a:txBody>
                  <a:tcPr anchor="ctr"/>
                </a:tc>
                <a:tc>
                  <a:txBody>
                    <a:bodyPr/>
                    <a:lstStyle/>
                    <a:p>
                      <a:pPr algn="ctr"/>
                      <a:r>
                        <a:rPr lang="fr-FR" sz="1600"/>
                        <a:t>56</a:t>
                      </a:r>
                    </a:p>
                  </a:txBody>
                  <a:tcPr anchor="ctr"/>
                </a:tc>
                <a:tc>
                  <a:txBody>
                    <a:bodyPr/>
                    <a:lstStyle/>
                    <a:p>
                      <a:pPr algn="ctr"/>
                      <a:r>
                        <a:rPr lang="fr-FR" sz="1600"/>
                        <a:t>5,1</a:t>
                      </a:r>
                    </a:p>
                  </a:txBody>
                  <a:tcPr anchor="ctr"/>
                </a:tc>
                <a:extLst>
                  <a:ext uri="{0D108BD9-81ED-4DB2-BD59-A6C34878D82A}">
                    <a16:rowId xmlns:a16="http://schemas.microsoft.com/office/drawing/2014/main" val="2734405574"/>
                  </a:ext>
                </a:extLst>
              </a:tr>
              <a:tr h="193675">
                <a:tc>
                  <a:txBody>
                    <a:bodyPr/>
                    <a:lstStyle/>
                    <a:p>
                      <a:r>
                        <a:rPr lang="fr-FR" sz="1600"/>
                        <a:t>HD à domicile</a:t>
                      </a:r>
                    </a:p>
                  </a:txBody>
                  <a:tcPr anchor="ctr"/>
                </a:tc>
                <a:tc>
                  <a:txBody>
                    <a:bodyPr/>
                    <a:lstStyle/>
                    <a:p>
                      <a:pPr algn="ctr"/>
                      <a:r>
                        <a:rPr lang="fr-FR" sz="1600"/>
                        <a:t>2</a:t>
                      </a:r>
                    </a:p>
                  </a:txBody>
                  <a:tcPr anchor="ctr"/>
                </a:tc>
                <a:tc>
                  <a:txBody>
                    <a:bodyPr/>
                    <a:lstStyle/>
                    <a:p>
                      <a:pPr algn="ctr"/>
                      <a:r>
                        <a:rPr lang="fr-FR" sz="1600"/>
                        <a:t>0,2</a:t>
                      </a:r>
                    </a:p>
                  </a:txBody>
                  <a:tcPr anchor="ctr"/>
                </a:tc>
                <a:extLst>
                  <a:ext uri="{0D108BD9-81ED-4DB2-BD59-A6C34878D82A}">
                    <a16:rowId xmlns:a16="http://schemas.microsoft.com/office/drawing/2014/main" val="343491514"/>
                  </a:ext>
                </a:extLst>
              </a:tr>
              <a:tr h="193675">
                <a:tc>
                  <a:txBody>
                    <a:bodyPr/>
                    <a:lstStyle/>
                    <a:p>
                      <a:r>
                        <a:rPr lang="fr-FR" sz="1600"/>
                        <a:t>HD en entraînement</a:t>
                      </a:r>
                    </a:p>
                  </a:txBody>
                  <a:tcPr anchor="ctr"/>
                </a:tc>
                <a:tc>
                  <a:txBody>
                    <a:bodyPr/>
                    <a:lstStyle/>
                    <a:p>
                      <a:pPr algn="ctr"/>
                      <a:r>
                        <a:rPr lang="fr-FR" sz="1600"/>
                        <a:t>70</a:t>
                      </a:r>
                    </a:p>
                  </a:txBody>
                  <a:tcPr anchor="ctr"/>
                </a:tc>
                <a:tc>
                  <a:txBody>
                    <a:bodyPr/>
                    <a:lstStyle/>
                    <a:p>
                      <a:pPr algn="ctr"/>
                      <a:r>
                        <a:rPr lang="fr-FR" sz="1600"/>
                        <a:t>6,4</a:t>
                      </a:r>
                    </a:p>
                  </a:txBody>
                  <a:tcPr anchor="ctr"/>
                </a:tc>
                <a:extLst>
                  <a:ext uri="{0D108BD9-81ED-4DB2-BD59-A6C34878D82A}">
                    <a16:rowId xmlns:a16="http://schemas.microsoft.com/office/drawing/2014/main" val="1737847766"/>
                  </a:ext>
                </a:extLst>
              </a:tr>
              <a:tr h="193675">
                <a:tc>
                  <a:txBody>
                    <a:bodyPr/>
                    <a:lstStyle/>
                    <a:p>
                      <a:r>
                        <a:rPr lang="fr-FR" sz="1600"/>
                        <a:t>DPCA à domicile</a:t>
                      </a:r>
                    </a:p>
                  </a:txBody>
                  <a:tcPr anchor="ctr"/>
                </a:tc>
                <a:tc>
                  <a:txBody>
                    <a:bodyPr/>
                    <a:lstStyle/>
                    <a:p>
                      <a:pPr algn="ctr"/>
                      <a:r>
                        <a:rPr lang="fr-FR" sz="1600"/>
                        <a:t>20</a:t>
                      </a:r>
                    </a:p>
                  </a:txBody>
                  <a:tcPr anchor="ctr"/>
                </a:tc>
                <a:tc>
                  <a:txBody>
                    <a:bodyPr/>
                    <a:lstStyle/>
                    <a:p>
                      <a:pPr algn="ctr"/>
                      <a:r>
                        <a:rPr lang="fr-FR" sz="1600"/>
                        <a:t>1,8</a:t>
                      </a:r>
                    </a:p>
                  </a:txBody>
                  <a:tcPr anchor="ctr"/>
                </a:tc>
                <a:extLst>
                  <a:ext uri="{0D108BD9-81ED-4DB2-BD59-A6C34878D82A}">
                    <a16:rowId xmlns:a16="http://schemas.microsoft.com/office/drawing/2014/main" val="879566944"/>
                  </a:ext>
                </a:extLst>
              </a:tr>
              <a:tr h="193675">
                <a:tc>
                  <a:txBody>
                    <a:bodyPr/>
                    <a:lstStyle/>
                    <a:p>
                      <a:r>
                        <a:rPr lang="fr-FR" sz="1600" dirty="0"/>
                        <a:t>DPA à domicile</a:t>
                      </a:r>
                    </a:p>
                  </a:txBody>
                  <a:tcPr anchor="ctr"/>
                </a:tc>
                <a:tc>
                  <a:txBody>
                    <a:bodyPr/>
                    <a:lstStyle/>
                    <a:p>
                      <a:pPr algn="ctr"/>
                      <a:r>
                        <a:rPr lang="fr-FR" sz="1600"/>
                        <a:t>11</a:t>
                      </a:r>
                    </a:p>
                  </a:txBody>
                  <a:tcPr anchor="ctr"/>
                </a:tc>
                <a:tc>
                  <a:txBody>
                    <a:bodyPr/>
                    <a:lstStyle/>
                    <a:p>
                      <a:pPr algn="ctr"/>
                      <a:r>
                        <a:rPr lang="fr-FR" sz="1600"/>
                        <a:t>1,0</a:t>
                      </a:r>
                    </a:p>
                  </a:txBody>
                  <a:tcPr anchor="ctr"/>
                </a:tc>
                <a:extLst>
                  <a:ext uri="{0D108BD9-81ED-4DB2-BD59-A6C34878D82A}">
                    <a16:rowId xmlns:a16="http://schemas.microsoft.com/office/drawing/2014/main" val="702890329"/>
                  </a:ext>
                </a:extLst>
              </a:tr>
              <a:tr h="193675">
                <a:tc>
                  <a:txBody>
                    <a:bodyPr/>
                    <a:lstStyle/>
                    <a:p>
                      <a:r>
                        <a:rPr lang="fr-FR" sz="1600" dirty="0"/>
                        <a:t>DP en entraînement</a:t>
                      </a:r>
                    </a:p>
                  </a:txBody>
                  <a:tcPr anchor="ctr"/>
                </a:tc>
                <a:tc>
                  <a:txBody>
                    <a:bodyPr/>
                    <a:lstStyle/>
                    <a:p>
                      <a:pPr algn="ctr"/>
                      <a:r>
                        <a:rPr lang="fr-FR" sz="1600"/>
                        <a:t>15</a:t>
                      </a:r>
                    </a:p>
                  </a:txBody>
                  <a:tcPr anchor="ctr"/>
                </a:tc>
                <a:tc>
                  <a:txBody>
                    <a:bodyPr/>
                    <a:lstStyle/>
                    <a:p>
                      <a:pPr algn="ctr"/>
                      <a:r>
                        <a:rPr lang="fr-FR" sz="1600"/>
                        <a:t>1,4</a:t>
                      </a:r>
                    </a:p>
                  </a:txBody>
                  <a:tcPr anchor="ctr"/>
                </a:tc>
                <a:extLst>
                  <a:ext uri="{0D108BD9-81ED-4DB2-BD59-A6C34878D82A}">
                    <a16:rowId xmlns:a16="http://schemas.microsoft.com/office/drawing/2014/main" val="625586296"/>
                  </a:ext>
                </a:extLst>
              </a:tr>
              <a:tr h="193675">
                <a:tc>
                  <a:txBody>
                    <a:bodyPr/>
                    <a:lstStyle/>
                    <a:p>
                      <a:r>
                        <a:rPr lang="fr-FR" sz="1600"/>
                        <a:t>Retransplantation immédiate</a:t>
                      </a:r>
                    </a:p>
                  </a:txBody>
                  <a:tcPr anchor="ctr"/>
                </a:tc>
                <a:tc>
                  <a:txBody>
                    <a:bodyPr/>
                    <a:lstStyle/>
                    <a:p>
                      <a:pPr algn="ctr"/>
                      <a:r>
                        <a:rPr lang="fr-FR" sz="1600"/>
                        <a:t>3</a:t>
                      </a:r>
                    </a:p>
                  </a:txBody>
                  <a:tcPr anchor="ctr"/>
                </a:tc>
                <a:tc>
                  <a:txBody>
                    <a:bodyPr/>
                    <a:lstStyle/>
                    <a:p>
                      <a:pPr algn="ctr"/>
                      <a:r>
                        <a:rPr lang="fr-FR" sz="1600"/>
                        <a:t>0,3</a:t>
                      </a:r>
                    </a:p>
                  </a:txBody>
                  <a:tcPr anchor="ctr"/>
                </a:tc>
                <a:extLst>
                  <a:ext uri="{0D108BD9-81ED-4DB2-BD59-A6C34878D82A}">
                    <a16:rowId xmlns:a16="http://schemas.microsoft.com/office/drawing/2014/main" val="603022559"/>
                  </a:ext>
                </a:extLst>
              </a:tr>
              <a:tr h="193675">
                <a:tc>
                  <a:txBody>
                    <a:bodyPr/>
                    <a:lstStyle/>
                    <a:p>
                      <a:r>
                        <a:rPr lang="fr-FR" sz="1600" dirty="0"/>
                        <a:t>Décès précoce post ARF</a:t>
                      </a:r>
                    </a:p>
                  </a:txBody>
                  <a:tcPr anchor="ctr"/>
                </a:tc>
                <a:tc>
                  <a:txBody>
                    <a:bodyPr/>
                    <a:lstStyle/>
                    <a:p>
                      <a:pPr algn="ctr"/>
                      <a:r>
                        <a:rPr lang="fr-FR" sz="1600"/>
                        <a:t>20</a:t>
                      </a:r>
                    </a:p>
                  </a:txBody>
                  <a:tcPr anchor="ctr"/>
                </a:tc>
                <a:tc>
                  <a:txBody>
                    <a:bodyPr/>
                    <a:lstStyle/>
                    <a:p>
                      <a:pPr algn="ctr"/>
                      <a:r>
                        <a:rPr lang="fr-FR" sz="1600"/>
                        <a:t>1,8</a:t>
                      </a:r>
                    </a:p>
                  </a:txBody>
                  <a:tcPr anchor="ctr"/>
                </a:tc>
                <a:extLst>
                  <a:ext uri="{0D108BD9-81ED-4DB2-BD59-A6C34878D82A}">
                    <a16:rowId xmlns:a16="http://schemas.microsoft.com/office/drawing/2014/main" val="1219971208"/>
                  </a:ext>
                </a:extLst>
              </a:tr>
              <a:tr h="193675">
                <a:tc>
                  <a:txBody>
                    <a:bodyPr/>
                    <a:lstStyle/>
                    <a:p>
                      <a:r>
                        <a:rPr lang="fr-FR" sz="1600"/>
                        <a:t>Inconnu*</a:t>
                      </a:r>
                    </a:p>
                  </a:txBody>
                  <a:tcPr anchor="ctr"/>
                </a:tc>
                <a:tc>
                  <a:txBody>
                    <a:bodyPr/>
                    <a:lstStyle/>
                    <a:p>
                      <a:pPr algn="ctr"/>
                      <a:r>
                        <a:rPr lang="fr-FR" sz="1600"/>
                        <a:t>39</a:t>
                      </a:r>
                    </a:p>
                  </a:txBody>
                  <a:tcPr anchor="ctr"/>
                </a:tc>
                <a:tc>
                  <a:txBody>
                    <a:bodyPr/>
                    <a:lstStyle/>
                    <a:p>
                      <a:pPr algn="ctr"/>
                      <a:r>
                        <a:rPr lang="fr-FR" sz="1600" dirty="0"/>
                        <a:t>3,6</a:t>
                      </a:r>
                    </a:p>
                  </a:txBody>
                  <a:tcPr anchor="ctr"/>
                </a:tc>
                <a:extLst>
                  <a:ext uri="{0D108BD9-81ED-4DB2-BD59-A6C34878D82A}">
                    <a16:rowId xmlns:a16="http://schemas.microsoft.com/office/drawing/2014/main" val="2852707619"/>
                  </a:ext>
                </a:extLst>
              </a:tr>
            </a:tbl>
          </a:graphicData>
        </a:graphic>
      </p:graphicFrame>
      <p:sp>
        <p:nvSpPr>
          <p:cNvPr id="10" name="ZoneTexte 9"/>
          <p:cNvSpPr txBox="1"/>
          <p:nvPr>
            <p:custDataLst>
              <p:tags r:id="rId2"/>
            </p:custDataLst>
          </p:nvPr>
        </p:nvSpPr>
        <p:spPr>
          <a:xfrm>
            <a:off x="3361874" y="5204910"/>
            <a:ext cx="2585708" cy="307777"/>
          </a:xfrm>
          <a:prstGeom prst="rect">
            <a:avLst/>
          </a:prstGeom>
          <a:noFill/>
        </p:spPr>
        <p:txBody>
          <a:bodyPr vert="horz" wrap="none" rtlCol="0" anchor="b">
            <a:spAutoFit/>
          </a:bodyPr>
          <a:lstStyle/>
          <a:p>
            <a:r>
              <a:rPr lang="fr-FR" sz="1400" dirty="0"/>
              <a:t>* Dont 4 résidants à l'étranger.</a:t>
            </a:r>
          </a:p>
        </p:txBody>
      </p:sp>
    </p:spTree>
    <p:extLst>
      <p:ext uri="{BB962C8B-B14F-4D97-AF65-F5344CB8AC3E}">
        <p14:creationId xmlns:p14="http://schemas.microsoft.com/office/powerpoint/2010/main" val="3514829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2348880"/>
            <a:ext cx="10358926"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Trajectoire des patients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avec une maladie rénale chronique stade 5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au stade de suppléance</a:t>
            </a:r>
            <a:endParaRPr lang="fr-FR" sz="4000" dirty="0">
              <a:latin typeface="Comic Sans MS" panose="030F0702030302020204" pitchFamily="66" charset="0"/>
            </a:endParaRP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1106816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nvPr>
        </p:nvGraphicFramePr>
        <p:xfrm>
          <a:off x="2258175" y="253999"/>
          <a:ext cx="7675651" cy="3291840"/>
        </p:xfrm>
        <a:graphic>
          <a:graphicData uri="http://schemas.openxmlformats.org/drawingml/2006/table">
            <a:tbl>
              <a:tblPr firstRow="1" bandRow="1">
                <a:tableStyleId>{5C22544A-7EE6-4342-B048-85BDC9FD1C3A}</a:tableStyleId>
              </a:tblPr>
              <a:tblGrid>
                <a:gridCol w="2474361">
                  <a:extLst>
                    <a:ext uri="{9D8B030D-6E8A-4147-A177-3AD203B41FA5}">
                      <a16:colId xmlns:a16="http://schemas.microsoft.com/office/drawing/2014/main" val="3291224793"/>
                    </a:ext>
                  </a:extLst>
                </a:gridCol>
                <a:gridCol w="620757">
                  <a:extLst>
                    <a:ext uri="{9D8B030D-6E8A-4147-A177-3AD203B41FA5}">
                      <a16:colId xmlns:a16="http://schemas.microsoft.com/office/drawing/2014/main" val="2910211747"/>
                    </a:ext>
                  </a:extLst>
                </a:gridCol>
                <a:gridCol w="447785">
                  <a:extLst>
                    <a:ext uri="{9D8B030D-6E8A-4147-A177-3AD203B41FA5}">
                      <a16:colId xmlns:a16="http://schemas.microsoft.com/office/drawing/2014/main" val="1539266857"/>
                    </a:ext>
                  </a:extLst>
                </a:gridCol>
                <a:gridCol w="620757">
                  <a:extLst>
                    <a:ext uri="{9D8B030D-6E8A-4147-A177-3AD203B41FA5}">
                      <a16:colId xmlns:a16="http://schemas.microsoft.com/office/drawing/2014/main" val="2331520460"/>
                    </a:ext>
                  </a:extLst>
                </a:gridCol>
                <a:gridCol w="447785">
                  <a:extLst>
                    <a:ext uri="{9D8B030D-6E8A-4147-A177-3AD203B41FA5}">
                      <a16:colId xmlns:a16="http://schemas.microsoft.com/office/drawing/2014/main" val="2032130977"/>
                    </a:ext>
                  </a:extLst>
                </a:gridCol>
                <a:gridCol w="550047">
                  <a:extLst>
                    <a:ext uri="{9D8B030D-6E8A-4147-A177-3AD203B41FA5}">
                      <a16:colId xmlns:a16="http://schemas.microsoft.com/office/drawing/2014/main" val="480505425"/>
                    </a:ext>
                  </a:extLst>
                </a:gridCol>
                <a:gridCol w="447785">
                  <a:extLst>
                    <a:ext uri="{9D8B030D-6E8A-4147-A177-3AD203B41FA5}">
                      <a16:colId xmlns:a16="http://schemas.microsoft.com/office/drawing/2014/main" val="1496757135"/>
                    </a:ext>
                  </a:extLst>
                </a:gridCol>
                <a:gridCol w="550047">
                  <a:extLst>
                    <a:ext uri="{9D8B030D-6E8A-4147-A177-3AD203B41FA5}">
                      <a16:colId xmlns:a16="http://schemas.microsoft.com/office/drawing/2014/main" val="1816710294"/>
                    </a:ext>
                  </a:extLst>
                </a:gridCol>
                <a:gridCol w="447785">
                  <a:extLst>
                    <a:ext uri="{9D8B030D-6E8A-4147-A177-3AD203B41FA5}">
                      <a16:colId xmlns:a16="http://schemas.microsoft.com/office/drawing/2014/main" val="3027777893"/>
                    </a:ext>
                  </a:extLst>
                </a:gridCol>
                <a:gridCol w="620757">
                  <a:extLst>
                    <a:ext uri="{9D8B030D-6E8A-4147-A177-3AD203B41FA5}">
                      <a16:colId xmlns:a16="http://schemas.microsoft.com/office/drawing/2014/main" val="4122114155"/>
                    </a:ext>
                  </a:extLst>
                </a:gridCol>
                <a:gridCol w="447785">
                  <a:extLst>
                    <a:ext uri="{9D8B030D-6E8A-4147-A177-3AD203B41FA5}">
                      <a16:colId xmlns:a16="http://schemas.microsoft.com/office/drawing/2014/main" val="3355378390"/>
                    </a:ext>
                  </a:extLst>
                </a:gridCol>
              </a:tblGrid>
              <a:tr h="243840">
                <a:tc>
                  <a:txBody>
                    <a:bodyPr/>
                    <a:lstStyle/>
                    <a:p>
                      <a:pPr algn="ctr"/>
                      <a:endParaRPr lang="fr-FR" sz="1000"/>
                    </a:p>
                  </a:txBody>
                  <a:tcPr anchor="ctr"/>
                </a:tc>
                <a:tc gridSpan="10">
                  <a:txBody>
                    <a:bodyPr/>
                    <a:lstStyle/>
                    <a:p>
                      <a:pPr algn="ctr"/>
                      <a:r>
                        <a:rPr lang="fr-FR" sz="1000"/>
                        <a:t>Modalités de traitement des 92 699 patients présents au 31/12/2021</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1129358272"/>
                  </a:ext>
                </a:extLst>
              </a:tr>
              <a:tr h="396240">
                <a:tc>
                  <a:txBody>
                    <a:bodyPr/>
                    <a:lstStyle/>
                    <a:p>
                      <a:pPr algn="ctr"/>
                      <a:endParaRPr lang="fr-FR" sz="1000" dirty="0"/>
                    </a:p>
                  </a:txBody>
                  <a:tcPr anchor="ctr"/>
                </a:tc>
                <a:tc gridSpan="2">
                  <a:txBody>
                    <a:bodyPr/>
                    <a:lstStyle/>
                    <a:p>
                      <a:pPr algn="ctr"/>
                      <a:r>
                        <a:rPr lang="fr-FR" sz="1000"/>
                        <a:t>HD en centre </a:t>
                      </a:r>
                    </a:p>
                    <a:p>
                      <a:pPr algn="ctr"/>
                      <a:r>
                        <a:rPr lang="fr-FR" sz="1000"/>
                        <a:t> n=27 000</a:t>
                      </a:r>
                    </a:p>
                  </a:txBody>
                  <a:tcPr anchor="ctr"/>
                </a:tc>
                <a:tc hMerge="1">
                  <a:txBody>
                    <a:bodyPr/>
                    <a:lstStyle/>
                    <a:p>
                      <a:endParaRPr lang="fr-FR" sz="800"/>
                    </a:p>
                  </a:txBody>
                  <a:tcPr/>
                </a:tc>
                <a:tc gridSpan="2">
                  <a:txBody>
                    <a:bodyPr/>
                    <a:lstStyle/>
                    <a:p>
                      <a:pPr algn="ctr"/>
                      <a:r>
                        <a:rPr lang="da-DK" sz="1000"/>
                        <a:t>HD en UDM </a:t>
                      </a:r>
                    </a:p>
                    <a:p>
                      <a:pPr algn="ctr"/>
                      <a:r>
                        <a:rPr lang="da-DK" sz="1000"/>
                        <a:t> n=12 768</a:t>
                      </a:r>
                      <a:endParaRPr lang="fr-FR" sz="1000"/>
                    </a:p>
                  </a:txBody>
                  <a:tcPr anchor="ctr"/>
                </a:tc>
                <a:tc hMerge="1">
                  <a:txBody>
                    <a:bodyPr/>
                    <a:lstStyle/>
                    <a:p>
                      <a:endParaRPr lang="fr-FR" sz="800"/>
                    </a:p>
                  </a:txBody>
                  <a:tcPr/>
                </a:tc>
                <a:tc gridSpan="2">
                  <a:txBody>
                    <a:bodyPr/>
                    <a:lstStyle/>
                    <a:p>
                      <a:pPr algn="ctr"/>
                      <a:r>
                        <a:rPr lang="fr-FR" sz="1000"/>
                        <a:t>HD autonome </a:t>
                      </a:r>
                    </a:p>
                    <a:p>
                      <a:pPr algn="ctr"/>
                      <a:r>
                        <a:rPr lang="fr-FR" sz="1000"/>
                        <a:t> n=8 474</a:t>
                      </a:r>
                    </a:p>
                  </a:txBody>
                  <a:tcPr anchor="ctr"/>
                </a:tc>
                <a:tc hMerge="1">
                  <a:txBody>
                    <a:bodyPr/>
                    <a:lstStyle/>
                    <a:p>
                      <a:endParaRPr lang="fr-FR" sz="800"/>
                    </a:p>
                  </a:txBody>
                  <a:tcPr/>
                </a:tc>
                <a:tc gridSpan="2">
                  <a:txBody>
                    <a:bodyPr/>
                    <a:lstStyle/>
                    <a:p>
                      <a:pPr algn="ctr"/>
                      <a:r>
                        <a:rPr lang="fr-FR" sz="1000"/>
                        <a:t>DP </a:t>
                      </a:r>
                    </a:p>
                    <a:p>
                      <a:pPr algn="ctr"/>
                      <a:r>
                        <a:rPr lang="fr-FR" sz="1000"/>
                        <a:t> n=3 113</a:t>
                      </a:r>
                    </a:p>
                  </a:txBody>
                  <a:tcPr anchor="ctr"/>
                </a:tc>
                <a:tc hMerge="1">
                  <a:txBody>
                    <a:bodyPr/>
                    <a:lstStyle/>
                    <a:p>
                      <a:endParaRPr lang="fr-FR" sz="800"/>
                    </a:p>
                  </a:txBody>
                  <a:tcPr/>
                </a:tc>
                <a:tc gridSpan="2">
                  <a:txBody>
                    <a:bodyPr/>
                    <a:lstStyle/>
                    <a:p>
                      <a:pPr algn="ctr"/>
                      <a:r>
                        <a:rPr lang="fr-FR" sz="1000"/>
                        <a:t>TX </a:t>
                      </a:r>
                    </a:p>
                    <a:p>
                      <a:pPr algn="ctr"/>
                      <a:r>
                        <a:rPr lang="fr-FR" sz="1000"/>
                        <a:t> n=41 344</a:t>
                      </a:r>
                    </a:p>
                  </a:txBody>
                  <a:tcPr anchor="ctr"/>
                </a:tc>
                <a:tc hMerge="1">
                  <a:txBody>
                    <a:bodyPr/>
                    <a:lstStyle/>
                    <a:p>
                      <a:endParaRPr lang="fr-FR" sz="800"/>
                    </a:p>
                  </a:txBody>
                  <a:tcPr/>
                </a:tc>
                <a:extLst>
                  <a:ext uri="{0D108BD9-81ED-4DB2-BD59-A6C34878D82A}">
                    <a16:rowId xmlns:a16="http://schemas.microsoft.com/office/drawing/2014/main" val="3247280269"/>
                  </a:ext>
                </a:extLst>
              </a:tr>
              <a:tr h="701040">
                <a:tc>
                  <a:txBody>
                    <a:bodyPr/>
                    <a:lstStyle/>
                    <a:p>
                      <a:pPr algn="ctr"/>
                      <a:r>
                        <a:rPr lang="fr-FR" sz="1000" dirty="0"/>
                        <a:t>Origine </a:t>
                      </a:r>
                    </a:p>
                    <a:p>
                      <a:pPr algn="ctr"/>
                      <a:r>
                        <a:rPr lang="fr-FR" sz="1000" dirty="0"/>
                        <a:t> (1)</a:t>
                      </a:r>
                      <a:r>
                        <a:rPr lang="fr-FR" sz="1000" dirty="0" err="1"/>
                        <a:t>Prévalents</a:t>
                      </a:r>
                      <a:r>
                        <a:rPr lang="fr-FR" sz="1000" dirty="0"/>
                        <a:t> au 31/12/2020 </a:t>
                      </a:r>
                    </a:p>
                    <a:p>
                      <a:pPr algn="ctr"/>
                      <a:r>
                        <a:rPr lang="fr-FR" sz="1000" dirty="0"/>
                        <a:t> Modalité de traitement au 31/12/2020</a:t>
                      </a:r>
                    </a:p>
                  </a:txBody>
                  <a:tcPr anchor="ctr"/>
                </a:tc>
                <a:tc>
                  <a:txBody>
                    <a:bodyPr/>
                    <a:lstStyle/>
                    <a:p>
                      <a:pPr algn="ctr"/>
                      <a:r>
                        <a:rPr lang="fr-FR" sz="1000"/>
                        <a:t>n</a:t>
                      </a:r>
                    </a:p>
                  </a:txBody>
                  <a:tcPr anchor="ctr"/>
                </a:tc>
                <a:tc>
                  <a:txBody>
                    <a:bodyPr/>
                    <a:lstStyle/>
                    <a:p>
                      <a:pPr algn="ctr"/>
                      <a:r>
                        <a:rPr lang="fr-FR" sz="1000"/>
                        <a:t>%</a:t>
                      </a:r>
                    </a:p>
                  </a:txBody>
                  <a:tcPr anchor="ctr"/>
                </a:tc>
                <a:tc>
                  <a:txBody>
                    <a:bodyPr/>
                    <a:lstStyle/>
                    <a:p>
                      <a:pPr algn="ctr"/>
                      <a:r>
                        <a:rPr lang="fr-FR" sz="1000"/>
                        <a:t>n</a:t>
                      </a:r>
                    </a:p>
                  </a:txBody>
                  <a:tcPr anchor="ctr"/>
                </a:tc>
                <a:tc>
                  <a:txBody>
                    <a:bodyPr/>
                    <a:lstStyle/>
                    <a:p>
                      <a:pPr algn="ctr"/>
                      <a:r>
                        <a:rPr lang="fr-FR" sz="1000"/>
                        <a:t>%</a:t>
                      </a:r>
                    </a:p>
                  </a:txBody>
                  <a:tcPr anchor="ctr"/>
                </a:tc>
                <a:tc>
                  <a:txBody>
                    <a:bodyPr/>
                    <a:lstStyle/>
                    <a:p>
                      <a:pPr algn="ctr"/>
                      <a:r>
                        <a:rPr lang="fr-FR" sz="1000"/>
                        <a:t>n</a:t>
                      </a:r>
                    </a:p>
                  </a:txBody>
                  <a:tcPr anchor="ctr"/>
                </a:tc>
                <a:tc>
                  <a:txBody>
                    <a:bodyPr/>
                    <a:lstStyle/>
                    <a:p>
                      <a:pPr algn="ctr"/>
                      <a:r>
                        <a:rPr lang="fr-FR" sz="1000"/>
                        <a:t>%</a:t>
                      </a:r>
                    </a:p>
                  </a:txBody>
                  <a:tcPr anchor="ctr"/>
                </a:tc>
                <a:tc>
                  <a:txBody>
                    <a:bodyPr/>
                    <a:lstStyle/>
                    <a:p>
                      <a:pPr algn="ctr"/>
                      <a:r>
                        <a:rPr lang="fr-FR" sz="1000"/>
                        <a:t>n</a:t>
                      </a:r>
                    </a:p>
                  </a:txBody>
                  <a:tcPr anchor="ctr"/>
                </a:tc>
                <a:tc>
                  <a:txBody>
                    <a:bodyPr/>
                    <a:lstStyle/>
                    <a:p>
                      <a:pPr algn="ctr"/>
                      <a:r>
                        <a:rPr lang="fr-FR" sz="1000"/>
                        <a:t>%</a:t>
                      </a:r>
                    </a:p>
                  </a:txBody>
                  <a:tcPr anchor="ctr"/>
                </a:tc>
                <a:tc>
                  <a:txBody>
                    <a:bodyPr/>
                    <a:lstStyle/>
                    <a:p>
                      <a:pPr algn="ctr"/>
                      <a:r>
                        <a:rPr lang="fr-FR" sz="1000"/>
                        <a:t>n</a:t>
                      </a:r>
                    </a:p>
                  </a:txBody>
                  <a:tcPr anchor="ctr"/>
                </a:tc>
                <a:tc>
                  <a:txBody>
                    <a:bodyPr/>
                    <a:lstStyle/>
                    <a:p>
                      <a:pPr algn="ctr"/>
                      <a:r>
                        <a:rPr lang="fr-FR" sz="1000"/>
                        <a:t>%</a:t>
                      </a:r>
                    </a:p>
                  </a:txBody>
                  <a:tcPr anchor="ctr"/>
                </a:tc>
                <a:extLst>
                  <a:ext uri="{0D108BD9-81ED-4DB2-BD59-A6C34878D82A}">
                    <a16:rowId xmlns:a16="http://schemas.microsoft.com/office/drawing/2014/main" val="2787310936"/>
                  </a:ext>
                </a:extLst>
              </a:tr>
              <a:tr h="243840">
                <a:tc>
                  <a:txBody>
                    <a:bodyPr/>
                    <a:lstStyle/>
                    <a:p>
                      <a:r>
                        <a:rPr lang="fr-FR" sz="1000"/>
                        <a:t>HD en centre</a:t>
                      </a:r>
                    </a:p>
                  </a:txBody>
                  <a:tcPr anchor="ctr"/>
                </a:tc>
                <a:tc>
                  <a:txBody>
                    <a:bodyPr/>
                    <a:lstStyle/>
                    <a:p>
                      <a:pPr algn="ctr"/>
                      <a:r>
                        <a:rPr lang="fr-FR" sz="1000"/>
                        <a:t>18 236</a:t>
                      </a:r>
                    </a:p>
                  </a:txBody>
                  <a:tcPr anchor="ctr"/>
                </a:tc>
                <a:tc>
                  <a:txBody>
                    <a:bodyPr/>
                    <a:lstStyle/>
                    <a:p>
                      <a:pPr algn="ctr"/>
                      <a:r>
                        <a:rPr lang="fr-FR" sz="1000"/>
                        <a:t>88</a:t>
                      </a:r>
                    </a:p>
                  </a:txBody>
                  <a:tcPr anchor="ctr"/>
                </a:tc>
                <a:tc>
                  <a:txBody>
                    <a:bodyPr/>
                    <a:lstStyle/>
                    <a:p>
                      <a:pPr algn="ctr"/>
                      <a:r>
                        <a:rPr lang="fr-FR" sz="1000"/>
                        <a:t>1 259</a:t>
                      </a:r>
                    </a:p>
                  </a:txBody>
                  <a:tcPr anchor="ctr"/>
                </a:tc>
                <a:tc>
                  <a:txBody>
                    <a:bodyPr/>
                    <a:lstStyle/>
                    <a:p>
                      <a:pPr algn="ctr"/>
                      <a:r>
                        <a:rPr lang="fr-FR" sz="1000"/>
                        <a:t>11</a:t>
                      </a:r>
                    </a:p>
                  </a:txBody>
                  <a:tcPr anchor="ctr"/>
                </a:tc>
                <a:tc>
                  <a:txBody>
                    <a:bodyPr/>
                    <a:lstStyle/>
                    <a:p>
                      <a:pPr algn="ctr"/>
                      <a:r>
                        <a:rPr lang="fr-FR" sz="1000"/>
                        <a:t>594</a:t>
                      </a:r>
                    </a:p>
                  </a:txBody>
                  <a:tcPr anchor="ctr"/>
                </a:tc>
                <a:tc>
                  <a:txBody>
                    <a:bodyPr/>
                    <a:lstStyle/>
                    <a:p>
                      <a:pPr algn="ctr"/>
                      <a:r>
                        <a:rPr lang="fr-FR" sz="1000"/>
                        <a:t>8</a:t>
                      </a:r>
                    </a:p>
                  </a:txBody>
                  <a:tcPr anchor="ctr"/>
                </a:tc>
                <a:tc>
                  <a:txBody>
                    <a:bodyPr/>
                    <a:lstStyle/>
                    <a:p>
                      <a:pPr algn="ctr"/>
                      <a:r>
                        <a:rPr lang="fr-FR" sz="1000"/>
                        <a:t>60</a:t>
                      </a:r>
                    </a:p>
                  </a:txBody>
                  <a:tcPr anchor="ctr"/>
                </a:tc>
                <a:tc>
                  <a:txBody>
                    <a:bodyPr/>
                    <a:lstStyle/>
                    <a:p>
                      <a:pPr algn="ctr"/>
                      <a:r>
                        <a:rPr lang="fr-FR" sz="1000"/>
                        <a:t>3</a:t>
                      </a:r>
                    </a:p>
                  </a:txBody>
                  <a:tcPr anchor="ctr"/>
                </a:tc>
                <a:tc>
                  <a:txBody>
                    <a:bodyPr/>
                    <a:lstStyle/>
                    <a:p>
                      <a:pPr algn="ctr"/>
                      <a:r>
                        <a:rPr lang="fr-FR" sz="1000"/>
                        <a:t>719</a:t>
                      </a:r>
                    </a:p>
                  </a:txBody>
                  <a:tcPr anchor="ctr"/>
                </a:tc>
                <a:tc>
                  <a:txBody>
                    <a:bodyPr/>
                    <a:lstStyle/>
                    <a:p>
                      <a:pPr algn="ctr"/>
                      <a:r>
                        <a:rPr lang="fr-FR" sz="1000"/>
                        <a:t>2</a:t>
                      </a:r>
                    </a:p>
                  </a:txBody>
                  <a:tcPr anchor="ctr"/>
                </a:tc>
                <a:extLst>
                  <a:ext uri="{0D108BD9-81ED-4DB2-BD59-A6C34878D82A}">
                    <a16:rowId xmlns:a16="http://schemas.microsoft.com/office/drawing/2014/main" val="1642735347"/>
                  </a:ext>
                </a:extLst>
              </a:tr>
              <a:tr h="243840">
                <a:tc>
                  <a:txBody>
                    <a:bodyPr/>
                    <a:lstStyle/>
                    <a:p>
                      <a:r>
                        <a:rPr lang="fr-FR" sz="1000"/>
                        <a:t>HD en UDM</a:t>
                      </a:r>
                    </a:p>
                  </a:txBody>
                  <a:tcPr anchor="ctr"/>
                </a:tc>
                <a:tc>
                  <a:txBody>
                    <a:bodyPr/>
                    <a:lstStyle/>
                    <a:p>
                      <a:pPr algn="ctr"/>
                      <a:r>
                        <a:rPr lang="fr-FR" sz="1000"/>
                        <a:t>960</a:t>
                      </a:r>
                    </a:p>
                  </a:txBody>
                  <a:tcPr anchor="ctr"/>
                </a:tc>
                <a:tc>
                  <a:txBody>
                    <a:bodyPr/>
                    <a:lstStyle/>
                    <a:p>
                      <a:pPr algn="ctr"/>
                      <a:r>
                        <a:rPr lang="fr-FR" sz="1000"/>
                        <a:t>5</a:t>
                      </a:r>
                    </a:p>
                  </a:txBody>
                  <a:tcPr anchor="ctr"/>
                </a:tc>
                <a:tc>
                  <a:txBody>
                    <a:bodyPr/>
                    <a:lstStyle/>
                    <a:p>
                      <a:pPr algn="ctr"/>
                      <a:r>
                        <a:rPr lang="fr-FR" sz="1000"/>
                        <a:t>9 285</a:t>
                      </a:r>
                    </a:p>
                  </a:txBody>
                  <a:tcPr anchor="ctr"/>
                </a:tc>
                <a:tc>
                  <a:txBody>
                    <a:bodyPr/>
                    <a:lstStyle/>
                    <a:p>
                      <a:pPr algn="ctr"/>
                      <a:r>
                        <a:rPr lang="fr-FR" sz="1000"/>
                        <a:t>83</a:t>
                      </a:r>
                    </a:p>
                  </a:txBody>
                  <a:tcPr anchor="ctr"/>
                </a:tc>
                <a:tc>
                  <a:txBody>
                    <a:bodyPr/>
                    <a:lstStyle/>
                    <a:p>
                      <a:pPr algn="ctr"/>
                      <a:r>
                        <a:rPr lang="fr-FR" sz="1000"/>
                        <a:t>371</a:t>
                      </a:r>
                    </a:p>
                  </a:txBody>
                  <a:tcPr anchor="ctr"/>
                </a:tc>
                <a:tc>
                  <a:txBody>
                    <a:bodyPr/>
                    <a:lstStyle/>
                    <a:p>
                      <a:pPr algn="ctr"/>
                      <a:r>
                        <a:rPr lang="fr-FR" sz="1000"/>
                        <a:t>5</a:t>
                      </a:r>
                    </a:p>
                  </a:txBody>
                  <a:tcPr anchor="ctr"/>
                </a:tc>
                <a:tc>
                  <a:txBody>
                    <a:bodyPr/>
                    <a:lstStyle/>
                    <a:p>
                      <a:pPr algn="ctr"/>
                      <a:r>
                        <a:rPr lang="fr-FR" sz="1000"/>
                        <a:t>7</a:t>
                      </a:r>
                    </a:p>
                  </a:txBody>
                  <a:tcPr anchor="ctr"/>
                </a:tc>
                <a:tc>
                  <a:txBody>
                    <a:bodyPr/>
                    <a:lstStyle/>
                    <a:p>
                      <a:pPr algn="ctr"/>
                      <a:r>
                        <a:rPr lang="fr-FR" sz="1000"/>
                        <a:t>0</a:t>
                      </a:r>
                    </a:p>
                  </a:txBody>
                  <a:tcPr anchor="ctr"/>
                </a:tc>
                <a:tc>
                  <a:txBody>
                    <a:bodyPr/>
                    <a:lstStyle/>
                    <a:p>
                      <a:pPr algn="ctr"/>
                      <a:r>
                        <a:rPr lang="fr-FR" sz="1000"/>
                        <a:t>711</a:t>
                      </a:r>
                    </a:p>
                  </a:txBody>
                  <a:tcPr anchor="ctr"/>
                </a:tc>
                <a:tc>
                  <a:txBody>
                    <a:bodyPr/>
                    <a:lstStyle/>
                    <a:p>
                      <a:pPr algn="ctr"/>
                      <a:r>
                        <a:rPr lang="fr-FR" sz="1000"/>
                        <a:t>2</a:t>
                      </a:r>
                    </a:p>
                  </a:txBody>
                  <a:tcPr anchor="ctr"/>
                </a:tc>
                <a:extLst>
                  <a:ext uri="{0D108BD9-81ED-4DB2-BD59-A6C34878D82A}">
                    <a16:rowId xmlns:a16="http://schemas.microsoft.com/office/drawing/2014/main" val="2730775033"/>
                  </a:ext>
                </a:extLst>
              </a:tr>
              <a:tr h="243840">
                <a:tc>
                  <a:txBody>
                    <a:bodyPr/>
                    <a:lstStyle/>
                    <a:p>
                      <a:r>
                        <a:rPr lang="fr-FR" sz="1000"/>
                        <a:t>HD autonome</a:t>
                      </a:r>
                    </a:p>
                  </a:txBody>
                  <a:tcPr anchor="ctr"/>
                </a:tc>
                <a:tc>
                  <a:txBody>
                    <a:bodyPr/>
                    <a:lstStyle/>
                    <a:p>
                      <a:pPr algn="ctr"/>
                      <a:r>
                        <a:rPr lang="fr-FR" sz="1000"/>
                        <a:t>443</a:t>
                      </a:r>
                    </a:p>
                  </a:txBody>
                  <a:tcPr anchor="ctr"/>
                </a:tc>
                <a:tc>
                  <a:txBody>
                    <a:bodyPr/>
                    <a:lstStyle/>
                    <a:p>
                      <a:pPr algn="ctr"/>
                      <a:r>
                        <a:rPr lang="fr-FR" sz="1000"/>
                        <a:t>2</a:t>
                      </a:r>
                    </a:p>
                  </a:txBody>
                  <a:tcPr anchor="ctr"/>
                </a:tc>
                <a:tc>
                  <a:txBody>
                    <a:bodyPr/>
                    <a:lstStyle/>
                    <a:p>
                      <a:pPr algn="ctr"/>
                      <a:r>
                        <a:rPr lang="fr-FR" sz="1000"/>
                        <a:t>366</a:t>
                      </a:r>
                    </a:p>
                  </a:txBody>
                  <a:tcPr anchor="ctr"/>
                </a:tc>
                <a:tc>
                  <a:txBody>
                    <a:bodyPr/>
                    <a:lstStyle/>
                    <a:p>
                      <a:pPr algn="ctr"/>
                      <a:r>
                        <a:rPr lang="fr-FR" sz="1000"/>
                        <a:t>3</a:t>
                      </a:r>
                    </a:p>
                  </a:txBody>
                  <a:tcPr anchor="ctr"/>
                </a:tc>
                <a:tc>
                  <a:txBody>
                    <a:bodyPr/>
                    <a:lstStyle/>
                    <a:p>
                      <a:pPr algn="ctr"/>
                      <a:r>
                        <a:rPr lang="fr-FR" sz="1000"/>
                        <a:t>6 345</a:t>
                      </a:r>
                    </a:p>
                  </a:txBody>
                  <a:tcPr anchor="ctr"/>
                </a:tc>
                <a:tc>
                  <a:txBody>
                    <a:bodyPr/>
                    <a:lstStyle/>
                    <a:p>
                      <a:pPr algn="ctr"/>
                      <a:r>
                        <a:rPr lang="fr-FR" sz="1000"/>
                        <a:t>84</a:t>
                      </a:r>
                    </a:p>
                  </a:txBody>
                  <a:tcPr anchor="ctr"/>
                </a:tc>
                <a:tc>
                  <a:txBody>
                    <a:bodyPr/>
                    <a:lstStyle/>
                    <a:p>
                      <a:pPr algn="ctr"/>
                      <a:r>
                        <a:rPr lang="fr-FR" sz="1000"/>
                        <a:t>6</a:t>
                      </a:r>
                    </a:p>
                  </a:txBody>
                  <a:tcPr anchor="ctr"/>
                </a:tc>
                <a:tc>
                  <a:txBody>
                    <a:bodyPr/>
                    <a:lstStyle/>
                    <a:p>
                      <a:pPr algn="ctr"/>
                      <a:r>
                        <a:rPr lang="fr-FR" sz="1000"/>
                        <a:t>0</a:t>
                      </a:r>
                    </a:p>
                  </a:txBody>
                  <a:tcPr anchor="ctr"/>
                </a:tc>
                <a:tc>
                  <a:txBody>
                    <a:bodyPr/>
                    <a:lstStyle/>
                    <a:p>
                      <a:pPr algn="ctr"/>
                      <a:r>
                        <a:rPr lang="fr-FR" sz="1000"/>
                        <a:t>701</a:t>
                      </a:r>
                    </a:p>
                  </a:txBody>
                  <a:tcPr anchor="ctr"/>
                </a:tc>
                <a:tc>
                  <a:txBody>
                    <a:bodyPr/>
                    <a:lstStyle/>
                    <a:p>
                      <a:pPr algn="ctr"/>
                      <a:r>
                        <a:rPr lang="fr-FR" sz="1000"/>
                        <a:t>2</a:t>
                      </a:r>
                    </a:p>
                  </a:txBody>
                  <a:tcPr anchor="ctr"/>
                </a:tc>
                <a:extLst>
                  <a:ext uri="{0D108BD9-81ED-4DB2-BD59-A6C34878D82A}">
                    <a16:rowId xmlns:a16="http://schemas.microsoft.com/office/drawing/2014/main" val="1419666325"/>
                  </a:ext>
                </a:extLst>
              </a:tr>
              <a:tr h="243840">
                <a:tc>
                  <a:txBody>
                    <a:bodyPr/>
                    <a:lstStyle/>
                    <a:p>
                      <a:r>
                        <a:rPr lang="fr-FR" sz="1000"/>
                        <a:t>DP</a:t>
                      </a:r>
                    </a:p>
                  </a:txBody>
                  <a:tcPr anchor="ctr"/>
                </a:tc>
                <a:tc>
                  <a:txBody>
                    <a:bodyPr/>
                    <a:lstStyle/>
                    <a:p>
                      <a:pPr algn="ctr"/>
                      <a:r>
                        <a:rPr lang="fr-FR" sz="1000"/>
                        <a:t>276</a:t>
                      </a:r>
                    </a:p>
                  </a:txBody>
                  <a:tcPr anchor="ctr"/>
                </a:tc>
                <a:tc>
                  <a:txBody>
                    <a:bodyPr/>
                    <a:lstStyle/>
                    <a:p>
                      <a:pPr algn="ctr"/>
                      <a:r>
                        <a:rPr lang="fr-FR" sz="1000"/>
                        <a:t>1</a:t>
                      </a:r>
                    </a:p>
                  </a:txBody>
                  <a:tcPr anchor="ctr"/>
                </a:tc>
                <a:tc>
                  <a:txBody>
                    <a:bodyPr/>
                    <a:lstStyle/>
                    <a:p>
                      <a:pPr algn="ctr"/>
                      <a:r>
                        <a:rPr lang="fr-FR" sz="1000"/>
                        <a:t>74</a:t>
                      </a:r>
                    </a:p>
                  </a:txBody>
                  <a:tcPr anchor="ctr"/>
                </a:tc>
                <a:tc>
                  <a:txBody>
                    <a:bodyPr/>
                    <a:lstStyle/>
                    <a:p>
                      <a:pPr algn="ctr"/>
                      <a:r>
                        <a:rPr lang="fr-FR" sz="1000"/>
                        <a:t>1</a:t>
                      </a:r>
                    </a:p>
                  </a:txBody>
                  <a:tcPr anchor="ctr"/>
                </a:tc>
                <a:tc>
                  <a:txBody>
                    <a:bodyPr/>
                    <a:lstStyle/>
                    <a:p>
                      <a:pPr algn="ctr"/>
                      <a:r>
                        <a:rPr lang="fr-FR" sz="1000"/>
                        <a:t>51</a:t>
                      </a:r>
                    </a:p>
                  </a:txBody>
                  <a:tcPr anchor="ctr"/>
                </a:tc>
                <a:tc>
                  <a:txBody>
                    <a:bodyPr/>
                    <a:lstStyle/>
                    <a:p>
                      <a:pPr algn="ctr"/>
                      <a:r>
                        <a:rPr lang="fr-FR" sz="1000"/>
                        <a:t>1</a:t>
                      </a:r>
                    </a:p>
                  </a:txBody>
                  <a:tcPr anchor="ctr"/>
                </a:tc>
                <a:tc>
                  <a:txBody>
                    <a:bodyPr/>
                    <a:lstStyle/>
                    <a:p>
                      <a:pPr algn="ctr"/>
                      <a:r>
                        <a:rPr lang="fr-FR" sz="1000"/>
                        <a:t>1 892</a:t>
                      </a:r>
                    </a:p>
                  </a:txBody>
                  <a:tcPr anchor="ctr"/>
                </a:tc>
                <a:tc>
                  <a:txBody>
                    <a:bodyPr/>
                    <a:lstStyle/>
                    <a:p>
                      <a:pPr algn="ctr"/>
                      <a:r>
                        <a:rPr lang="fr-FR" sz="1000"/>
                        <a:t>93</a:t>
                      </a:r>
                    </a:p>
                  </a:txBody>
                  <a:tcPr anchor="ctr"/>
                </a:tc>
                <a:tc>
                  <a:txBody>
                    <a:bodyPr/>
                    <a:lstStyle/>
                    <a:p>
                      <a:pPr algn="ctr"/>
                      <a:r>
                        <a:rPr lang="fr-FR" sz="1000"/>
                        <a:t>216</a:t>
                      </a:r>
                    </a:p>
                  </a:txBody>
                  <a:tcPr anchor="ctr"/>
                </a:tc>
                <a:tc>
                  <a:txBody>
                    <a:bodyPr/>
                    <a:lstStyle/>
                    <a:p>
                      <a:pPr algn="ctr"/>
                      <a:r>
                        <a:rPr lang="fr-FR" sz="1000"/>
                        <a:t>1</a:t>
                      </a:r>
                    </a:p>
                  </a:txBody>
                  <a:tcPr anchor="ctr"/>
                </a:tc>
                <a:extLst>
                  <a:ext uri="{0D108BD9-81ED-4DB2-BD59-A6C34878D82A}">
                    <a16:rowId xmlns:a16="http://schemas.microsoft.com/office/drawing/2014/main" val="1055237271"/>
                  </a:ext>
                </a:extLst>
              </a:tr>
              <a:tr h="243840">
                <a:tc>
                  <a:txBody>
                    <a:bodyPr/>
                    <a:lstStyle/>
                    <a:p>
                      <a:r>
                        <a:rPr lang="fr-FR" sz="1000"/>
                        <a:t>Greffon fonctionnel</a:t>
                      </a:r>
                    </a:p>
                  </a:txBody>
                  <a:tcPr anchor="ctr"/>
                </a:tc>
                <a:tc>
                  <a:txBody>
                    <a:bodyPr/>
                    <a:lstStyle/>
                    <a:p>
                      <a:pPr algn="ctr"/>
                      <a:r>
                        <a:rPr lang="fr-FR" sz="1000"/>
                        <a:t>453</a:t>
                      </a:r>
                    </a:p>
                  </a:txBody>
                  <a:tcPr anchor="ctr"/>
                </a:tc>
                <a:tc>
                  <a:txBody>
                    <a:bodyPr/>
                    <a:lstStyle/>
                    <a:p>
                      <a:pPr algn="ctr"/>
                      <a:r>
                        <a:rPr lang="fr-FR" sz="1000"/>
                        <a:t>2</a:t>
                      </a:r>
                    </a:p>
                  </a:txBody>
                  <a:tcPr anchor="ctr"/>
                </a:tc>
                <a:tc>
                  <a:txBody>
                    <a:bodyPr/>
                    <a:lstStyle/>
                    <a:p>
                      <a:pPr algn="ctr"/>
                      <a:r>
                        <a:rPr lang="fr-FR" sz="1000"/>
                        <a:t>185</a:t>
                      </a:r>
                    </a:p>
                  </a:txBody>
                  <a:tcPr anchor="ctr"/>
                </a:tc>
                <a:tc>
                  <a:txBody>
                    <a:bodyPr/>
                    <a:lstStyle/>
                    <a:p>
                      <a:pPr algn="ctr"/>
                      <a:r>
                        <a:rPr lang="fr-FR" sz="1000"/>
                        <a:t>2</a:t>
                      </a:r>
                    </a:p>
                  </a:txBody>
                  <a:tcPr anchor="ctr"/>
                </a:tc>
                <a:tc>
                  <a:txBody>
                    <a:bodyPr/>
                    <a:lstStyle/>
                    <a:p>
                      <a:pPr algn="ctr"/>
                      <a:r>
                        <a:rPr lang="fr-FR" sz="1000"/>
                        <a:t>139</a:t>
                      </a:r>
                    </a:p>
                  </a:txBody>
                  <a:tcPr anchor="ctr"/>
                </a:tc>
                <a:tc>
                  <a:txBody>
                    <a:bodyPr/>
                    <a:lstStyle/>
                    <a:p>
                      <a:pPr algn="ctr"/>
                      <a:r>
                        <a:rPr lang="fr-FR" sz="1000"/>
                        <a:t>2</a:t>
                      </a:r>
                    </a:p>
                  </a:txBody>
                  <a:tcPr anchor="ctr"/>
                </a:tc>
                <a:tc>
                  <a:txBody>
                    <a:bodyPr/>
                    <a:lstStyle/>
                    <a:p>
                      <a:pPr algn="ctr"/>
                      <a:r>
                        <a:rPr lang="fr-FR" sz="1000"/>
                        <a:t>46</a:t>
                      </a:r>
                    </a:p>
                  </a:txBody>
                  <a:tcPr anchor="ctr"/>
                </a:tc>
                <a:tc>
                  <a:txBody>
                    <a:bodyPr/>
                    <a:lstStyle/>
                    <a:p>
                      <a:pPr algn="ctr"/>
                      <a:r>
                        <a:rPr lang="fr-FR" sz="1000"/>
                        <a:t>2</a:t>
                      </a:r>
                    </a:p>
                  </a:txBody>
                  <a:tcPr anchor="ctr"/>
                </a:tc>
                <a:tc>
                  <a:txBody>
                    <a:bodyPr/>
                    <a:lstStyle/>
                    <a:p>
                      <a:pPr algn="ctr"/>
                      <a:r>
                        <a:rPr lang="fr-FR" sz="1000"/>
                        <a:t>38 381</a:t>
                      </a:r>
                    </a:p>
                  </a:txBody>
                  <a:tcPr anchor="ctr"/>
                </a:tc>
                <a:tc>
                  <a:txBody>
                    <a:bodyPr/>
                    <a:lstStyle/>
                    <a:p>
                      <a:pPr algn="ctr"/>
                      <a:r>
                        <a:rPr lang="fr-FR" sz="1000"/>
                        <a:t>94</a:t>
                      </a:r>
                    </a:p>
                  </a:txBody>
                  <a:tcPr anchor="ctr"/>
                </a:tc>
                <a:extLst>
                  <a:ext uri="{0D108BD9-81ED-4DB2-BD59-A6C34878D82A}">
                    <a16:rowId xmlns:a16="http://schemas.microsoft.com/office/drawing/2014/main" val="1671727856"/>
                  </a:ext>
                </a:extLst>
              </a:tr>
              <a:tr h="243840">
                <a:tc>
                  <a:txBody>
                    <a:bodyPr/>
                    <a:lstStyle/>
                    <a:p>
                      <a:r>
                        <a:rPr lang="fr-FR" sz="1000"/>
                        <a:t>Sevrage</a:t>
                      </a:r>
                    </a:p>
                  </a:txBody>
                  <a:tcPr anchor="ctr"/>
                </a:tc>
                <a:tc>
                  <a:txBody>
                    <a:bodyPr/>
                    <a:lstStyle/>
                    <a:p>
                      <a:pPr algn="ctr"/>
                      <a:r>
                        <a:rPr lang="fr-FR" sz="1000"/>
                        <a:t>51</a:t>
                      </a:r>
                    </a:p>
                  </a:txBody>
                  <a:tcPr anchor="ctr"/>
                </a:tc>
                <a:tc>
                  <a:txBody>
                    <a:bodyPr/>
                    <a:lstStyle/>
                    <a:p>
                      <a:pPr algn="ctr"/>
                      <a:r>
                        <a:rPr lang="fr-FR" sz="1000"/>
                        <a:t>0</a:t>
                      </a:r>
                    </a:p>
                  </a:txBody>
                  <a:tcPr anchor="ctr"/>
                </a:tc>
                <a:tc>
                  <a:txBody>
                    <a:bodyPr/>
                    <a:lstStyle/>
                    <a:p>
                      <a:pPr algn="ctr"/>
                      <a:r>
                        <a:rPr lang="fr-FR" sz="1000"/>
                        <a:t>15</a:t>
                      </a:r>
                    </a:p>
                  </a:txBody>
                  <a:tcPr anchor="ctr"/>
                </a:tc>
                <a:tc>
                  <a:txBody>
                    <a:bodyPr/>
                    <a:lstStyle/>
                    <a:p>
                      <a:pPr algn="ctr"/>
                      <a:r>
                        <a:rPr lang="fr-FR" sz="1000"/>
                        <a:t>0</a:t>
                      </a:r>
                    </a:p>
                  </a:txBody>
                  <a:tcPr anchor="ctr"/>
                </a:tc>
                <a:tc>
                  <a:txBody>
                    <a:bodyPr/>
                    <a:lstStyle/>
                    <a:p>
                      <a:pPr algn="ctr"/>
                      <a:r>
                        <a:rPr lang="fr-FR" sz="1000"/>
                        <a:t>14</a:t>
                      </a:r>
                    </a:p>
                  </a:txBody>
                  <a:tcPr anchor="ctr"/>
                </a:tc>
                <a:tc>
                  <a:txBody>
                    <a:bodyPr/>
                    <a:lstStyle/>
                    <a:p>
                      <a:pPr algn="ctr"/>
                      <a:r>
                        <a:rPr lang="fr-FR" sz="1000"/>
                        <a:t>0</a:t>
                      </a:r>
                    </a:p>
                  </a:txBody>
                  <a:tcPr anchor="ctr"/>
                </a:tc>
                <a:tc>
                  <a:txBody>
                    <a:bodyPr/>
                    <a:lstStyle/>
                    <a:p>
                      <a:pPr algn="ctr"/>
                      <a:r>
                        <a:rPr lang="fr-FR" sz="1000"/>
                        <a:t>9</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extLst>
                  <a:ext uri="{0D108BD9-81ED-4DB2-BD59-A6C34878D82A}">
                    <a16:rowId xmlns:a16="http://schemas.microsoft.com/office/drawing/2014/main" val="4160150506"/>
                  </a:ext>
                </a:extLst>
              </a:tr>
              <a:tr h="243840">
                <a:tc>
                  <a:txBody>
                    <a:bodyPr/>
                    <a:lstStyle/>
                    <a:p>
                      <a:r>
                        <a:rPr lang="fr-FR" sz="1000"/>
                        <a:t>Modalité ND</a:t>
                      </a:r>
                    </a:p>
                  </a:txBody>
                  <a:tcPr anchor="ctr"/>
                </a:tc>
                <a:tc>
                  <a:txBody>
                    <a:bodyPr/>
                    <a:lstStyle/>
                    <a:p>
                      <a:pPr algn="ctr"/>
                      <a:r>
                        <a:rPr lang="fr-FR" sz="1000"/>
                        <a:t>229</a:t>
                      </a:r>
                    </a:p>
                  </a:txBody>
                  <a:tcPr anchor="ctr"/>
                </a:tc>
                <a:tc>
                  <a:txBody>
                    <a:bodyPr/>
                    <a:lstStyle/>
                    <a:p>
                      <a:pPr algn="ctr"/>
                      <a:r>
                        <a:rPr lang="fr-FR" sz="1000"/>
                        <a:t>1</a:t>
                      </a:r>
                    </a:p>
                  </a:txBody>
                  <a:tcPr anchor="ctr"/>
                </a:tc>
                <a:tc>
                  <a:txBody>
                    <a:bodyPr/>
                    <a:lstStyle/>
                    <a:p>
                      <a:pPr algn="ctr"/>
                      <a:r>
                        <a:rPr lang="fr-FR" sz="1000"/>
                        <a:t>54</a:t>
                      </a:r>
                    </a:p>
                  </a:txBody>
                  <a:tcPr anchor="ctr"/>
                </a:tc>
                <a:tc>
                  <a:txBody>
                    <a:bodyPr/>
                    <a:lstStyle/>
                    <a:p>
                      <a:pPr algn="ctr"/>
                      <a:r>
                        <a:rPr lang="fr-FR" sz="1000"/>
                        <a:t>0</a:t>
                      </a:r>
                    </a:p>
                  </a:txBody>
                  <a:tcPr anchor="ctr"/>
                </a:tc>
                <a:tc>
                  <a:txBody>
                    <a:bodyPr/>
                    <a:lstStyle/>
                    <a:p>
                      <a:pPr algn="ctr"/>
                      <a:r>
                        <a:rPr lang="fr-FR" sz="1000"/>
                        <a:t>40</a:t>
                      </a:r>
                    </a:p>
                  </a:txBody>
                  <a:tcPr anchor="ctr"/>
                </a:tc>
                <a:tc>
                  <a:txBody>
                    <a:bodyPr/>
                    <a:lstStyle/>
                    <a:p>
                      <a:pPr algn="ctr"/>
                      <a:r>
                        <a:rPr lang="fr-FR" sz="1000"/>
                        <a:t>1</a:t>
                      </a:r>
                    </a:p>
                  </a:txBody>
                  <a:tcPr anchor="ctr"/>
                </a:tc>
                <a:tc>
                  <a:txBody>
                    <a:bodyPr/>
                    <a:lstStyle/>
                    <a:p>
                      <a:pPr algn="ctr"/>
                      <a:r>
                        <a:rPr lang="fr-FR" sz="1000"/>
                        <a:t>10</a:t>
                      </a:r>
                    </a:p>
                  </a:txBody>
                  <a:tcPr anchor="ctr"/>
                </a:tc>
                <a:tc>
                  <a:txBody>
                    <a:bodyPr/>
                    <a:lstStyle/>
                    <a:p>
                      <a:pPr algn="ctr"/>
                      <a:r>
                        <a:rPr lang="fr-FR" sz="1000"/>
                        <a:t>0</a:t>
                      </a:r>
                    </a:p>
                  </a:txBody>
                  <a:tcPr anchor="ctr"/>
                </a:tc>
                <a:tc>
                  <a:txBody>
                    <a:bodyPr/>
                    <a:lstStyle/>
                    <a:p>
                      <a:pPr algn="ctr"/>
                      <a:r>
                        <a:rPr lang="fr-FR" sz="1000"/>
                        <a:t>79</a:t>
                      </a:r>
                    </a:p>
                  </a:txBody>
                  <a:tcPr anchor="ctr"/>
                </a:tc>
                <a:tc>
                  <a:txBody>
                    <a:bodyPr/>
                    <a:lstStyle/>
                    <a:p>
                      <a:pPr algn="ctr"/>
                      <a:r>
                        <a:rPr lang="fr-FR" sz="1000"/>
                        <a:t>0</a:t>
                      </a:r>
                    </a:p>
                  </a:txBody>
                  <a:tcPr anchor="ctr"/>
                </a:tc>
                <a:extLst>
                  <a:ext uri="{0D108BD9-81ED-4DB2-BD59-A6C34878D82A}">
                    <a16:rowId xmlns:a16="http://schemas.microsoft.com/office/drawing/2014/main" val="1731658991"/>
                  </a:ext>
                </a:extLst>
              </a:tr>
              <a:tr h="243840">
                <a:tc>
                  <a:txBody>
                    <a:bodyPr/>
                    <a:lstStyle/>
                    <a:p>
                      <a:r>
                        <a:rPr lang="fr-FR" sz="1000"/>
                        <a:t>Sous total (1)</a:t>
                      </a:r>
                    </a:p>
                  </a:txBody>
                  <a:tcPr anchor="ctr"/>
                </a:tc>
                <a:tc>
                  <a:txBody>
                    <a:bodyPr/>
                    <a:lstStyle/>
                    <a:p>
                      <a:pPr algn="ctr"/>
                      <a:r>
                        <a:rPr lang="fr-FR" sz="1000"/>
                        <a:t>20 648</a:t>
                      </a:r>
                    </a:p>
                  </a:txBody>
                  <a:tcPr anchor="ctr"/>
                </a:tc>
                <a:tc>
                  <a:txBody>
                    <a:bodyPr/>
                    <a:lstStyle/>
                    <a:p>
                      <a:pPr algn="ctr"/>
                      <a:r>
                        <a:rPr lang="fr-FR" sz="1000"/>
                        <a:t>100</a:t>
                      </a:r>
                    </a:p>
                  </a:txBody>
                  <a:tcPr anchor="ctr"/>
                </a:tc>
                <a:tc>
                  <a:txBody>
                    <a:bodyPr/>
                    <a:lstStyle/>
                    <a:p>
                      <a:pPr algn="ctr"/>
                      <a:r>
                        <a:rPr lang="fr-FR" sz="1000"/>
                        <a:t>11 238</a:t>
                      </a:r>
                    </a:p>
                  </a:txBody>
                  <a:tcPr anchor="ctr"/>
                </a:tc>
                <a:tc>
                  <a:txBody>
                    <a:bodyPr/>
                    <a:lstStyle/>
                    <a:p>
                      <a:pPr algn="ctr"/>
                      <a:r>
                        <a:rPr lang="fr-FR" sz="1000"/>
                        <a:t>100</a:t>
                      </a:r>
                    </a:p>
                  </a:txBody>
                  <a:tcPr anchor="ctr"/>
                </a:tc>
                <a:tc>
                  <a:txBody>
                    <a:bodyPr/>
                    <a:lstStyle/>
                    <a:p>
                      <a:pPr algn="ctr"/>
                      <a:r>
                        <a:rPr lang="fr-FR" sz="1000"/>
                        <a:t>7 554</a:t>
                      </a:r>
                    </a:p>
                  </a:txBody>
                  <a:tcPr anchor="ctr"/>
                </a:tc>
                <a:tc>
                  <a:txBody>
                    <a:bodyPr/>
                    <a:lstStyle/>
                    <a:p>
                      <a:pPr algn="ctr"/>
                      <a:r>
                        <a:rPr lang="fr-FR" sz="1000"/>
                        <a:t>100</a:t>
                      </a:r>
                    </a:p>
                  </a:txBody>
                  <a:tcPr anchor="ctr"/>
                </a:tc>
                <a:tc>
                  <a:txBody>
                    <a:bodyPr/>
                    <a:lstStyle/>
                    <a:p>
                      <a:pPr algn="ctr"/>
                      <a:r>
                        <a:rPr lang="fr-FR" sz="1000"/>
                        <a:t>2 030</a:t>
                      </a:r>
                    </a:p>
                  </a:txBody>
                  <a:tcPr anchor="ctr"/>
                </a:tc>
                <a:tc>
                  <a:txBody>
                    <a:bodyPr/>
                    <a:lstStyle/>
                    <a:p>
                      <a:pPr algn="ctr"/>
                      <a:r>
                        <a:rPr lang="fr-FR" sz="1000"/>
                        <a:t>100</a:t>
                      </a:r>
                    </a:p>
                  </a:txBody>
                  <a:tcPr anchor="ctr"/>
                </a:tc>
                <a:tc>
                  <a:txBody>
                    <a:bodyPr/>
                    <a:lstStyle/>
                    <a:p>
                      <a:pPr algn="ctr"/>
                      <a:r>
                        <a:rPr lang="fr-FR" sz="1000"/>
                        <a:t>40 807</a:t>
                      </a:r>
                    </a:p>
                  </a:txBody>
                  <a:tcPr anchor="ctr"/>
                </a:tc>
                <a:tc>
                  <a:txBody>
                    <a:bodyPr/>
                    <a:lstStyle/>
                    <a:p>
                      <a:pPr algn="ctr"/>
                      <a:r>
                        <a:rPr lang="fr-FR" sz="1000"/>
                        <a:t>100</a:t>
                      </a:r>
                      <a:endParaRPr lang="fr-FR" sz="1000" dirty="0"/>
                    </a:p>
                  </a:txBody>
                  <a:tcPr anchor="ctr"/>
                </a:tc>
                <a:extLst>
                  <a:ext uri="{0D108BD9-81ED-4DB2-BD59-A6C34878D82A}">
                    <a16:rowId xmlns:a16="http://schemas.microsoft.com/office/drawing/2014/main" val="2564776232"/>
                  </a:ext>
                </a:extLst>
              </a:tr>
            </a:tbl>
          </a:graphicData>
        </a:graphic>
      </p:graphicFrame>
      <p:graphicFrame>
        <p:nvGraphicFramePr>
          <p:cNvPr id="4" name="Tableau 3"/>
          <p:cNvGraphicFramePr>
            <a:graphicFrameLocks noGrp="1"/>
          </p:cNvGraphicFramePr>
          <p:nvPr>
            <p:custDataLst>
              <p:tags r:id="rId2"/>
            </p:custDataLst>
          </p:nvPr>
        </p:nvGraphicFramePr>
        <p:xfrm>
          <a:off x="2258172" y="3825335"/>
          <a:ext cx="7675653" cy="2407920"/>
        </p:xfrm>
        <a:graphic>
          <a:graphicData uri="http://schemas.openxmlformats.org/drawingml/2006/table">
            <a:tbl>
              <a:tblPr firstRow="1" bandRow="1">
                <a:tableStyleId>{5C22544A-7EE6-4342-B048-85BDC9FD1C3A}</a:tableStyleId>
              </a:tblPr>
              <a:tblGrid>
                <a:gridCol w="2569580">
                  <a:extLst>
                    <a:ext uri="{9D8B030D-6E8A-4147-A177-3AD203B41FA5}">
                      <a16:colId xmlns:a16="http://schemas.microsoft.com/office/drawing/2014/main" val="369277228"/>
                    </a:ext>
                  </a:extLst>
                </a:gridCol>
                <a:gridCol w="471142">
                  <a:extLst>
                    <a:ext uri="{9D8B030D-6E8A-4147-A177-3AD203B41FA5}">
                      <a16:colId xmlns:a16="http://schemas.microsoft.com/office/drawing/2014/main" val="2721361335"/>
                    </a:ext>
                  </a:extLst>
                </a:gridCol>
                <a:gridCol w="490119">
                  <a:extLst>
                    <a:ext uri="{9D8B030D-6E8A-4147-A177-3AD203B41FA5}">
                      <a16:colId xmlns:a16="http://schemas.microsoft.com/office/drawing/2014/main" val="2662235725"/>
                    </a:ext>
                  </a:extLst>
                </a:gridCol>
                <a:gridCol w="602049">
                  <a:extLst>
                    <a:ext uri="{9D8B030D-6E8A-4147-A177-3AD203B41FA5}">
                      <a16:colId xmlns:a16="http://schemas.microsoft.com/office/drawing/2014/main" val="3916624546"/>
                    </a:ext>
                  </a:extLst>
                </a:gridCol>
                <a:gridCol w="490119">
                  <a:extLst>
                    <a:ext uri="{9D8B030D-6E8A-4147-A177-3AD203B41FA5}">
                      <a16:colId xmlns:a16="http://schemas.microsoft.com/office/drawing/2014/main" val="1684515205"/>
                    </a:ext>
                  </a:extLst>
                </a:gridCol>
                <a:gridCol w="490119">
                  <a:extLst>
                    <a:ext uri="{9D8B030D-6E8A-4147-A177-3AD203B41FA5}">
                      <a16:colId xmlns:a16="http://schemas.microsoft.com/office/drawing/2014/main" val="1957513580"/>
                    </a:ext>
                  </a:extLst>
                </a:gridCol>
                <a:gridCol w="490119">
                  <a:extLst>
                    <a:ext uri="{9D8B030D-6E8A-4147-A177-3AD203B41FA5}">
                      <a16:colId xmlns:a16="http://schemas.microsoft.com/office/drawing/2014/main" val="2816128965"/>
                    </a:ext>
                  </a:extLst>
                </a:gridCol>
                <a:gridCol w="602049">
                  <a:extLst>
                    <a:ext uri="{9D8B030D-6E8A-4147-A177-3AD203B41FA5}">
                      <a16:colId xmlns:a16="http://schemas.microsoft.com/office/drawing/2014/main" val="2624756672"/>
                    </a:ext>
                  </a:extLst>
                </a:gridCol>
                <a:gridCol w="390972">
                  <a:extLst>
                    <a:ext uri="{9D8B030D-6E8A-4147-A177-3AD203B41FA5}">
                      <a16:colId xmlns:a16="http://schemas.microsoft.com/office/drawing/2014/main" val="887419963"/>
                    </a:ext>
                  </a:extLst>
                </a:gridCol>
                <a:gridCol w="589266">
                  <a:extLst>
                    <a:ext uri="{9D8B030D-6E8A-4147-A177-3AD203B41FA5}">
                      <a16:colId xmlns:a16="http://schemas.microsoft.com/office/drawing/2014/main" val="2565384506"/>
                    </a:ext>
                  </a:extLst>
                </a:gridCol>
                <a:gridCol w="490119">
                  <a:extLst>
                    <a:ext uri="{9D8B030D-6E8A-4147-A177-3AD203B41FA5}">
                      <a16:colId xmlns:a16="http://schemas.microsoft.com/office/drawing/2014/main" val="1516578310"/>
                    </a:ext>
                  </a:extLst>
                </a:gridCol>
              </a:tblGrid>
              <a:tr h="396240">
                <a:tc>
                  <a:txBody>
                    <a:bodyPr/>
                    <a:lstStyle/>
                    <a:p>
                      <a:pPr algn="ctr"/>
                      <a:r>
                        <a:rPr lang="fr-FR" sz="1000"/>
                        <a:t>(2)Incidents 2021 </a:t>
                      </a:r>
                    </a:p>
                    <a:p>
                      <a:pPr algn="ctr"/>
                      <a:r>
                        <a:rPr lang="fr-FR" sz="1000"/>
                        <a:t> 1° modalité de traitement en 2021</a:t>
                      </a:r>
                    </a:p>
                  </a:txBody>
                  <a:tcPr anchor="ctr"/>
                </a:tc>
                <a:tc>
                  <a:txBody>
                    <a:bodyPr/>
                    <a:lstStyle/>
                    <a:p>
                      <a:pPr algn="ctr"/>
                      <a:r>
                        <a:rPr lang="fr-FR" sz="1000"/>
                        <a:t>n</a:t>
                      </a:r>
                    </a:p>
                  </a:txBody>
                  <a:tcPr anchor="ctr"/>
                </a:tc>
                <a:tc>
                  <a:txBody>
                    <a:bodyPr/>
                    <a:lstStyle/>
                    <a:p>
                      <a:pPr algn="ctr"/>
                      <a:r>
                        <a:rPr lang="fr-FR" sz="1000"/>
                        <a:t>%</a:t>
                      </a:r>
                    </a:p>
                  </a:txBody>
                  <a:tcPr anchor="ctr"/>
                </a:tc>
                <a:tc>
                  <a:txBody>
                    <a:bodyPr/>
                    <a:lstStyle/>
                    <a:p>
                      <a:pPr algn="ctr"/>
                      <a:r>
                        <a:rPr lang="fr-FR" sz="1000"/>
                        <a:t>n</a:t>
                      </a:r>
                    </a:p>
                  </a:txBody>
                  <a:tcPr anchor="ctr"/>
                </a:tc>
                <a:tc>
                  <a:txBody>
                    <a:bodyPr/>
                    <a:lstStyle/>
                    <a:p>
                      <a:pPr algn="ctr"/>
                      <a:r>
                        <a:rPr lang="fr-FR" sz="1000"/>
                        <a:t>%</a:t>
                      </a:r>
                    </a:p>
                  </a:txBody>
                  <a:tcPr anchor="ctr"/>
                </a:tc>
                <a:tc>
                  <a:txBody>
                    <a:bodyPr/>
                    <a:lstStyle/>
                    <a:p>
                      <a:pPr algn="ctr"/>
                      <a:r>
                        <a:rPr lang="fr-FR" sz="1000"/>
                        <a:t>n</a:t>
                      </a:r>
                    </a:p>
                  </a:txBody>
                  <a:tcPr anchor="ctr"/>
                </a:tc>
                <a:tc>
                  <a:txBody>
                    <a:bodyPr/>
                    <a:lstStyle/>
                    <a:p>
                      <a:pPr algn="ctr"/>
                      <a:r>
                        <a:rPr lang="fr-FR" sz="1000"/>
                        <a:t>%</a:t>
                      </a:r>
                    </a:p>
                  </a:txBody>
                  <a:tcPr anchor="ctr"/>
                </a:tc>
                <a:tc>
                  <a:txBody>
                    <a:bodyPr/>
                    <a:lstStyle/>
                    <a:p>
                      <a:pPr algn="ctr"/>
                      <a:r>
                        <a:rPr lang="fr-FR" sz="1000"/>
                        <a:t>n</a:t>
                      </a:r>
                    </a:p>
                  </a:txBody>
                  <a:tcPr anchor="ctr"/>
                </a:tc>
                <a:tc>
                  <a:txBody>
                    <a:bodyPr/>
                    <a:lstStyle/>
                    <a:p>
                      <a:pPr algn="ctr"/>
                      <a:r>
                        <a:rPr lang="fr-FR" sz="1000"/>
                        <a:t>%</a:t>
                      </a:r>
                    </a:p>
                  </a:txBody>
                  <a:tcPr anchor="ctr"/>
                </a:tc>
                <a:tc>
                  <a:txBody>
                    <a:bodyPr/>
                    <a:lstStyle/>
                    <a:p>
                      <a:pPr algn="ctr"/>
                      <a:r>
                        <a:rPr lang="fr-FR" sz="1000"/>
                        <a:t>n</a:t>
                      </a:r>
                    </a:p>
                  </a:txBody>
                  <a:tcPr anchor="ctr"/>
                </a:tc>
                <a:tc>
                  <a:txBody>
                    <a:bodyPr/>
                    <a:lstStyle/>
                    <a:p>
                      <a:pPr algn="ctr"/>
                      <a:r>
                        <a:rPr lang="fr-FR" sz="1000"/>
                        <a:t>%</a:t>
                      </a:r>
                    </a:p>
                  </a:txBody>
                  <a:tcPr anchor="ctr"/>
                </a:tc>
                <a:extLst>
                  <a:ext uri="{0D108BD9-81ED-4DB2-BD59-A6C34878D82A}">
                    <a16:rowId xmlns:a16="http://schemas.microsoft.com/office/drawing/2014/main" val="2009111913"/>
                  </a:ext>
                </a:extLst>
              </a:tr>
              <a:tr h="396240">
                <a:tc>
                  <a:txBody>
                    <a:bodyPr/>
                    <a:lstStyle/>
                    <a:p>
                      <a:r>
                        <a:rPr lang="fr-FR" sz="1000"/>
                        <a:t>HD en centre</a:t>
                      </a:r>
                    </a:p>
                  </a:txBody>
                  <a:tcPr anchor="ctr"/>
                </a:tc>
                <a:tc>
                  <a:txBody>
                    <a:bodyPr/>
                    <a:lstStyle/>
                    <a:p>
                      <a:pPr algn="ctr"/>
                      <a:r>
                        <a:rPr lang="fr-FR" sz="1000"/>
                        <a:t>6 175</a:t>
                      </a:r>
                    </a:p>
                  </a:txBody>
                  <a:tcPr anchor="ctr"/>
                </a:tc>
                <a:tc>
                  <a:txBody>
                    <a:bodyPr/>
                    <a:lstStyle/>
                    <a:p>
                      <a:pPr algn="ctr"/>
                      <a:r>
                        <a:rPr lang="fr-FR" sz="1000"/>
                        <a:t>97</a:t>
                      </a:r>
                    </a:p>
                  </a:txBody>
                  <a:tcPr anchor="ctr"/>
                </a:tc>
                <a:tc>
                  <a:txBody>
                    <a:bodyPr/>
                    <a:lstStyle/>
                    <a:p>
                      <a:pPr algn="ctr"/>
                      <a:r>
                        <a:rPr lang="fr-FR" sz="1000"/>
                        <a:t>1 093</a:t>
                      </a:r>
                    </a:p>
                  </a:txBody>
                  <a:tcPr anchor="ctr"/>
                </a:tc>
                <a:tc>
                  <a:txBody>
                    <a:bodyPr/>
                    <a:lstStyle/>
                    <a:p>
                      <a:pPr algn="ctr"/>
                      <a:r>
                        <a:rPr lang="fr-FR" sz="1000"/>
                        <a:t>71</a:t>
                      </a:r>
                    </a:p>
                  </a:txBody>
                  <a:tcPr anchor="ctr"/>
                </a:tc>
                <a:tc>
                  <a:txBody>
                    <a:bodyPr/>
                    <a:lstStyle/>
                    <a:p>
                      <a:pPr algn="ctr"/>
                      <a:r>
                        <a:rPr lang="fr-FR" sz="1000"/>
                        <a:t>629</a:t>
                      </a:r>
                    </a:p>
                  </a:txBody>
                  <a:tcPr anchor="ctr"/>
                </a:tc>
                <a:tc>
                  <a:txBody>
                    <a:bodyPr/>
                    <a:lstStyle/>
                    <a:p>
                      <a:pPr algn="ctr"/>
                      <a:r>
                        <a:rPr lang="fr-FR" sz="1000"/>
                        <a:t>68</a:t>
                      </a:r>
                    </a:p>
                  </a:txBody>
                  <a:tcPr anchor="ctr"/>
                </a:tc>
                <a:tc>
                  <a:txBody>
                    <a:bodyPr/>
                    <a:lstStyle/>
                    <a:p>
                      <a:pPr algn="ctr"/>
                      <a:r>
                        <a:rPr lang="fr-FR" sz="1000"/>
                        <a:t>111</a:t>
                      </a:r>
                    </a:p>
                  </a:txBody>
                  <a:tcPr anchor="ctr"/>
                </a:tc>
                <a:tc>
                  <a:txBody>
                    <a:bodyPr/>
                    <a:lstStyle/>
                    <a:p>
                      <a:pPr algn="ctr"/>
                      <a:r>
                        <a:rPr lang="fr-FR" sz="1000"/>
                        <a:t>10</a:t>
                      </a:r>
                    </a:p>
                  </a:txBody>
                  <a:tcPr anchor="ctr"/>
                </a:tc>
                <a:tc>
                  <a:txBody>
                    <a:bodyPr/>
                    <a:lstStyle/>
                    <a:p>
                      <a:pPr algn="ctr"/>
                      <a:r>
                        <a:rPr lang="fr-FR" sz="1000"/>
                        <a:t>100</a:t>
                      </a:r>
                    </a:p>
                  </a:txBody>
                  <a:tcPr anchor="ctr"/>
                </a:tc>
                <a:tc>
                  <a:txBody>
                    <a:bodyPr/>
                    <a:lstStyle/>
                    <a:p>
                      <a:pPr algn="ctr"/>
                      <a:r>
                        <a:rPr lang="fr-FR" sz="1000"/>
                        <a:t>19</a:t>
                      </a:r>
                    </a:p>
                  </a:txBody>
                  <a:tcPr anchor="ctr"/>
                </a:tc>
                <a:extLst>
                  <a:ext uri="{0D108BD9-81ED-4DB2-BD59-A6C34878D82A}">
                    <a16:rowId xmlns:a16="http://schemas.microsoft.com/office/drawing/2014/main" val="3857662536"/>
                  </a:ext>
                </a:extLst>
              </a:tr>
              <a:tr h="243840">
                <a:tc>
                  <a:txBody>
                    <a:bodyPr/>
                    <a:lstStyle/>
                    <a:p>
                      <a:r>
                        <a:rPr lang="fr-FR" sz="1000"/>
                        <a:t>HD en UDM</a:t>
                      </a:r>
                    </a:p>
                  </a:txBody>
                  <a:tcPr anchor="ctr"/>
                </a:tc>
                <a:tc>
                  <a:txBody>
                    <a:bodyPr/>
                    <a:lstStyle/>
                    <a:p>
                      <a:pPr algn="ctr"/>
                      <a:r>
                        <a:rPr lang="fr-FR" sz="1000"/>
                        <a:t>11</a:t>
                      </a:r>
                    </a:p>
                  </a:txBody>
                  <a:tcPr anchor="ctr"/>
                </a:tc>
                <a:tc>
                  <a:txBody>
                    <a:bodyPr/>
                    <a:lstStyle/>
                    <a:p>
                      <a:pPr algn="ctr"/>
                      <a:r>
                        <a:rPr lang="fr-FR" sz="1000"/>
                        <a:t>0</a:t>
                      </a:r>
                    </a:p>
                  </a:txBody>
                  <a:tcPr anchor="ctr"/>
                </a:tc>
                <a:tc>
                  <a:txBody>
                    <a:bodyPr/>
                    <a:lstStyle/>
                    <a:p>
                      <a:pPr algn="ctr"/>
                      <a:r>
                        <a:rPr lang="fr-FR" sz="1000"/>
                        <a:t>300</a:t>
                      </a:r>
                    </a:p>
                  </a:txBody>
                  <a:tcPr anchor="ctr"/>
                </a:tc>
                <a:tc>
                  <a:txBody>
                    <a:bodyPr/>
                    <a:lstStyle/>
                    <a:p>
                      <a:pPr algn="ctr"/>
                      <a:r>
                        <a:rPr lang="fr-FR" sz="1000"/>
                        <a:t>20</a:t>
                      </a:r>
                    </a:p>
                  </a:txBody>
                  <a:tcPr anchor="ctr"/>
                </a:tc>
                <a:tc>
                  <a:txBody>
                    <a:bodyPr/>
                    <a:lstStyle/>
                    <a:p>
                      <a:pPr algn="ctr"/>
                      <a:r>
                        <a:rPr lang="fr-FR" sz="1000"/>
                        <a:t>19</a:t>
                      </a:r>
                    </a:p>
                  </a:txBody>
                  <a:tcPr anchor="ctr"/>
                </a:tc>
                <a:tc>
                  <a:txBody>
                    <a:bodyPr/>
                    <a:lstStyle/>
                    <a:p>
                      <a:pPr algn="ctr"/>
                      <a:r>
                        <a:rPr lang="fr-FR" sz="1000"/>
                        <a:t>2</a:t>
                      </a:r>
                    </a:p>
                  </a:txBody>
                  <a:tcPr anchor="ctr"/>
                </a:tc>
                <a:tc>
                  <a:txBody>
                    <a:bodyPr/>
                    <a:lstStyle/>
                    <a:p>
                      <a:pPr algn="ctr"/>
                      <a:r>
                        <a:rPr lang="fr-FR" sz="1000"/>
                        <a:t>1</a:t>
                      </a:r>
                    </a:p>
                  </a:txBody>
                  <a:tcPr anchor="ctr"/>
                </a:tc>
                <a:tc>
                  <a:txBody>
                    <a:bodyPr/>
                    <a:lstStyle/>
                    <a:p>
                      <a:pPr algn="ctr"/>
                      <a:r>
                        <a:rPr lang="fr-FR" sz="1000"/>
                        <a:t>0</a:t>
                      </a:r>
                    </a:p>
                  </a:txBody>
                  <a:tcPr anchor="ctr"/>
                </a:tc>
                <a:tc>
                  <a:txBody>
                    <a:bodyPr/>
                    <a:lstStyle/>
                    <a:p>
                      <a:pPr algn="ctr"/>
                      <a:r>
                        <a:rPr lang="fr-FR" sz="1000"/>
                        <a:t>7</a:t>
                      </a:r>
                    </a:p>
                  </a:txBody>
                  <a:tcPr anchor="ctr"/>
                </a:tc>
                <a:tc>
                  <a:txBody>
                    <a:bodyPr/>
                    <a:lstStyle/>
                    <a:p>
                      <a:pPr algn="ctr"/>
                      <a:r>
                        <a:rPr lang="fr-FR" sz="1000"/>
                        <a:t>1</a:t>
                      </a:r>
                    </a:p>
                  </a:txBody>
                  <a:tcPr anchor="ctr"/>
                </a:tc>
                <a:extLst>
                  <a:ext uri="{0D108BD9-81ED-4DB2-BD59-A6C34878D82A}">
                    <a16:rowId xmlns:a16="http://schemas.microsoft.com/office/drawing/2014/main" val="2091347208"/>
                  </a:ext>
                </a:extLst>
              </a:tr>
              <a:tr h="243840">
                <a:tc>
                  <a:txBody>
                    <a:bodyPr/>
                    <a:lstStyle/>
                    <a:p>
                      <a:r>
                        <a:rPr lang="fr-FR" sz="1000"/>
                        <a:t>HD autonome</a:t>
                      </a:r>
                    </a:p>
                  </a:txBody>
                  <a:tcPr anchor="ctr"/>
                </a:tc>
                <a:tc>
                  <a:txBody>
                    <a:bodyPr/>
                    <a:lstStyle/>
                    <a:p>
                      <a:pPr algn="ctr"/>
                      <a:r>
                        <a:rPr lang="fr-FR" sz="1000"/>
                        <a:t>88</a:t>
                      </a:r>
                    </a:p>
                  </a:txBody>
                  <a:tcPr anchor="ctr"/>
                </a:tc>
                <a:tc>
                  <a:txBody>
                    <a:bodyPr/>
                    <a:lstStyle/>
                    <a:p>
                      <a:pPr algn="ctr"/>
                      <a:r>
                        <a:rPr lang="fr-FR" sz="1000"/>
                        <a:t>1</a:t>
                      </a:r>
                    </a:p>
                  </a:txBody>
                  <a:tcPr anchor="ctr"/>
                </a:tc>
                <a:tc>
                  <a:txBody>
                    <a:bodyPr/>
                    <a:lstStyle/>
                    <a:p>
                      <a:pPr algn="ctr"/>
                      <a:r>
                        <a:rPr lang="fr-FR" sz="1000"/>
                        <a:t>122</a:t>
                      </a:r>
                    </a:p>
                  </a:txBody>
                  <a:tcPr anchor="ctr"/>
                </a:tc>
                <a:tc>
                  <a:txBody>
                    <a:bodyPr/>
                    <a:lstStyle/>
                    <a:p>
                      <a:pPr algn="ctr"/>
                      <a:r>
                        <a:rPr lang="fr-FR" sz="1000"/>
                        <a:t>8</a:t>
                      </a:r>
                    </a:p>
                  </a:txBody>
                  <a:tcPr anchor="ctr"/>
                </a:tc>
                <a:tc>
                  <a:txBody>
                    <a:bodyPr/>
                    <a:lstStyle/>
                    <a:p>
                      <a:pPr algn="ctr"/>
                      <a:r>
                        <a:rPr lang="fr-FR" sz="1000"/>
                        <a:t>268</a:t>
                      </a:r>
                    </a:p>
                  </a:txBody>
                  <a:tcPr anchor="ctr"/>
                </a:tc>
                <a:tc>
                  <a:txBody>
                    <a:bodyPr/>
                    <a:lstStyle/>
                    <a:p>
                      <a:pPr algn="ctr"/>
                      <a:r>
                        <a:rPr lang="fr-FR" sz="1000"/>
                        <a:t>29</a:t>
                      </a:r>
                    </a:p>
                  </a:txBody>
                  <a:tcPr anchor="ctr"/>
                </a:tc>
                <a:tc>
                  <a:txBody>
                    <a:bodyPr/>
                    <a:lstStyle/>
                    <a:p>
                      <a:pPr algn="ctr"/>
                      <a:r>
                        <a:rPr lang="fr-FR" sz="1000"/>
                        <a:t>2</a:t>
                      </a:r>
                    </a:p>
                  </a:txBody>
                  <a:tcPr anchor="ctr"/>
                </a:tc>
                <a:tc>
                  <a:txBody>
                    <a:bodyPr/>
                    <a:lstStyle/>
                    <a:p>
                      <a:pPr algn="ctr"/>
                      <a:r>
                        <a:rPr lang="fr-FR" sz="1000"/>
                        <a:t>0</a:t>
                      </a:r>
                    </a:p>
                  </a:txBody>
                  <a:tcPr anchor="ctr"/>
                </a:tc>
                <a:tc>
                  <a:txBody>
                    <a:bodyPr/>
                    <a:lstStyle/>
                    <a:p>
                      <a:pPr algn="ctr"/>
                      <a:r>
                        <a:rPr lang="fr-FR" sz="1000"/>
                        <a:t>12</a:t>
                      </a:r>
                    </a:p>
                  </a:txBody>
                  <a:tcPr anchor="ctr"/>
                </a:tc>
                <a:tc>
                  <a:txBody>
                    <a:bodyPr/>
                    <a:lstStyle/>
                    <a:p>
                      <a:pPr algn="ctr"/>
                      <a:r>
                        <a:rPr lang="fr-FR" sz="1000"/>
                        <a:t>2</a:t>
                      </a:r>
                    </a:p>
                  </a:txBody>
                  <a:tcPr anchor="ctr"/>
                </a:tc>
                <a:extLst>
                  <a:ext uri="{0D108BD9-81ED-4DB2-BD59-A6C34878D82A}">
                    <a16:rowId xmlns:a16="http://schemas.microsoft.com/office/drawing/2014/main" val="443665141"/>
                  </a:ext>
                </a:extLst>
              </a:tr>
              <a:tr h="243840">
                <a:tc>
                  <a:txBody>
                    <a:bodyPr/>
                    <a:lstStyle/>
                    <a:p>
                      <a:r>
                        <a:rPr lang="fr-FR" sz="1000"/>
                        <a:t>DP</a:t>
                      </a:r>
                    </a:p>
                  </a:txBody>
                  <a:tcPr anchor="ctr"/>
                </a:tc>
                <a:tc>
                  <a:txBody>
                    <a:bodyPr/>
                    <a:lstStyle/>
                    <a:p>
                      <a:pPr algn="ctr"/>
                      <a:r>
                        <a:rPr lang="fr-FR" sz="1000"/>
                        <a:t>72</a:t>
                      </a:r>
                    </a:p>
                  </a:txBody>
                  <a:tcPr anchor="ctr"/>
                </a:tc>
                <a:tc>
                  <a:txBody>
                    <a:bodyPr/>
                    <a:lstStyle/>
                    <a:p>
                      <a:pPr algn="ctr"/>
                      <a:r>
                        <a:rPr lang="fr-FR" sz="1000"/>
                        <a:t>1</a:t>
                      </a:r>
                    </a:p>
                  </a:txBody>
                  <a:tcPr anchor="ctr"/>
                </a:tc>
                <a:tc>
                  <a:txBody>
                    <a:bodyPr/>
                    <a:lstStyle/>
                    <a:p>
                      <a:pPr algn="ctr"/>
                      <a:r>
                        <a:rPr lang="fr-FR" sz="1000"/>
                        <a:t>14</a:t>
                      </a:r>
                    </a:p>
                  </a:txBody>
                  <a:tcPr anchor="ctr"/>
                </a:tc>
                <a:tc>
                  <a:txBody>
                    <a:bodyPr/>
                    <a:lstStyle/>
                    <a:p>
                      <a:pPr algn="ctr"/>
                      <a:r>
                        <a:rPr lang="fr-FR" sz="1000"/>
                        <a:t>1</a:t>
                      </a:r>
                    </a:p>
                  </a:txBody>
                  <a:tcPr anchor="ctr"/>
                </a:tc>
                <a:tc>
                  <a:txBody>
                    <a:bodyPr/>
                    <a:lstStyle/>
                    <a:p>
                      <a:pPr algn="ctr"/>
                      <a:r>
                        <a:rPr lang="fr-FR" sz="1000"/>
                        <a:t>4</a:t>
                      </a:r>
                    </a:p>
                  </a:txBody>
                  <a:tcPr anchor="ctr"/>
                </a:tc>
                <a:tc>
                  <a:txBody>
                    <a:bodyPr/>
                    <a:lstStyle/>
                    <a:p>
                      <a:pPr algn="ctr"/>
                      <a:r>
                        <a:rPr lang="fr-FR" sz="1000"/>
                        <a:t>0</a:t>
                      </a:r>
                    </a:p>
                  </a:txBody>
                  <a:tcPr anchor="ctr"/>
                </a:tc>
                <a:tc>
                  <a:txBody>
                    <a:bodyPr/>
                    <a:lstStyle/>
                    <a:p>
                      <a:pPr algn="ctr"/>
                      <a:r>
                        <a:rPr lang="fr-FR" sz="1000"/>
                        <a:t>969</a:t>
                      </a:r>
                    </a:p>
                  </a:txBody>
                  <a:tcPr anchor="ctr"/>
                </a:tc>
                <a:tc>
                  <a:txBody>
                    <a:bodyPr/>
                    <a:lstStyle/>
                    <a:p>
                      <a:pPr algn="ctr"/>
                      <a:r>
                        <a:rPr lang="fr-FR" sz="1000"/>
                        <a:t>89</a:t>
                      </a:r>
                    </a:p>
                  </a:txBody>
                  <a:tcPr anchor="ctr"/>
                </a:tc>
                <a:tc>
                  <a:txBody>
                    <a:bodyPr/>
                    <a:lstStyle/>
                    <a:p>
                      <a:pPr algn="ctr"/>
                      <a:r>
                        <a:rPr lang="fr-FR" sz="1000"/>
                        <a:t>35</a:t>
                      </a:r>
                    </a:p>
                  </a:txBody>
                  <a:tcPr anchor="ctr"/>
                </a:tc>
                <a:tc>
                  <a:txBody>
                    <a:bodyPr/>
                    <a:lstStyle/>
                    <a:p>
                      <a:pPr algn="ctr"/>
                      <a:r>
                        <a:rPr lang="fr-FR" sz="1000"/>
                        <a:t>7</a:t>
                      </a:r>
                    </a:p>
                  </a:txBody>
                  <a:tcPr anchor="ctr"/>
                </a:tc>
                <a:extLst>
                  <a:ext uri="{0D108BD9-81ED-4DB2-BD59-A6C34878D82A}">
                    <a16:rowId xmlns:a16="http://schemas.microsoft.com/office/drawing/2014/main" val="20371858"/>
                  </a:ext>
                </a:extLst>
              </a:tr>
              <a:tr h="243840">
                <a:tc>
                  <a:txBody>
                    <a:bodyPr/>
                    <a:lstStyle/>
                    <a:p>
                      <a:r>
                        <a:rPr lang="fr-FR" sz="1000"/>
                        <a:t>Greffon préemptif</a:t>
                      </a:r>
                    </a:p>
                  </a:txBody>
                  <a:tcPr anchor="ctr"/>
                </a:tc>
                <a:tc>
                  <a:txBody>
                    <a:bodyPr/>
                    <a:lstStyle/>
                    <a:p>
                      <a:pPr algn="ctr"/>
                      <a:r>
                        <a:rPr lang="fr-FR" sz="1000"/>
                        <a:t>4</a:t>
                      </a:r>
                    </a:p>
                  </a:txBody>
                  <a:tcPr anchor="ctr"/>
                </a:tc>
                <a:tc>
                  <a:txBody>
                    <a:bodyPr/>
                    <a:lstStyle/>
                    <a:p>
                      <a:pPr algn="ctr"/>
                      <a:r>
                        <a:rPr lang="fr-FR" sz="1000"/>
                        <a:t>0</a:t>
                      </a:r>
                    </a:p>
                  </a:txBody>
                  <a:tcPr anchor="ctr"/>
                </a:tc>
                <a:tc>
                  <a:txBody>
                    <a:bodyPr/>
                    <a:lstStyle/>
                    <a:p>
                      <a:pPr algn="ctr"/>
                      <a:r>
                        <a:rPr lang="fr-FR" sz="1000"/>
                        <a:t>1</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383</a:t>
                      </a:r>
                    </a:p>
                  </a:txBody>
                  <a:tcPr anchor="ctr"/>
                </a:tc>
                <a:tc>
                  <a:txBody>
                    <a:bodyPr/>
                    <a:lstStyle/>
                    <a:p>
                      <a:pPr algn="ctr"/>
                      <a:r>
                        <a:rPr lang="fr-FR" sz="1000"/>
                        <a:t>71</a:t>
                      </a:r>
                    </a:p>
                  </a:txBody>
                  <a:tcPr anchor="ctr"/>
                </a:tc>
                <a:extLst>
                  <a:ext uri="{0D108BD9-81ED-4DB2-BD59-A6C34878D82A}">
                    <a16:rowId xmlns:a16="http://schemas.microsoft.com/office/drawing/2014/main" val="66940576"/>
                  </a:ext>
                </a:extLst>
              </a:tr>
              <a:tr h="243840">
                <a:tc>
                  <a:txBody>
                    <a:bodyPr/>
                    <a:lstStyle/>
                    <a:p>
                      <a:r>
                        <a:rPr lang="fr-FR" sz="1000"/>
                        <a:t>Modalité ND</a:t>
                      </a:r>
                    </a:p>
                  </a:txBody>
                  <a:tcPr anchor="ctr"/>
                </a:tc>
                <a:tc>
                  <a:txBody>
                    <a:bodyPr/>
                    <a:lstStyle/>
                    <a:p>
                      <a:pPr algn="ctr"/>
                      <a:r>
                        <a:rPr lang="fr-FR" sz="1000"/>
                        <a:t>2</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r>
                        <a:rPr lang="fr-FR" sz="1000"/>
                        <a:t>0</a:t>
                      </a:r>
                    </a:p>
                  </a:txBody>
                  <a:tcPr anchor="ctr"/>
                </a:tc>
                <a:tc>
                  <a:txBody>
                    <a:bodyPr/>
                    <a:lstStyle/>
                    <a:p>
                      <a:pPr algn="ctr"/>
                      <a:endParaRPr lang="fr-FR" sz="1000"/>
                    </a:p>
                  </a:txBody>
                  <a:tcPr anchor="ctr"/>
                </a:tc>
                <a:tc>
                  <a:txBody>
                    <a:bodyPr/>
                    <a:lstStyle/>
                    <a:p>
                      <a:pPr algn="ctr"/>
                      <a:endParaRPr lang="fr-FR" sz="1000"/>
                    </a:p>
                  </a:txBody>
                  <a:tcPr anchor="ctr"/>
                </a:tc>
                <a:extLst>
                  <a:ext uri="{0D108BD9-81ED-4DB2-BD59-A6C34878D82A}">
                    <a16:rowId xmlns:a16="http://schemas.microsoft.com/office/drawing/2014/main" val="2968006583"/>
                  </a:ext>
                </a:extLst>
              </a:tr>
              <a:tr h="396240">
                <a:tc>
                  <a:txBody>
                    <a:bodyPr/>
                    <a:lstStyle/>
                    <a:p>
                      <a:r>
                        <a:rPr lang="fr-FR" sz="1000"/>
                        <a:t>Sous total (2)</a:t>
                      </a:r>
                    </a:p>
                  </a:txBody>
                  <a:tcPr anchor="ctr"/>
                </a:tc>
                <a:tc>
                  <a:txBody>
                    <a:bodyPr/>
                    <a:lstStyle/>
                    <a:p>
                      <a:pPr algn="ctr"/>
                      <a:r>
                        <a:rPr lang="fr-FR" sz="1000"/>
                        <a:t>6 352</a:t>
                      </a:r>
                    </a:p>
                  </a:txBody>
                  <a:tcPr anchor="ctr"/>
                </a:tc>
                <a:tc>
                  <a:txBody>
                    <a:bodyPr/>
                    <a:lstStyle/>
                    <a:p>
                      <a:pPr algn="ctr"/>
                      <a:r>
                        <a:rPr lang="fr-FR" sz="1000"/>
                        <a:t>100</a:t>
                      </a:r>
                    </a:p>
                  </a:txBody>
                  <a:tcPr anchor="ctr"/>
                </a:tc>
                <a:tc>
                  <a:txBody>
                    <a:bodyPr/>
                    <a:lstStyle/>
                    <a:p>
                      <a:pPr algn="ctr"/>
                      <a:r>
                        <a:rPr lang="fr-FR" sz="1000"/>
                        <a:t>1 530</a:t>
                      </a:r>
                    </a:p>
                  </a:txBody>
                  <a:tcPr anchor="ctr"/>
                </a:tc>
                <a:tc>
                  <a:txBody>
                    <a:bodyPr/>
                    <a:lstStyle/>
                    <a:p>
                      <a:pPr algn="ctr"/>
                      <a:r>
                        <a:rPr lang="fr-FR" sz="1000"/>
                        <a:t>100</a:t>
                      </a:r>
                    </a:p>
                  </a:txBody>
                  <a:tcPr anchor="ctr"/>
                </a:tc>
                <a:tc>
                  <a:txBody>
                    <a:bodyPr/>
                    <a:lstStyle/>
                    <a:p>
                      <a:pPr algn="ctr"/>
                      <a:r>
                        <a:rPr lang="fr-FR" sz="1000"/>
                        <a:t>920</a:t>
                      </a:r>
                    </a:p>
                  </a:txBody>
                  <a:tcPr anchor="ctr"/>
                </a:tc>
                <a:tc>
                  <a:txBody>
                    <a:bodyPr/>
                    <a:lstStyle/>
                    <a:p>
                      <a:pPr algn="ctr"/>
                      <a:r>
                        <a:rPr lang="fr-FR" sz="1000"/>
                        <a:t>100</a:t>
                      </a:r>
                    </a:p>
                  </a:txBody>
                  <a:tcPr anchor="ctr"/>
                </a:tc>
                <a:tc>
                  <a:txBody>
                    <a:bodyPr/>
                    <a:lstStyle/>
                    <a:p>
                      <a:pPr algn="ctr"/>
                      <a:r>
                        <a:rPr lang="fr-FR" sz="1000"/>
                        <a:t>1 083</a:t>
                      </a:r>
                    </a:p>
                  </a:txBody>
                  <a:tcPr anchor="ctr"/>
                </a:tc>
                <a:tc>
                  <a:txBody>
                    <a:bodyPr/>
                    <a:lstStyle/>
                    <a:p>
                      <a:pPr algn="ctr"/>
                      <a:r>
                        <a:rPr lang="fr-FR" sz="1000"/>
                        <a:t>100</a:t>
                      </a:r>
                    </a:p>
                  </a:txBody>
                  <a:tcPr anchor="ctr"/>
                </a:tc>
                <a:tc>
                  <a:txBody>
                    <a:bodyPr/>
                    <a:lstStyle/>
                    <a:p>
                      <a:pPr algn="ctr"/>
                      <a:r>
                        <a:rPr lang="fr-FR" sz="1000"/>
                        <a:t>537</a:t>
                      </a:r>
                      <a:endParaRPr lang="fr-FR" sz="1000" dirty="0"/>
                    </a:p>
                  </a:txBody>
                  <a:tcPr anchor="ctr"/>
                </a:tc>
                <a:tc>
                  <a:txBody>
                    <a:bodyPr/>
                    <a:lstStyle/>
                    <a:p>
                      <a:pPr algn="ctr"/>
                      <a:r>
                        <a:rPr lang="fr-FR" sz="1000"/>
                        <a:t>100</a:t>
                      </a:r>
                      <a:endParaRPr lang="fr-FR" sz="1000" dirty="0"/>
                    </a:p>
                  </a:txBody>
                  <a:tcPr anchor="ctr"/>
                </a:tc>
                <a:extLst>
                  <a:ext uri="{0D108BD9-81ED-4DB2-BD59-A6C34878D82A}">
                    <a16:rowId xmlns:a16="http://schemas.microsoft.com/office/drawing/2014/main" val="2544381519"/>
                  </a:ext>
                </a:extLst>
              </a:tr>
            </a:tbl>
          </a:graphicData>
        </a:graphic>
      </p:graphicFrame>
      <p:sp>
        <p:nvSpPr>
          <p:cNvPr id="5" name="Rectangle 4"/>
          <p:cNvSpPr/>
          <p:nvPr/>
        </p:nvSpPr>
        <p:spPr>
          <a:xfrm>
            <a:off x="2527970" y="6328085"/>
            <a:ext cx="7553290" cy="369332"/>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Provenance des patients en traitement de suppléance au 31/12/2021</a:t>
            </a:r>
          </a:p>
        </p:txBody>
      </p:sp>
    </p:spTree>
    <p:extLst>
      <p:ext uri="{BB962C8B-B14F-4D97-AF65-F5344CB8AC3E}">
        <p14:creationId xmlns:p14="http://schemas.microsoft.com/office/powerpoint/2010/main" val="1041399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custDataLst>
              <p:tags r:id="rId1"/>
            </p:custDataLst>
          </p:nvPr>
        </p:nvGraphicFramePr>
        <p:xfrm>
          <a:off x="2817900" y="253999"/>
          <a:ext cx="6556199" cy="5760720"/>
        </p:xfrm>
        <a:graphic>
          <a:graphicData uri="http://schemas.openxmlformats.org/drawingml/2006/table">
            <a:tbl>
              <a:tblPr firstRow="1" bandRow="1">
                <a:tableStyleId>{5C22544A-7EE6-4342-B048-85BDC9FD1C3A}</a:tableStyleId>
              </a:tblPr>
              <a:tblGrid>
                <a:gridCol w="1708459">
                  <a:extLst>
                    <a:ext uri="{9D8B030D-6E8A-4147-A177-3AD203B41FA5}">
                      <a16:colId xmlns:a16="http://schemas.microsoft.com/office/drawing/2014/main" val="154266762"/>
                    </a:ext>
                  </a:extLst>
                </a:gridCol>
                <a:gridCol w="620757">
                  <a:extLst>
                    <a:ext uri="{9D8B030D-6E8A-4147-A177-3AD203B41FA5}">
                      <a16:colId xmlns:a16="http://schemas.microsoft.com/office/drawing/2014/main" val="4053413754"/>
                    </a:ext>
                  </a:extLst>
                </a:gridCol>
                <a:gridCol w="377075">
                  <a:extLst>
                    <a:ext uri="{9D8B030D-6E8A-4147-A177-3AD203B41FA5}">
                      <a16:colId xmlns:a16="http://schemas.microsoft.com/office/drawing/2014/main" val="1430252393"/>
                    </a:ext>
                  </a:extLst>
                </a:gridCol>
                <a:gridCol w="620757">
                  <a:extLst>
                    <a:ext uri="{9D8B030D-6E8A-4147-A177-3AD203B41FA5}">
                      <a16:colId xmlns:a16="http://schemas.microsoft.com/office/drawing/2014/main" val="2144018553"/>
                    </a:ext>
                  </a:extLst>
                </a:gridCol>
                <a:gridCol w="377075">
                  <a:extLst>
                    <a:ext uri="{9D8B030D-6E8A-4147-A177-3AD203B41FA5}">
                      <a16:colId xmlns:a16="http://schemas.microsoft.com/office/drawing/2014/main" val="3234564867"/>
                    </a:ext>
                  </a:extLst>
                </a:gridCol>
                <a:gridCol w="550047">
                  <a:extLst>
                    <a:ext uri="{9D8B030D-6E8A-4147-A177-3AD203B41FA5}">
                      <a16:colId xmlns:a16="http://schemas.microsoft.com/office/drawing/2014/main" val="1073571835"/>
                    </a:ext>
                  </a:extLst>
                </a:gridCol>
                <a:gridCol w="377075">
                  <a:extLst>
                    <a:ext uri="{9D8B030D-6E8A-4147-A177-3AD203B41FA5}">
                      <a16:colId xmlns:a16="http://schemas.microsoft.com/office/drawing/2014/main" val="3078768203"/>
                    </a:ext>
                  </a:extLst>
                </a:gridCol>
                <a:gridCol w="550047">
                  <a:extLst>
                    <a:ext uri="{9D8B030D-6E8A-4147-A177-3AD203B41FA5}">
                      <a16:colId xmlns:a16="http://schemas.microsoft.com/office/drawing/2014/main" val="4273839468"/>
                    </a:ext>
                  </a:extLst>
                </a:gridCol>
                <a:gridCol w="377075">
                  <a:extLst>
                    <a:ext uri="{9D8B030D-6E8A-4147-A177-3AD203B41FA5}">
                      <a16:colId xmlns:a16="http://schemas.microsoft.com/office/drawing/2014/main" val="2556035431"/>
                    </a:ext>
                  </a:extLst>
                </a:gridCol>
                <a:gridCol w="620757">
                  <a:extLst>
                    <a:ext uri="{9D8B030D-6E8A-4147-A177-3AD203B41FA5}">
                      <a16:colId xmlns:a16="http://schemas.microsoft.com/office/drawing/2014/main" val="2345227118"/>
                    </a:ext>
                  </a:extLst>
                </a:gridCol>
                <a:gridCol w="377075">
                  <a:extLst>
                    <a:ext uri="{9D8B030D-6E8A-4147-A177-3AD203B41FA5}">
                      <a16:colId xmlns:a16="http://schemas.microsoft.com/office/drawing/2014/main" val="1616023678"/>
                    </a:ext>
                  </a:extLst>
                </a:gridCol>
              </a:tblGrid>
              <a:tr h="274320">
                <a:tc>
                  <a:txBody>
                    <a:bodyPr/>
                    <a:lstStyle/>
                    <a:p>
                      <a:pPr algn="ctr"/>
                      <a:endParaRPr lang="fr-FR" sz="1200"/>
                    </a:p>
                  </a:txBody>
                  <a:tcPr anchor="ctr"/>
                </a:tc>
                <a:tc gridSpan="10">
                  <a:txBody>
                    <a:bodyPr/>
                    <a:lstStyle/>
                    <a:p>
                      <a:pPr algn="ctr"/>
                      <a:r>
                        <a:rPr lang="fr-FR" sz="1200"/>
                        <a:t>Modalités de traitement des 92 699 patients présents au 31/12/2021</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3253371914"/>
                  </a:ext>
                </a:extLst>
              </a:tr>
              <a:tr h="640080">
                <a:tc>
                  <a:txBody>
                    <a:bodyPr/>
                    <a:lstStyle/>
                    <a:p>
                      <a:pPr algn="ctr"/>
                      <a:endParaRPr lang="fr-FR" sz="1200" dirty="0"/>
                    </a:p>
                  </a:txBody>
                  <a:tcPr anchor="ctr"/>
                </a:tc>
                <a:tc gridSpan="2">
                  <a:txBody>
                    <a:bodyPr/>
                    <a:lstStyle/>
                    <a:p>
                      <a:pPr algn="ctr"/>
                      <a:r>
                        <a:rPr lang="fr-FR" sz="1200"/>
                        <a:t>HD en centre </a:t>
                      </a:r>
                    </a:p>
                    <a:p>
                      <a:pPr algn="ctr"/>
                      <a:r>
                        <a:rPr lang="fr-FR" sz="1200"/>
                        <a:t> n=27 000</a:t>
                      </a:r>
                    </a:p>
                  </a:txBody>
                  <a:tcPr anchor="ctr"/>
                </a:tc>
                <a:tc hMerge="1">
                  <a:txBody>
                    <a:bodyPr/>
                    <a:lstStyle/>
                    <a:p>
                      <a:endParaRPr lang="fr-FR" sz="800"/>
                    </a:p>
                  </a:txBody>
                  <a:tcPr/>
                </a:tc>
                <a:tc gridSpan="2">
                  <a:txBody>
                    <a:bodyPr/>
                    <a:lstStyle/>
                    <a:p>
                      <a:pPr algn="ctr"/>
                      <a:r>
                        <a:rPr lang="da-DK" sz="1200"/>
                        <a:t>HD en UDM </a:t>
                      </a:r>
                    </a:p>
                    <a:p>
                      <a:pPr algn="ctr"/>
                      <a:r>
                        <a:rPr lang="da-DK" sz="1200"/>
                        <a:t> n=12 768</a:t>
                      </a:r>
                      <a:endParaRPr lang="fr-FR" sz="1200"/>
                    </a:p>
                  </a:txBody>
                  <a:tcPr anchor="ctr"/>
                </a:tc>
                <a:tc hMerge="1">
                  <a:txBody>
                    <a:bodyPr/>
                    <a:lstStyle/>
                    <a:p>
                      <a:endParaRPr lang="fr-FR" sz="800"/>
                    </a:p>
                  </a:txBody>
                  <a:tcPr/>
                </a:tc>
                <a:tc gridSpan="2">
                  <a:txBody>
                    <a:bodyPr/>
                    <a:lstStyle/>
                    <a:p>
                      <a:pPr algn="ctr"/>
                      <a:r>
                        <a:rPr lang="fr-FR" sz="1200"/>
                        <a:t>HD autonome </a:t>
                      </a:r>
                    </a:p>
                    <a:p>
                      <a:pPr algn="ctr"/>
                      <a:r>
                        <a:rPr lang="fr-FR" sz="1200"/>
                        <a:t> n=8 474</a:t>
                      </a:r>
                    </a:p>
                  </a:txBody>
                  <a:tcPr anchor="ctr"/>
                </a:tc>
                <a:tc hMerge="1">
                  <a:txBody>
                    <a:bodyPr/>
                    <a:lstStyle/>
                    <a:p>
                      <a:endParaRPr lang="fr-FR" sz="800"/>
                    </a:p>
                  </a:txBody>
                  <a:tcPr/>
                </a:tc>
                <a:tc gridSpan="2">
                  <a:txBody>
                    <a:bodyPr/>
                    <a:lstStyle/>
                    <a:p>
                      <a:pPr algn="ctr"/>
                      <a:r>
                        <a:rPr lang="fr-FR" sz="1200"/>
                        <a:t>DP </a:t>
                      </a:r>
                    </a:p>
                    <a:p>
                      <a:pPr algn="ctr"/>
                      <a:r>
                        <a:rPr lang="fr-FR" sz="1200"/>
                        <a:t> n=3 113</a:t>
                      </a:r>
                    </a:p>
                  </a:txBody>
                  <a:tcPr anchor="ctr"/>
                </a:tc>
                <a:tc hMerge="1">
                  <a:txBody>
                    <a:bodyPr/>
                    <a:lstStyle/>
                    <a:p>
                      <a:endParaRPr lang="fr-FR" sz="800"/>
                    </a:p>
                  </a:txBody>
                  <a:tcPr/>
                </a:tc>
                <a:tc gridSpan="2">
                  <a:txBody>
                    <a:bodyPr/>
                    <a:lstStyle/>
                    <a:p>
                      <a:pPr algn="ctr"/>
                      <a:r>
                        <a:rPr lang="fr-FR" sz="1200"/>
                        <a:t>TX </a:t>
                      </a:r>
                    </a:p>
                    <a:p>
                      <a:pPr algn="ctr"/>
                      <a:r>
                        <a:rPr lang="fr-FR" sz="1200"/>
                        <a:t> n=41 344</a:t>
                      </a:r>
                    </a:p>
                  </a:txBody>
                  <a:tcPr anchor="ctr"/>
                </a:tc>
                <a:tc hMerge="1">
                  <a:txBody>
                    <a:bodyPr/>
                    <a:lstStyle/>
                    <a:p>
                      <a:endParaRPr lang="fr-FR" sz="800"/>
                    </a:p>
                  </a:txBody>
                  <a:tcPr/>
                </a:tc>
                <a:extLst>
                  <a:ext uri="{0D108BD9-81ED-4DB2-BD59-A6C34878D82A}">
                    <a16:rowId xmlns:a16="http://schemas.microsoft.com/office/drawing/2014/main" val="1412029199"/>
                  </a:ext>
                </a:extLst>
              </a:tr>
              <a:tr h="822960">
                <a:tc>
                  <a:txBody>
                    <a:bodyPr/>
                    <a:lstStyle/>
                    <a:p>
                      <a:pPr algn="ctr"/>
                      <a:r>
                        <a:rPr lang="fr-FR" sz="1200"/>
                        <a:t>Prévalents au 31/12/2021 </a:t>
                      </a:r>
                    </a:p>
                    <a:p>
                      <a:pPr algn="ctr"/>
                      <a:r>
                        <a:rPr lang="fr-FR" sz="1200"/>
                        <a:t> Devenir </a:t>
                      </a:r>
                    </a:p>
                    <a:p>
                      <a:pPr algn="ctr"/>
                      <a:r>
                        <a:rPr lang="fr-FR" sz="1200"/>
                        <a:t> Etat au 31/12/2022</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extLst>
                  <a:ext uri="{0D108BD9-81ED-4DB2-BD59-A6C34878D82A}">
                    <a16:rowId xmlns:a16="http://schemas.microsoft.com/office/drawing/2014/main" val="682929465"/>
                  </a:ext>
                </a:extLst>
              </a:tr>
              <a:tr h="274320">
                <a:tc>
                  <a:txBody>
                    <a:bodyPr/>
                    <a:lstStyle/>
                    <a:p>
                      <a:r>
                        <a:rPr lang="fr-FR" sz="1200"/>
                        <a:t>Décédé</a:t>
                      </a:r>
                    </a:p>
                  </a:txBody>
                  <a:tcPr anchor="ctr"/>
                </a:tc>
                <a:tc>
                  <a:txBody>
                    <a:bodyPr/>
                    <a:lstStyle/>
                    <a:p>
                      <a:pPr algn="ctr"/>
                      <a:r>
                        <a:rPr lang="fr-FR" sz="1200"/>
                        <a:t>5 251</a:t>
                      </a:r>
                    </a:p>
                  </a:txBody>
                  <a:tcPr anchor="ctr"/>
                </a:tc>
                <a:tc>
                  <a:txBody>
                    <a:bodyPr/>
                    <a:lstStyle/>
                    <a:p>
                      <a:pPr algn="ctr"/>
                      <a:r>
                        <a:rPr lang="fr-FR" sz="1200"/>
                        <a:t>19</a:t>
                      </a:r>
                    </a:p>
                  </a:txBody>
                  <a:tcPr anchor="ctr"/>
                </a:tc>
                <a:tc>
                  <a:txBody>
                    <a:bodyPr/>
                    <a:lstStyle/>
                    <a:p>
                      <a:pPr algn="ctr"/>
                      <a:r>
                        <a:rPr lang="fr-FR" sz="1200"/>
                        <a:t>1 191</a:t>
                      </a:r>
                    </a:p>
                  </a:txBody>
                  <a:tcPr anchor="ctr"/>
                </a:tc>
                <a:tc>
                  <a:txBody>
                    <a:bodyPr/>
                    <a:lstStyle/>
                    <a:p>
                      <a:pPr algn="ctr"/>
                      <a:r>
                        <a:rPr lang="fr-FR" sz="1200"/>
                        <a:t>9</a:t>
                      </a:r>
                    </a:p>
                  </a:txBody>
                  <a:tcPr anchor="ctr"/>
                </a:tc>
                <a:tc>
                  <a:txBody>
                    <a:bodyPr/>
                    <a:lstStyle/>
                    <a:p>
                      <a:pPr algn="ctr"/>
                      <a:r>
                        <a:rPr lang="fr-FR" sz="1200"/>
                        <a:t>547</a:t>
                      </a:r>
                    </a:p>
                  </a:txBody>
                  <a:tcPr anchor="ctr"/>
                </a:tc>
                <a:tc>
                  <a:txBody>
                    <a:bodyPr/>
                    <a:lstStyle/>
                    <a:p>
                      <a:pPr algn="ctr"/>
                      <a:r>
                        <a:rPr lang="fr-FR" sz="1200"/>
                        <a:t>6</a:t>
                      </a:r>
                    </a:p>
                  </a:txBody>
                  <a:tcPr anchor="ctr"/>
                </a:tc>
                <a:tc>
                  <a:txBody>
                    <a:bodyPr/>
                    <a:lstStyle/>
                    <a:p>
                      <a:pPr algn="ctr"/>
                      <a:r>
                        <a:rPr lang="fr-FR" sz="1200"/>
                        <a:t>539</a:t>
                      </a:r>
                    </a:p>
                  </a:txBody>
                  <a:tcPr anchor="ctr"/>
                </a:tc>
                <a:tc>
                  <a:txBody>
                    <a:bodyPr/>
                    <a:lstStyle/>
                    <a:p>
                      <a:pPr algn="ctr"/>
                      <a:r>
                        <a:rPr lang="fr-FR" sz="1200"/>
                        <a:t>17</a:t>
                      </a:r>
                    </a:p>
                  </a:txBody>
                  <a:tcPr anchor="ctr"/>
                </a:tc>
                <a:tc>
                  <a:txBody>
                    <a:bodyPr/>
                    <a:lstStyle/>
                    <a:p>
                      <a:pPr algn="ctr"/>
                      <a:r>
                        <a:rPr lang="fr-FR" sz="1200"/>
                        <a:t>1 683</a:t>
                      </a:r>
                    </a:p>
                  </a:txBody>
                  <a:tcPr anchor="ctr"/>
                </a:tc>
                <a:tc>
                  <a:txBody>
                    <a:bodyPr/>
                    <a:lstStyle/>
                    <a:p>
                      <a:pPr algn="ctr"/>
                      <a:r>
                        <a:rPr lang="fr-FR" sz="1200"/>
                        <a:t>4</a:t>
                      </a:r>
                    </a:p>
                  </a:txBody>
                  <a:tcPr anchor="ctr"/>
                </a:tc>
                <a:extLst>
                  <a:ext uri="{0D108BD9-81ED-4DB2-BD59-A6C34878D82A}">
                    <a16:rowId xmlns:a16="http://schemas.microsoft.com/office/drawing/2014/main" val="3440362855"/>
                  </a:ext>
                </a:extLst>
              </a:tr>
              <a:tr h="274320">
                <a:tc>
                  <a:txBody>
                    <a:bodyPr/>
                    <a:lstStyle/>
                    <a:p>
                      <a:r>
                        <a:rPr lang="fr-FR" sz="1200"/>
                        <a:t>Vivant</a:t>
                      </a:r>
                    </a:p>
                  </a:txBody>
                  <a:tcPr anchor="ctr"/>
                </a:tc>
                <a:tc>
                  <a:txBody>
                    <a:bodyPr/>
                    <a:lstStyle/>
                    <a:p>
                      <a:pPr algn="ctr"/>
                      <a:r>
                        <a:rPr lang="fr-FR" sz="1200"/>
                        <a:t>21 749</a:t>
                      </a:r>
                    </a:p>
                  </a:txBody>
                  <a:tcPr anchor="ctr"/>
                </a:tc>
                <a:tc>
                  <a:txBody>
                    <a:bodyPr/>
                    <a:lstStyle/>
                    <a:p>
                      <a:pPr algn="ctr"/>
                      <a:r>
                        <a:rPr lang="fr-FR" sz="1200"/>
                        <a:t>81</a:t>
                      </a:r>
                    </a:p>
                  </a:txBody>
                  <a:tcPr anchor="ctr"/>
                </a:tc>
                <a:tc>
                  <a:txBody>
                    <a:bodyPr/>
                    <a:lstStyle/>
                    <a:p>
                      <a:pPr algn="ctr"/>
                      <a:r>
                        <a:rPr lang="fr-FR" sz="1200"/>
                        <a:t>11 577</a:t>
                      </a:r>
                    </a:p>
                  </a:txBody>
                  <a:tcPr anchor="ctr"/>
                </a:tc>
                <a:tc>
                  <a:txBody>
                    <a:bodyPr/>
                    <a:lstStyle/>
                    <a:p>
                      <a:pPr algn="ctr"/>
                      <a:r>
                        <a:rPr lang="fr-FR" sz="1200"/>
                        <a:t>91</a:t>
                      </a:r>
                    </a:p>
                  </a:txBody>
                  <a:tcPr anchor="ctr"/>
                </a:tc>
                <a:tc>
                  <a:txBody>
                    <a:bodyPr/>
                    <a:lstStyle/>
                    <a:p>
                      <a:pPr algn="ctr"/>
                      <a:r>
                        <a:rPr lang="fr-FR" sz="1200"/>
                        <a:t>7 927</a:t>
                      </a:r>
                    </a:p>
                  </a:txBody>
                  <a:tcPr anchor="ctr"/>
                </a:tc>
                <a:tc>
                  <a:txBody>
                    <a:bodyPr/>
                    <a:lstStyle/>
                    <a:p>
                      <a:pPr algn="ctr"/>
                      <a:r>
                        <a:rPr lang="fr-FR" sz="1200"/>
                        <a:t>94</a:t>
                      </a:r>
                    </a:p>
                  </a:txBody>
                  <a:tcPr anchor="ctr"/>
                </a:tc>
                <a:tc>
                  <a:txBody>
                    <a:bodyPr/>
                    <a:lstStyle/>
                    <a:p>
                      <a:pPr algn="ctr"/>
                      <a:r>
                        <a:rPr lang="fr-FR" sz="1200"/>
                        <a:t>2 574</a:t>
                      </a:r>
                    </a:p>
                  </a:txBody>
                  <a:tcPr anchor="ctr"/>
                </a:tc>
                <a:tc>
                  <a:txBody>
                    <a:bodyPr/>
                    <a:lstStyle/>
                    <a:p>
                      <a:pPr algn="ctr"/>
                      <a:r>
                        <a:rPr lang="fr-FR" sz="1200"/>
                        <a:t>83</a:t>
                      </a:r>
                    </a:p>
                  </a:txBody>
                  <a:tcPr anchor="ctr"/>
                </a:tc>
                <a:tc>
                  <a:txBody>
                    <a:bodyPr/>
                    <a:lstStyle/>
                    <a:p>
                      <a:pPr algn="ctr"/>
                      <a:r>
                        <a:rPr lang="fr-FR" sz="1200"/>
                        <a:t>39 661</a:t>
                      </a:r>
                    </a:p>
                  </a:txBody>
                  <a:tcPr anchor="ctr"/>
                </a:tc>
                <a:tc>
                  <a:txBody>
                    <a:bodyPr/>
                    <a:lstStyle/>
                    <a:p>
                      <a:pPr algn="ctr"/>
                      <a:r>
                        <a:rPr lang="fr-FR" sz="1200"/>
                        <a:t>96</a:t>
                      </a:r>
                    </a:p>
                  </a:txBody>
                  <a:tcPr anchor="ctr"/>
                </a:tc>
                <a:extLst>
                  <a:ext uri="{0D108BD9-81ED-4DB2-BD59-A6C34878D82A}">
                    <a16:rowId xmlns:a16="http://schemas.microsoft.com/office/drawing/2014/main" val="3821489731"/>
                  </a:ext>
                </a:extLst>
              </a:tr>
              <a:tr h="274320">
                <a:tc>
                  <a:txBody>
                    <a:bodyPr/>
                    <a:lstStyle/>
                    <a:p>
                      <a:r>
                        <a:rPr lang="fr-FR" sz="1200"/>
                        <a:t>Hémodialyse</a:t>
                      </a:r>
                    </a:p>
                  </a:txBody>
                  <a:tcPr anchor="ctr"/>
                </a:tc>
                <a:tc>
                  <a:txBody>
                    <a:bodyPr/>
                    <a:lstStyle/>
                    <a:p>
                      <a:pPr algn="ctr"/>
                      <a:r>
                        <a:rPr lang="fr-FR" sz="1200"/>
                        <a:t>20 609</a:t>
                      </a:r>
                    </a:p>
                  </a:txBody>
                  <a:tcPr anchor="ctr"/>
                </a:tc>
                <a:tc>
                  <a:txBody>
                    <a:bodyPr/>
                    <a:lstStyle/>
                    <a:p>
                      <a:pPr algn="ctr"/>
                      <a:r>
                        <a:rPr lang="fr-FR" sz="1200"/>
                        <a:t>76</a:t>
                      </a:r>
                    </a:p>
                  </a:txBody>
                  <a:tcPr anchor="ctr"/>
                </a:tc>
                <a:tc>
                  <a:txBody>
                    <a:bodyPr/>
                    <a:lstStyle/>
                    <a:p>
                      <a:pPr algn="ctr"/>
                      <a:r>
                        <a:rPr lang="fr-FR" sz="1200"/>
                        <a:t>10 722</a:t>
                      </a:r>
                    </a:p>
                  </a:txBody>
                  <a:tcPr anchor="ctr"/>
                </a:tc>
                <a:tc>
                  <a:txBody>
                    <a:bodyPr/>
                    <a:lstStyle/>
                    <a:p>
                      <a:pPr algn="ctr"/>
                      <a:r>
                        <a:rPr lang="fr-FR" sz="1200"/>
                        <a:t>84</a:t>
                      </a:r>
                    </a:p>
                  </a:txBody>
                  <a:tcPr anchor="ctr"/>
                </a:tc>
                <a:tc>
                  <a:txBody>
                    <a:bodyPr/>
                    <a:lstStyle/>
                    <a:p>
                      <a:pPr algn="ctr"/>
                      <a:r>
                        <a:rPr lang="fr-FR" sz="1200"/>
                        <a:t>7 208</a:t>
                      </a:r>
                    </a:p>
                  </a:txBody>
                  <a:tcPr anchor="ctr"/>
                </a:tc>
                <a:tc>
                  <a:txBody>
                    <a:bodyPr/>
                    <a:lstStyle/>
                    <a:p>
                      <a:pPr algn="ctr"/>
                      <a:r>
                        <a:rPr lang="fr-FR" sz="1200"/>
                        <a:t>85</a:t>
                      </a:r>
                    </a:p>
                  </a:txBody>
                  <a:tcPr anchor="ctr"/>
                </a:tc>
                <a:tc>
                  <a:txBody>
                    <a:bodyPr/>
                    <a:lstStyle/>
                    <a:p>
                      <a:pPr algn="ctr"/>
                      <a:r>
                        <a:rPr lang="fr-FR" sz="1200"/>
                        <a:t>392</a:t>
                      </a:r>
                    </a:p>
                  </a:txBody>
                  <a:tcPr anchor="ctr"/>
                </a:tc>
                <a:tc>
                  <a:txBody>
                    <a:bodyPr/>
                    <a:lstStyle/>
                    <a:p>
                      <a:pPr algn="ctr"/>
                      <a:r>
                        <a:rPr lang="fr-FR" sz="1200"/>
                        <a:t>13</a:t>
                      </a:r>
                    </a:p>
                  </a:txBody>
                  <a:tcPr anchor="ctr"/>
                </a:tc>
                <a:tc>
                  <a:txBody>
                    <a:bodyPr/>
                    <a:lstStyle/>
                    <a:p>
                      <a:pPr algn="ctr"/>
                      <a:r>
                        <a:rPr lang="fr-FR" sz="1200"/>
                        <a:t>765</a:t>
                      </a:r>
                    </a:p>
                  </a:txBody>
                  <a:tcPr anchor="ctr"/>
                </a:tc>
                <a:tc>
                  <a:txBody>
                    <a:bodyPr/>
                    <a:lstStyle/>
                    <a:p>
                      <a:pPr algn="ctr"/>
                      <a:r>
                        <a:rPr lang="fr-FR" sz="1200"/>
                        <a:t>2</a:t>
                      </a:r>
                    </a:p>
                  </a:txBody>
                  <a:tcPr anchor="ctr"/>
                </a:tc>
                <a:extLst>
                  <a:ext uri="{0D108BD9-81ED-4DB2-BD59-A6C34878D82A}">
                    <a16:rowId xmlns:a16="http://schemas.microsoft.com/office/drawing/2014/main" val="1762436359"/>
                  </a:ext>
                </a:extLst>
              </a:tr>
              <a:tr h="274320">
                <a:tc>
                  <a:txBody>
                    <a:bodyPr/>
                    <a:lstStyle/>
                    <a:p>
                      <a:r>
                        <a:rPr lang="fr-FR" sz="1200"/>
                        <a:t>HD en centre</a:t>
                      </a:r>
                    </a:p>
                  </a:txBody>
                  <a:tcPr anchor="ctr"/>
                </a:tc>
                <a:tc>
                  <a:txBody>
                    <a:bodyPr/>
                    <a:lstStyle/>
                    <a:p>
                      <a:pPr algn="ctr"/>
                      <a:r>
                        <a:rPr lang="fr-FR" sz="1200"/>
                        <a:t>18 497</a:t>
                      </a:r>
                    </a:p>
                  </a:txBody>
                  <a:tcPr anchor="ctr"/>
                </a:tc>
                <a:tc>
                  <a:txBody>
                    <a:bodyPr/>
                    <a:lstStyle/>
                    <a:p>
                      <a:pPr algn="ctr"/>
                      <a:r>
                        <a:rPr lang="fr-FR" sz="1200"/>
                        <a:t>69</a:t>
                      </a:r>
                    </a:p>
                  </a:txBody>
                  <a:tcPr anchor="ctr"/>
                </a:tc>
                <a:tc>
                  <a:txBody>
                    <a:bodyPr/>
                    <a:lstStyle/>
                    <a:p>
                      <a:pPr algn="ctr"/>
                      <a:r>
                        <a:rPr lang="fr-FR" sz="1200"/>
                        <a:t>947</a:t>
                      </a:r>
                    </a:p>
                  </a:txBody>
                  <a:tcPr anchor="ctr"/>
                </a:tc>
                <a:tc>
                  <a:txBody>
                    <a:bodyPr/>
                    <a:lstStyle/>
                    <a:p>
                      <a:pPr algn="ctr"/>
                      <a:r>
                        <a:rPr lang="fr-FR" sz="1200"/>
                        <a:t>7</a:t>
                      </a:r>
                    </a:p>
                  </a:txBody>
                  <a:tcPr anchor="ctr"/>
                </a:tc>
                <a:tc>
                  <a:txBody>
                    <a:bodyPr/>
                    <a:lstStyle/>
                    <a:p>
                      <a:pPr algn="ctr"/>
                      <a:r>
                        <a:rPr lang="fr-FR" sz="1200"/>
                        <a:t>419</a:t>
                      </a:r>
                    </a:p>
                  </a:txBody>
                  <a:tcPr anchor="ctr"/>
                </a:tc>
                <a:tc>
                  <a:txBody>
                    <a:bodyPr/>
                    <a:lstStyle/>
                    <a:p>
                      <a:pPr algn="ctr"/>
                      <a:r>
                        <a:rPr lang="fr-FR" sz="1200"/>
                        <a:t>5</a:t>
                      </a:r>
                    </a:p>
                  </a:txBody>
                  <a:tcPr anchor="ctr"/>
                </a:tc>
                <a:tc>
                  <a:txBody>
                    <a:bodyPr/>
                    <a:lstStyle/>
                    <a:p>
                      <a:pPr algn="ctr"/>
                      <a:r>
                        <a:rPr lang="fr-FR" sz="1200"/>
                        <a:t>255</a:t>
                      </a:r>
                    </a:p>
                  </a:txBody>
                  <a:tcPr anchor="ctr"/>
                </a:tc>
                <a:tc>
                  <a:txBody>
                    <a:bodyPr/>
                    <a:lstStyle/>
                    <a:p>
                      <a:pPr algn="ctr"/>
                      <a:r>
                        <a:rPr lang="fr-FR" sz="1200"/>
                        <a:t>8</a:t>
                      </a:r>
                    </a:p>
                  </a:txBody>
                  <a:tcPr anchor="ctr"/>
                </a:tc>
                <a:tc>
                  <a:txBody>
                    <a:bodyPr/>
                    <a:lstStyle/>
                    <a:p>
                      <a:pPr algn="ctr"/>
                      <a:r>
                        <a:rPr lang="fr-FR" sz="1200"/>
                        <a:t>446</a:t>
                      </a:r>
                    </a:p>
                  </a:txBody>
                  <a:tcPr anchor="ctr"/>
                </a:tc>
                <a:tc>
                  <a:txBody>
                    <a:bodyPr/>
                    <a:lstStyle/>
                    <a:p>
                      <a:pPr algn="ctr"/>
                      <a:r>
                        <a:rPr lang="fr-FR" sz="1200"/>
                        <a:t>1</a:t>
                      </a:r>
                    </a:p>
                  </a:txBody>
                  <a:tcPr anchor="ctr"/>
                </a:tc>
                <a:extLst>
                  <a:ext uri="{0D108BD9-81ED-4DB2-BD59-A6C34878D82A}">
                    <a16:rowId xmlns:a16="http://schemas.microsoft.com/office/drawing/2014/main" val="575251149"/>
                  </a:ext>
                </a:extLst>
              </a:tr>
              <a:tr h="274320">
                <a:tc>
                  <a:txBody>
                    <a:bodyPr/>
                    <a:lstStyle/>
                    <a:p>
                      <a:r>
                        <a:rPr lang="fr-FR" sz="1200"/>
                        <a:t>HD en UDM</a:t>
                      </a:r>
                    </a:p>
                  </a:txBody>
                  <a:tcPr anchor="ctr"/>
                </a:tc>
                <a:tc>
                  <a:txBody>
                    <a:bodyPr/>
                    <a:lstStyle/>
                    <a:p>
                      <a:pPr algn="ctr"/>
                      <a:r>
                        <a:rPr lang="fr-FR" sz="1200"/>
                        <a:t>1 491</a:t>
                      </a:r>
                    </a:p>
                  </a:txBody>
                  <a:tcPr anchor="ctr"/>
                </a:tc>
                <a:tc>
                  <a:txBody>
                    <a:bodyPr/>
                    <a:lstStyle/>
                    <a:p>
                      <a:pPr algn="ctr"/>
                      <a:r>
                        <a:rPr lang="fr-FR" sz="1200"/>
                        <a:t>6</a:t>
                      </a:r>
                    </a:p>
                  </a:txBody>
                  <a:tcPr anchor="ctr"/>
                </a:tc>
                <a:tc>
                  <a:txBody>
                    <a:bodyPr/>
                    <a:lstStyle/>
                    <a:p>
                      <a:pPr algn="ctr"/>
                      <a:r>
                        <a:rPr lang="fr-FR" sz="1200"/>
                        <a:t>9 397</a:t>
                      </a:r>
                    </a:p>
                  </a:txBody>
                  <a:tcPr anchor="ctr"/>
                </a:tc>
                <a:tc>
                  <a:txBody>
                    <a:bodyPr/>
                    <a:lstStyle/>
                    <a:p>
                      <a:pPr algn="ctr"/>
                      <a:r>
                        <a:rPr lang="fr-FR" sz="1200"/>
                        <a:t>74</a:t>
                      </a:r>
                    </a:p>
                  </a:txBody>
                  <a:tcPr anchor="ctr"/>
                </a:tc>
                <a:tc>
                  <a:txBody>
                    <a:bodyPr/>
                    <a:lstStyle/>
                    <a:p>
                      <a:pPr algn="ctr"/>
                      <a:r>
                        <a:rPr lang="fr-FR" sz="1200"/>
                        <a:t>440</a:t>
                      </a:r>
                    </a:p>
                  </a:txBody>
                  <a:tcPr anchor="ctr"/>
                </a:tc>
                <a:tc>
                  <a:txBody>
                    <a:bodyPr/>
                    <a:lstStyle/>
                    <a:p>
                      <a:pPr algn="ctr"/>
                      <a:r>
                        <a:rPr lang="fr-FR" sz="1200"/>
                        <a:t>5</a:t>
                      </a:r>
                    </a:p>
                  </a:txBody>
                  <a:tcPr anchor="ctr"/>
                </a:tc>
                <a:tc>
                  <a:txBody>
                    <a:bodyPr/>
                    <a:lstStyle/>
                    <a:p>
                      <a:pPr algn="ctr"/>
                      <a:r>
                        <a:rPr lang="fr-FR" sz="1200"/>
                        <a:t>88</a:t>
                      </a:r>
                    </a:p>
                  </a:txBody>
                  <a:tcPr anchor="ctr"/>
                </a:tc>
                <a:tc>
                  <a:txBody>
                    <a:bodyPr/>
                    <a:lstStyle/>
                    <a:p>
                      <a:pPr algn="ctr"/>
                      <a:r>
                        <a:rPr lang="fr-FR" sz="1200"/>
                        <a:t>3</a:t>
                      </a:r>
                    </a:p>
                  </a:txBody>
                  <a:tcPr anchor="ctr"/>
                </a:tc>
                <a:tc>
                  <a:txBody>
                    <a:bodyPr/>
                    <a:lstStyle/>
                    <a:p>
                      <a:pPr algn="ctr"/>
                      <a:r>
                        <a:rPr lang="fr-FR" sz="1200"/>
                        <a:t>152</a:t>
                      </a:r>
                    </a:p>
                  </a:txBody>
                  <a:tcPr anchor="ctr"/>
                </a:tc>
                <a:tc>
                  <a:txBody>
                    <a:bodyPr/>
                    <a:lstStyle/>
                    <a:p>
                      <a:pPr algn="ctr"/>
                      <a:r>
                        <a:rPr lang="fr-FR" sz="1200"/>
                        <a:t>0</a:t>
                      </a:r>
                    </a:p>
                  </a:txBody>
                  <a:tcPr anchor="ctr"/>
                </a:tc>
                <a:extLst>
                  <a:ext uri="{0D108BD9-81ED-4DB2-BD59-A6C34878D82A}">
                    <a16:rowId xmlns:a16="http://schemas.microsoft.com/office/drawing/2014/main" val="2020589208"/>
                  </a:ext>
                </a:extLst>
              </a:tr>
              <a:tr h="274320">
                <a:tc>
                  <a:txBody>
                    <a:bodyPr/>
                    <a:lstStyle/>
                    <a:p>
                      <a:r>
                        <a:rPr lang="fr-FR" sz="1200"/>
                        <a:t>HD autonome</a:t>
                      </a:r>
                    </a:p>
                  </a:txBody>
                  <a:tcPr anchor="ctr"/>
                </a:tc>
                <a:tc>
                  <a:txBody>
                    <a:bodyPr/>
                    <a:lstStyle/>
                    <a:p>
                      <a:pPr algn="ctr"/>
                      <a:r>
                        <a:rPr lang="fr-FR" sz="1200"/>
                        <a:t>621</a:t>
                      </a:r>
                    </a:p>
                  </a:txBody>
                  <a:tcPr anchor="ctr"/>
                </a:tc>
                <a:tc>
                  <a:txBody>
                    <a:bodyPr/>
                    <a:lstStyle/>
                    <a:p>
                      <a:pPr algn="ctr"/>
                      <a:r>
                        <a:rPr lang="fr-FR" sz="1200"/>
                        <a:t>2</a:t>
                      </a:r>
                    </a:p>
                  </a:txBody>
                  <a:tcPr anchor="ctr"/>
                </a:tc>
                <a:tc>
                  <a:txBody>
                    <a:bodyPr/>
                    <a:lstStyle/>
                    <a:p>
                      <a:pPr algn="ctr"/>
                      <a:r>
                        <a:rPr lang="fr-FR" sz="1200"/>
                        <a:t>378</a:t>
                      </a:r>
                    </a:p>
                  </a:txBody>
                  <a:tcPr anchor="ctr"/>
                </a:tc>
                <a:tc>
                  <a:txBody>
                    <a:bodyPr/>
                    <a:lstStyle/>
                    <a:p>
                      <a:pPr algn="ctr"/>
                      <a:r>
                        <a:rPr lang="fr-FR" sz="1200"/>
                        <a:t>3</a:t>
                      </a:r>
                    </a:p>
                  </a:txBody>
                  <a:tcPr anchor="ctr"/>
                </a:tc>
                <a:tc>
                  <a:txBody>
                    <a:bodyPr/>
                    <a:lstStyle/>
                    <a:p>
                      <a:pPr algn="ctr"/>
                      <a:r>
                        <a:rPr lang="fr-FR" sz="1200"/>
                        <a:t>6 349</a:t>
                      </a:r>
                    </a:p>
                  </a:txBody>
                  <a:tcPr anchor="ctr"/>
                </a:tc>
                <a:tc>
                  <a:txBody>
                    <a:bodyPr/>
                    <a:lstStyle/>
                    <a:p>
                      <a:pPr algn="ctr"/>
                      <a:r>
                        <a:rPr lang="fr-FR" sz="1200"/>
                        <a:t>75</a:t>
                      </a:r>
                    </a:p>
                  </a:txBody>
                  <a:tcPr anchor="ctr"/>
                </a:tc>
                <a:tc>
                  <a:txBody>
                    <a:bodyPr/>
                    <a:lstStyle/>
                    <a:p>
                      <a:pPr algn="ctr"/>
                      <a:r>
                        <a:rPr lang="fr-FR" sz="1200"/>
                        <a:t>49</a:t>
                      </a:r>
                    </a:p>
                  </a:txBody>
                  <a:tcPr anchor="ctr"/>
                </a:tc>
                <a:tc>
                  <a:txBody>
                    <a:bodyPr/>
                    <a:lstStyle/>
                    <a:p>
                      <a:pPr algn="ctr"/>
                      <a:r>
                        <a:rPr lang="fr-FR" sz="1200"/>
                        <a:t>2</a:t>
                      </a:r>
                    </a:p>
                  </a:txBody>
                  <a:tcPr anchor="ctr"/>
                </a:tc>
                <a:tc>
                  <a:txBody>
                    <a:bodyPr/>
                    <a:lstStyle/>
                    <a:p>
                      <a:pPr algn="ctr"/>
                      <a:r>
                        <a:rPr lang="fr-FR" sz="1200"/>
                        <a:t>167</a:t>
                      </a:r>
                    </a:p>
                  </a:txBody>
                  <a:tcPr anchor="ctr"/>
                </a:tc>
                <a:tc>
                  <a:txBody>
                    <a:bodyPr/>
                    <a:lstStyle/>
                    <a:p>
                      <a:pPr algn="ctr"/>
                      <a:r>
                        <a:rPr lang="fr-FR" sz="1200"/>
                        <a:t>0</a:t>
                      </a:r>
                    </a:p>
                  </a:txBody>
                  <a:tcPr anchor="ctr"/>
                </a:tc>
                <a:extLst>
                  <a:ext uri="{0D108BD9-81ED-4DB2-BD59-A6C34878D82A}">
                    <a16:rowId xmlns:a16="http://schemas.microsoft.com/office/drawing/2014/main" val="732322562"/>
                  </a:ext>
                </a:extLst>
              </a:tr>
              <a:tr h="274320">
                <a:tc>
                  <a:txBody>
                    <a:bodyPr/>
                    <a:lstStyle/>
                    <a:p>
                      <a:r>
                        <a:rPr lang="fr-FR" sz="1200"/>
                        <a:t>DP</a:t>
                      </a:r>
                    </a:p>
                  </a:txBody>
                  <a:tcPr anchor="ctr"/>
                </a:tc>
                <a:tc>
                  <a:txBody>
                    <a:bodyPr/>
                    <a:lstStyle/>
                    <a:p>
                      <a:pPr algn="ctr"/>
                      <a:r>
                        <a:rPr lang="fr-FR" sz="1200"/>
                        <a:t>61</a:t>
                      </a:r>
                    </a:p>
                  </a:txBody>
                  <a:tcPr anchor="ctr"/>
                </a:tc>
                <a:tc>
                  <a:txBody>
                    <a:bodyPr/>
                    <a:lstStyle/>
                    <a:p>
                      <a:pPr algn="ctr"/>
                      <a:r>
                        <a:rPr lang="fr-FR" sz="1200"/>
                        <a:t>0</a:t>
                      </a:r>
                    </a:p>
                  </a:txBody>
                  <a:tcPr anchor="ctr"/>
                </a:tc>
                <a:tc>
                  <a:txBody>
                    <a:bodyPr/>
                    <a:lstStyle/>
                    <a:p>
                      <a:pPr algn="ctr"/>
                      <a:r>
                        <a:rPr lang="fr-FR" sz="1200"/>
                        <a:t>5</a:t>
                      </a:r>
                    </a:p>
                  </a:txBody>
                  <a:tcPr anchor="ctr"/>
                </a:tc>
                <a:tc>
                  <a:txBody>
                    <a:bodyPr/>
                    <a:lstStyle/>
                    <a:p>
                      <a:pPr algn="ctr"/>
                      <a:r>
                        <a:rPr lang="fr-FR" sz="1200"/>
                        <a:t>0</a:t>
                      </a:r>
                    </a:p>
                  </a:txBody>
                  <a:tcPr anchor="ctr"/>
                </a:tc>
                <a:tc>
                  <a:txBody>
                    <a:bodyPr/>
                    <a:lstStyle/>
                    <a:p>
                      <a:pPr algn="ctr"/>
                      <a:r>
                        <a:rPr lang="fr-FR" sz="1200"/>
                        <a:t>1</a:t>
                      </a:r>
                    </a:p>
                  </a:txBody>
                  <a:tcPr anchor="ctr"/>
                </a:tc>
                <a:tc>
                  <a:txBody>
                    <a:bodyPr/>
                    <a:lstStyle/>
                    <a:p>
                      <a:pPr algn="ctr"/>
                      <a:r>
                        <a:rPr lang="fr-FR" sz="1200"/>
                        <a:t>0</a:t>
                      </a:r>
                    </a:p>
                  </a:txBody>
                  <a:tcPr anchor="ctr"/>
                </a:tc>
                <a:tc>
                  <a:txBody>
                    <a:bodyPr/>
                    <a:lstStyle/>
                    <a:p>
                      <a:pPr algn="ctr"/>
                      <a:r>
                        <a:rPr lang="fr-FR" sz="1200"/>
                        <a:t>1 876</a:t>
                      </a:r>
                    </a:p>
                  </a:txBody>
                  <a:tcPr anchor="ctr"/>
                </a:tc>
                <a:tc>
                  <a:txBody>
                    <a:bodyPr/>
                    <a:lstStyle/>
                    <a:p>
                      <a:pPr algn="ctr"/>
                      <a:r>
                        <a:rPr lang="fr-FR" sz="1200"/>
                        <a:t>60</a:t>
                      </a:r>
                    </a:p>
                  </a:txBody>
                  <a:tcPr anchor="ctr"/>
                </a:tc>
                <a:tc>
                  <a:txBody>
                    <a:bodyPr/>
                    <a:lstStyle/>
                    <a:p>
                      <a:pPr algn="ctr"/>
                      <a:r>
                        <a:rPr lang="fr-FR" sz="1200"/>
                        <a:t>41</a:t>
                      </a:r>
                    </a:p>
                  </a:txBody>
                  <a:tcPr anchor="ctr"/>
                </a:tc>
                <a:tc>
                  <a:txBody>
                    <a:bodyPr/>
                    <a:lstStyle/>
                    <a:p>
                      <a:pPr algn="ctr"/>
                      <a:r>
                        <a:rPr lang="fr-FR" sz="1200"/>
                        <a:t>0</a:t>
                      </a:r>
                    </a:p>
                  </a:txBody>
                  <a:tcPr anchor="ctr"/>
                </a:tc>
                <a:extLst>
                  <a:ext uri="{0D108BD9-81ED-4DB2-BD59-A6C34878D82A}">
                    <a16:rowId xmlns:a16="http://schemas.microsoft.com/office/drawing/2014/main" val="2185053427"/>
                  </a:ext>
                </a:extLst>
              </a:tr>
              <a:tr h="274320">
                <a:tc>
                  <a:txBody>
                    <a:bodyPr/>
                    <a:lstStyle/>
                    <a:p>
                      <a:r>
                        <a:rPr lang="fr-FR" sz="1200"/>
                        <a:t>Greffon fonctionnel</a:t>
                      </a:r>
                    </a:p>
                  </a:txBody>
                  <a:tcPr anchor="ctr"/>
                </a:tc>
                <a:tc>
                  <a:txBody>
                    <a:bodyPr/>
                    <a:lstStyle/>
                    <a:p>
                      <a:pPr algn="ctr"/>
                      <a:r>
                        <a:rPr lang="fr-FR" sz="1200"/>
                        <a:t>722</a:t>
                      </a:r>
                    </a:p>
                  </a:txBody>
                  <a:tcPr anchor="ctr"/>
                </a:tc>
                <a:tc>
                  <a:txBody>
                    <a:bodyPr/>
                    <a:lstStyle/>
                    <a:p>
                      <a:pPr algn="ctr"/>
                      <a:r>
                        <a:rPr lang="fr-FR" sz="1200"/>
                        <a:t>3</a:t>
                      </a:r>
                    </a:p>
                  </a:txBody>
                  <a:tcPr anchor="ctr"/>
                </a:tc>
                <a:tc>
                  <a:txBody>
                    <a:bodyPr/>
                    <a:lstStyle/>
                    <a:p>
                      <a:pPr algn="ctr"/>
                      <a:r>
                        <a:rPr lang="fr-FR" sz="1200"/>
                        <a:t>780</a:t>
                      </a:r>
                    </a:p>
                  </a:txBody>
                  <a:tcPr anchor="ctr"/>
                </a:tc>
                <a:tc>
                  <a:txBody>
                    <a:bodyPr/>
                    <a:lstStyle/>
                    <a:p>
                      <a:pPr algn="ctr"/>
                      <a:r>
                        <a:rPr lang="fr-FR" sz="1200"/>
                        <a:t>6</a:t>
                      </a:r>
                    </a:p>
                  </a:txBody>
                  <a:tcPr anchor="ctr"/>
                </a:tc>
                <a:tc>
                  <a:txBody>
                    <a:bodyPr/>
                    <a:lstStyle/>
                    <a:p>
                      <a:pPr algn="ctr"/>
                      <a:r>
                        <a:rPr lang="fr-FR" sz="1200"/>
                        <a:t>678</a:t>
                      </a:r>
                    </a:p>
                  </a:txBody>
                  <a:tcPr anchor="ctr"/>
                </a:tc>
                <a:tc>
                  <a:txBody>
                    <a:bodyPr/>
                    <a:lstStyle/>
                    <a:p>
                      <a:pPr algn="ctr"/>
                      <a:r>
                        <a:rPr lang="fr-FR" sz="1200"/>
                        <a:t>8</a:t>
                      </a:r>
                    </a:p>
                  </a:txBody>
                  <a:tcPr anchor="ctr"/>
                </a:tc>
                <a:tc>
                  <a:txBody>
                    <a:bodyPr/>
                    <a:lstStyle/>
                    <a:p>
                      <a:pPr algn="ctr"/>
                      <a:r>
                        <a:rPr lang="fr-FR" sz="1200"/>
                        <a:t>278</a:t>
                      </a:r>
                    </a:p>
                  </a:txBody>
                  <a:tcPr anchor="ctr"/>
                </a:tc>
                <a:tc>
                  <a:txBody>
                    <a:bodyPr/>
                    <a:lstStyle/>
                    <a:p>
                      <a:pPr algn="ctr"/>
                      <a:r>
                        <a:rPr lang="fr-FR" sz="1200"/>
                        <a:t>9</a:t>
                      </a:r>
                    </a:p>
                  </a:txBody>
                  <a:tcPr anchor="ctr"/>
                </a:tc>
                <a:tc>
                  <a:txBody>
                    <a:bodyPr/>
                    <a:lstStyle/>
                    <a:p>
                      <a:pPr algn="ctr"/>
                      <a:r>
                        <a:rPr lang="fr-FR" sz="1200"/>
                        <a:t>38 707</a:t>
                      </a:r>
                    </a:p>
                  </a:txBody>
                  <a:tcPr anchor="ctr"/>
                </a:tc>
                <a:tc>
                  <a:txBody>
                    <a:bodyPr/>
                    <a:lstStyle/>
                    <a:p>
                      <a:pPr algn="ctr"/>
                      <a:r>
                        <a:rPr lang="fr-FR" sz="1200"/>
                        <a:t>94</a:t>
                      </a:r>
                    </a:p>
                  </a:txBody>
                  <a:tcPr anchor="ctr"/>
                </a:tc>
                <a:extLst>
                  <a:ext uri="{0D108BD9-81ED-4DB2-BD59-A6C34878D82A}">
                    <a16:rowId xmlns:a16="http://schemas.microsoft.com/office/drawing/2014/main" val="4223572022"/>
                  </a:ext>
                </a:extLst>
              </a:tr>
              <a:tr h="274320">
                <a:tc>
                  <a:txBody>
                    <a:bodyPr/>
                    <a:lstStyle/>
                    <a:p>
                      <a:r>
                        <a:rPr lang="fr-FR" sz="1200"/>
                        <a:t>Sevrage</a:t>
                      </a:r>
                    </a:p>
                  </a:txBody>
                  <a:tcPr anchor="ctr"/>
                </a:tc>
                <a:tc>
                  <a:txBody>
                    <a:bodyPr/>
                    <a:lstStyle/>
                    <a:p>
                      <a:pPr algn="ctr"/>
                      <a:r>
                        <a:rPr lang="fr-FR" sz="1200"/>
                        <a:t>231</a:t>
                      </a:r>
                    </a:p>
                  </a:txBody>
                  <a:tcPr anchor="ctr"/>
                </a:tc>
                <a:tc>
                  <a:txBody>
                    <a:bodyPr/>
                    <a:lstStyle/>
                    <a:p>
                      <a:pPr algn="ctr"/>
                      <a:r>
                        <a:rPr lang="fr-FR" sz="1200"/>
                        <a:t>1</a:t>
                      </a:r>
                    </a:p>
                  </a:txBody>
                  <a:tcPr anchor="ctr"/>
                </a:tc>
                <a:tc>
                  <a:txBody>
                    <a:bodyPr/>
                    <a:lstStyle/>
                    <a:p>
                      <a:pPr algn="ctr"/>
                      <a:r>
                        <a:rPr lang="fr-FR" sz="1200"/>
                        <a:t>27</a:t>
                      </a:r>
                    </a:p>
                  </a:txBody>
                  <a:tcPr anchor="ctr"/>
                </a:tc>
                <a:tc>
                  <a:txBody>
                    <a:bodyPr/>
                    <a:lstStyle/>
                    <a:p>
                      <a:pPr algn="ctr"/>
                      <a:r>
                        <a:rPr lang="fr-FR" sz="1200"/>
                        <a:t>0</a:t>
                      </a:r>
                    </a:p>
                  </a:txBody>
                  <a:tcPr anchor="ctr"/>
                </a:tc>
                <a:tc>
                  <a:txBody>
                    <a:bodyPr/>
                    <a:lstStyle/>
                    <a:p>
                      <a:pPr algn="ctr"/>
                      <a:r>
                        <a:rPr lang="fr-FR" sz="1200"/>
                        <a:t>16</a:t>
                      </a:r>
                    </a:p>
                  </a:txBody>
                  <a:tcPr anchor="ctr"/>
                </a:tc>
                <a:tc>
                  <a:txBody>
                    <a:bodyPr/>
                    <a:lstStyle/>
                    <a:p>
                      <a:pPr algn="ctr"/>
                      <a:r>
                        <a:rPr lang="fr-FR" sz="1200"/>
                        <a:t>0</a:t>
                      </a:r>
                    </a:p>
                  </a:txBody>
                  <a:tcPr anchor="ctr"/>
                </a:tc>
                <a:tc>
                  <a:txBody>
                    <a:bodyPr/>
                    <a:lstStyle/>
                    <a:p>
                      <a:pPr algn="ctr"/>
                      <a:r>
                        <a:rPr lang="fr-FR" sz="1200"/>
                        <a:t>23</a:t>
                      </a:r>
                    </a:p>
                  </a:txBody>
                  <a:tcPr anchor="ctr"/>
                </a:tc>
                <a:tc>
                  <a:txBody>
                    <a:bodyPr/>
                    <a:lstStyle/>
                    <a:p>
                      <a:pPr algn="ctr"/>
                      <a:r>
                        <a:rPr lang="fr-FR" sz="1200"/>
                        <a:t>1</a:t>
                      </a:r>
                    </a:p>
                  </a:txBody>
                  <a:tcPr anchor="ctr"/>
                </a:tc>
                <a:tc>
                  <a:txBody>
                    <a:bodyPr/>
                    <a:lstStyle/>
                    <a:p>
                      <a:pPr algn="ctr"/>
                      <a:endParaRPr lang="fr-FR" sz="1200"/>
                    </a:p>
                  </a:txBody>
                  <a:tcPr anchor="ctr"/>
                </a:tc>
                <a:tc>
                  <a:txBody>
                    <a:bodyPr/>
                    <a:lstStyle/>
                    <a:p>
                      <a:pPr algn="ctr"/>
                      <a:endParaRPr lang="fr-FR" sz="1200"/>
                    </a:p>
                  </a:txBody>
                  <a:tcPr anchor="ctr"/>
                </a:tc>
                <a:extLst>
                  <a:ext uri="{0D108BD9-81ED-4DB2-BD59-A6C34878D82A}">
                    <a16:rowId xmlns:a16="http://schemas.microsoft.com/office/drawing/2014/main" val="806706759"/>
                  </a:ext>
                </a:extLst>
              </a:tr>
              <a:tr h="274320">
                <a:tc>
                  <a:txBody>
                    <a:bodyPr/>
                    <a:lstStyle/>
                    <a:p>
                      <a:r>
                        <a:rPr lang="fr-FR" sz="1200"/>
                        <a:t>Modalité ND</a:t>
                      </a:r>
                    </a:p>
                  </a:txBody>
                  <a:tcPr anchor="ctr"/>
                </a:tc>
                <a:tc>
                  <a:txBody>
                    <a:bodyPr/>
                    <a:lstStyle/>
                    <a:p>
                      <a:pPr algn="ctr"/>
                      <a:r>
                        <a:rPr lang="fr-FR" sz="1200"/>
                        <a:t>126</a:t>
                      </a:r>
                    </a:p>
                  </a:txBody>
                  <a:tcPr anchor="ctr"/>
                </a:tc>
                <a:tc>
                  <a:txBody>
                    <a:bodyPr/>
                    <a:lstStyle/>
                    <a:p>
                      <a:pPr algn="ctr"/>
                      <a:r>
                        <a:rPr lang="fr-FR" sz="1200"/>
                        <a:t>0</a:t>
                      </a:r>
                    </a:p>
                  </a:txBody>
                  <a:tcPr anchor="ctr"/>
                </a:tc>
                <a:tc>
                  <a:txBody>
                    <a:bodyPr/>
                    <a:lstStyle/>
                    <a:p>
                      <a:pPr algn="ctr"/>
                      <a:r>
                        <a:rPr lang="fr-FR" sz="1200"/>
                        <a:t>43</a:t>
                      </a:r>
                    </a:p>
                  </a:txBody>
                  <a:tcPr anchor="ctr"/>
                </a:tc>
                <a:tc>
                  <a:txBody>
                    <a:bodyPr/>
                    <a:lstStyle/>
                    <a:p>
                      <a:pPr algn="ctr"/>
                      <a:r>
                        <a:rPr lang="fr-FR" sz="1200"/>
                        <a:t>0</a:t>
                      </a:r>
                    </a:p>
                  </a:txBody>
                  <a:tcPr anchor="ctr"/>
                </a:tc>
                <a:tc>
                  <a:txBody>
                    <a:bodyPr/>
                    <a:lstStyle/>
                    <a:p>
                      <a:pPr algn="ctr"/>
                      <a:r>
                        <a:rPr lang="fr-FR" sz="1200"/>
                        <a:t>24</a:t>
                      </a:r>
                    </a:p>
                  </a:txBody>
                  <a:tcPr anchor="ctr"/>
                </a:tc>
                <a:tc>
                  <a:txBody>
                    <a:bodyPr/>
                    <a:lstStyle/>
                    <a:p>
                      <a:pPr algn="ctr"/>
                      <a:r>
                        <a:rPr lang="fr-FR" sz="1200"/>
                        <a:t>0</a:t>
                      </a:r>
                    </a:p>
                  </a:txBody>
                  <a:tcPr anchor="ctr"/>
                </a:tc>
                <a:tc>
                  <a:txBody>
                    <a:bodyPr/>
                    <a:lstStyle/>
                    <a:p>
                      <a:pPr algn="ctr"/>
                      <a:r>
                        <a:rPr lang="fr-FR" sz="1200"/>
                        <a:t>5</a:t>
                      </a:r>
                    </a:p>
                  </a:txBody>
                  <a:tcPr anchor="ctr"/>
                </a:tc>
                <a:tc>
                  <a:txBody>
                    <a:bodyPr/>
                    <a:lstStyle/>
                    <a:p>
                      <a:pPr algn="ctr"/>
                      <a:r>
                        <a:rPr lang="fr-FR" sz="1200"/>
                        <a:t>0</a:t>
                      </a:r>
                    </a:p>
                  </a:txBody>
                  <a:tcPr anchor="ctr"/>
                </a:tc>
                <a:tc>
                  <a:txBody>
                    <a:bodyPr/>
                    <a:lstStyle/>
                    <a:p>
                      <a:pPr algn="ctr"/>
                      <a:r>
                        <a:rPr lang="fr-FR" sz="1200"/>
                        <a:t>148</a:t>
                      </a:r>
                    </a:p>
                  </a:txBody>
                  <a:tcPr anchor="ctr"/>
                </a:tc>
                <a:tc>
                  <a:txBody>
                    <a:bodyPr/>
                    <a:lstStyle/>
                    <a:p>
                      <a:pPr algn="ctr"/>
                      <a:r>
                        <a:rPr lang="fr-FR" sz="1200"/>
                        <a:t>0</a:t>
                      </a:r>
                      <a:endParaRPr lang="fr-FR" sz="1200" dirty="0"/>
                    </a:p>
                  </a:txBody>
                  <a:tcPr anchor="ctr"/>
                </a:tc>
                <a:extLst>
                  <a:ext uri="{0D108BD9-81ED-4DB2-BD59-A6C34878D82A}">
                    <a16:rowId xmlns:a16="http://schemas.microsoft.com/office/drawing/2014/main" val="3888393544"/>
                  </a:ext>
                </a:extLst>
              </a:tr>
            </a:tbl>
          </a:graphicData>
        </a:graphic>
      </p:graphicFrame>
      <p:sp>
        <p:nvSpPr>
          <p:cNvPr id="5" name="Rectangle 4"/>
          <p:cNvSpPr/>
          <p:nvPr/>
        </p:nvSpPr>
        <p:spPr>
          <a:xfrm>
            <a:off x="2288178" y="6165304"/>
            <a:ext cx="7094523" cy="646331"/>
          </a:xfrm>
          <a:prstGeom prst="rect">
            <a:avLst/>
          </a:prstGeom>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cs typeface="Arial" panose="020B0604020202020204" pitchFamily="34" charset="0"/>
              </a:rPr>
              <a:t>Devenir et modalités de traitement au 31/12/2022 des patients en traitement de suppléance au 31/12/2021</a:t>
            </a:r>
          </a:p>
        </p:txBody>
      </p:sp>
    </p:spTree>
    <p:extLst>
      <p:ext uri="{BB962C8B-B14F-4D97-AF65-F5344CB8AC3E}">
        <p14:creationId xmlns:p14="http://schemas.microsoft.com/office/powerpoint/2010/main" val="1508314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343472" y="5848588"/>
            <a:ext cx="9676047"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hémodialyse en centre au 31/12/2021 (n=27 000)</a:t>
            </a:r>
          </a:p>
        </p:txBody>
      </p:sp>
      <p:pic>
        <p:nvPicPr>
          <p:cNvPr id="4" name="Image 3"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07568" y="640080"/>
            <a:ext cx="6636068" cy="4937760"/>
          </a:xfrm>
          <a:prstGeom prst="rect">
            <a:avLst/>
          </a:prstGeom>
        </p:spPr>
      </p:pic>
    </p:spTree>
    <p:extLst>
      <p:ext uri="{BB962C8B-B14F-4D97-AF65-F5344CB8AC3E}">
        <p14:creationId xmlns:p14="http://schemas.microsoft.com/office/powerpoint/2010/main" val="79229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919536" y="5798820"/>
            <a:ext cx="8229600" cy="369332"/>
          </a:xfrm>
          <a:prstGeom prst="rect">
            <a:avLst/>
          </a:prstGeom>
          <a:noFill/>
        </p:spPr>
        <p:txBody>
          <a:bodyPr vert="horz" wrap="none" rtlCol="0" anchor="ctr">
            <a:noAutofit/>
          </a:bodyPr>
          <a:lstStyle/>
          <a:p>
            <a:pPr algn="ctr"/>
            <a:r>
              <a:rPr lang="fr-FR" i="1" dirty="0">
                <a:latin typeface="Comic Sans MS" panose="030F0702030302020204" pitchFamily="66" charset="0"/>
                <a:cs typeface="Arial" panose="020B0604020202020204" pitchFamily="34" charset="0"/>
              </a:rPr>
              <a:t> Provenance et devenir des patients en unité médicalisé au 31/12/2021 (n=12 768)</a:t>
            </a:r>
          </a:p>
        </p:txBody>
      </p:sp>
      <p:pic>
        <p:nvPicPr>
          <p:cNvPr id="4" name="Image 3"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495600" y="548680"/>
            <a:ext cx="5973128" cy="5029200"/>
          </a:xfrm>
          <a:prstGeom prst="rect">
            <a:avLst/>
          </a:prstGeom>
        </p:spPr>
      </p:pic>
    </p:spTree>
    <p:extLst>
      <p:ext uri="{BB962C8B-B14F-4D97-AF65-F5344CB8AC3E}">
        <p14:creationId xmlns:p14="http://schemas.microsoft.com/office/powerpoint/2010/main" val="2156284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227568" y="5661660"/>
            <a:ext cx="9530174" cy="369332"/>
          </a:xfrm>
          <a:prstGeom prst="rect">
            <a:avLst/>
          </a:prstGeom>
          <a:noFill/>
        </p:spPr>
        <p:txBody>
          <a:bodyPr vert="horz" wrap="none" rtlCol="0" anchor="ctr">
            <a:spAutoFit/>
          </a:bodyPr>
          <a:lstStyle/>
          <a:p>
            <a:pPr algn="ctr"/>
            <a:r>
              <a:rPr lang="fr-FR" i="1" dirty="0">
                <a:latin typeface="Comic Sans MS" panose="030F0702030302020204" pitchFamily="66" charset="0"/>
                <a:cs typeface="Arial" panose="020B0604020202020204" pitchFamily="34" charset="0"/>
              </a:rPr>
              <a:t> Provenance et devenir des patients en hémodialyse autonome au 31/12/2021 (n=8 474)</a:t>
            </a:r>
          </a:p>
        </p:txBody>
      </p:sp>
      <p:pic>
        <p:nvPicPr>
          <p:cNvPr id="4" name="Image 3"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79576" y="476672"/>
            <a:ext cx="6757988" cy="4983480"/>
          </a:xfrm>
          <a:prstGeom prst="rect">
            <a:avLst/>
          </a:prstGeom>
        </p:spPr>
      </p:pic>
    </p:spTree>
    <p:extLst>
      <p:ext uri="{BB962C8B-B14F-4D97-AF65-F5344CB8AC3E}">
        <p14:creationId xmlns:p14="http://schemas.microsoft.com/office/powerpoint/2010/main" val="2068871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774985" y="5661248"/>
            <a:ext cx="8229600" cy="369332"/>
          </a:xfrm>
          <a:prstGeom prst="rect">
            <a:avLst/>
          </a:prstGeom>
          <a:noFill/>
        </p:spPr>
        <p:txBody>
          <a:bodyPr vert="horz" wrap="none" rtlCol="0" anchor="ctr">
            <a:no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dialyse péritonéale au 31/12/2021 (n=3 113)</a:t>
            </a:r>
          </a:p>
        </p:txBody>
      </p:sp>
      <p:pic>
        <p:nvPicPr>
          <p:cNvPr id="4" name="Image 3"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567608" y="821776"/>
            <a:ext cx="6277928" cy="4579620"/>
          </a:xfrm>
          <a:prstGeom prst="rect">
            <a:avLst/>
          </a:prstGeom>
        </p:spPr>
      </p:pic>
    </p:spTree>
    <p:extLst>
      <p:ext uri="{BB962C8B-B14F-4D97-AF65-F5344CB8AC3E}">
        <p14:creationId xmlns:p14="http://schemas.microsoft.com/office/powerpoint/2010/main" val="2406396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720970" y="5733256"/>
            <a:ext cx="10750059"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HD à domicile ou en DP autonome au 31/12/2021 (n= 2 332)</a:t>
            </a:r>
          </a:p>
        </p:txBody>
      </p:sp>
      <p:pic>
        <p:nvPicPr>
          <p:cNvPr id="4" name="Image 3"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919536" y="620688"/>
            <a:ext cx="6376988" cy="4754880"/>
          </a:xfrm>
          <a:prstGeom prst="rect">
            <a:avLst/>
          </a:prstGeom>
        </p:spPr>
      </p:pic>
    </p:spTree>
    <p:extLst>
      <p:ext uri="{BB962C8B-B14F-4D97-AF65-F5344CB8AC3E}">
        <p14:creationId xmlns:p14="http://schemas.microsoft.com/office/powerpoint/2010/main" val="3647159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198665" y="5805264"/>
            <a:ext cx="9794669"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porteur d'un greffon rénal au 31/12/2021 (n=41 344)</a:t>
            </a:r>
          </a:p>
        </p:txBody>
      </p:sp>
      <p:pic>
        <p:nvPicPr>
          <p:cNvPr id="4" name="Image 3"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495600" y="683404"/>
            <a:ext cx="5782628" cy="4541520"/>
          </a:xfrm>
          <a:prstGeom prst="rect">
            <a:avLst/>
          </a:prstGeom>
        </p:spPr>
      </p:pic>
    </p:spTree>
    <p:extLst>
      <p:ext uri="{BB962C8B-B14F-4D97-AF65-F5344CB8AC3E}">
        <p14:creationId xmlns:p14="http://schemas.microsoft.com/office/powerpoint/2010/main" val="251311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3431704" y="6244349"/>
            <a:ext cx="4536504" cy="457200"/>
          </a:xfrm>
        </p:spPr>
        <p:txBody>
          <a:bodyPr/>
          <a:lstStyle/>
          <a:p>
            <a:pPr>
              <a:defRPr/>
            </a:pPr>
            <a:r>
              <a:rPr lang="fr-FR" altLang="fr-FR" sz="1800" i="1" dirty="0">
                <a:latin typeface="Comic Sans MS" panose="030F0702030302020204" pitchFamily="66" charset="0"/>
                <a:cs typeface="Times New Roman" panose="02020603050405020304" pitchFamily="18" charset="0"/>
              </a:rPr>
              <a:t>Incidence selon l’âge et le sexe en 2022</a:t>
            </a:r>
          </a:p>
        </p:txBody>
      </p:sp>
      <p:pic>
        <p:nvPicPr>
          <p:cNvPr id="5" name="Image 4"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343472" y="476672"/>
            <a:ext cx="9073008" cy="5544616"/>
          </a:xfrm>
          <a:prstGeom prst="rect">
            <a:avLst/>
          </a:prstGeom>
        </p:spPr>
      </p:pic>
    </p:spTree>
    <p:extLst>
      <p:ext uri="{BB962C8B-B14F-4D97-AF65-F5344CB8AC3E}">
        <p14:creationId xmlns:p14="http://schemas.microsoft.com/office/powerpoint/2010/main" val="1777468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415480" y="6111240"/>
            <a:ext cx="8229600" cy="369332"/>
          </a:xfrm>
          <a:prstGeom prst="rect">
            <a:avLst/>
          </a:prstGeom>
          <a:noFill/>
        </p:spPr>
        <p:txBody>
          <a:bodyPr vert="horz" wrap="none" rtlCol="0" anchor="ctr">
            <a:noAutofit/>
          </a:bodyPr>
          <a:lstStyle/>
          <a:p>
            <a:pPr algn="ctr"/>
            <a:r>
              <a:rPr lang="fr-FR" i="1" dirty="0">
                <a:latin typeface="Comic Sans MS" panose="030F0702030302020204" pitchFamily="66" charset="0"/>
                <a:cs typeface="Arial" panose="020B0604020202020204" pitchFamily="34" charset="0"/>
              </a:rPr>
              <a:t>Devenir sur 2 ans des 1132 patients ayant démarré en DP en 2020</a:t>
            </a:r>
          </a:p>
        </p:txBody>
      </p:sp>
      <p:pic>
        <p:nvPicPr>
          <p:cNvPr id="4" name="Image 3"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855640" y="620688"/>
            <a:ext cx="6262688" cy="4556760"/>
          </a:xfrm>
          <a:prstGeom prst="rect">
            <a:avLst/>
          </a:prstGeom>
        </p:spPr>
      </p:pic>
    </p:spTree>
    <p:extLst>
      <p:ext uri="{BB962C8B-B14F-4D97-AF65-F5344CB8AC3E}">
        <p14:creationId xmlns:p14="http://schemas.microsoft.com/office/powerpoint/2010/main" val="3088840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415480" y="5848588"/>
            <a:ext cx="8229600" cy="369332"/>
          </a:xfrm>
          <a:prstGeom prst="rect">
            <a:avLst/>
          </a:prstGeom>
          <a:noFill/>
        </p:spPr>
        <p:txBody>
          <a:bodyPr vert="horz" wrap="none" rtlCol="0" anchor="ctr">
            <a:noAutofit/>
          </a:bodyPr>
          <a:lstStyle/>
          <a:p>
            <a:pPr algn="ctr"/>
            <a:r>
              <a:rPr lang="fr-FR" i="1" dirty="0">
                <a:latin typeface="Comic Sans MS" panose="030F0702030302020204" pitchFamily="66" charset="0"/>
                <a:cs typeface="Arial" panose="020B0604020202020204" pitchFamily="34" charset="0"/>
              </a:rPr>
              <a:t>Devenir sur 2 ans des 8332 patients ayant démarré en HD en centre en 2020</a:t>
            </a:r>
          </a:p>
        </p:txBody>
      </p:sp>
      <p:pic>
        <p:nvPicPr>
          <p:cNvPr id="4" name="Image 3"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79576" y="404664"/>
            <a:ext cx="6133148" cy="5082540"/>
          </a:xfrm>
          <a:prstGeom prst="rect">
            <a:avLst/>
          </a:prstGeom>
        </p:spPr>
      </p:pic>
    </p:spTree>
    <p:extLst>
      <p:ext uri="{BB962C8B-B14F-4D97-AF65-F5344CB8AC3E}">
        <p14:creationId xmlns:p14="http://schemas.microsoft.com/office/powerpoint/2010/main" val="3743636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479376" y="5997865"/>
            <a:ext cx="11460190" cy="369332"/>
          </a:xfrm>
          <a:prstGeom prst="rect">
            <a:avLst/>
          </a:prstGeom>
          <a:noFill/>
        </p:spPr>
        <p:txBody>
          <a:bodyPr vert="horz" wrap="none" rtlCol="0" anchor="ctr">
            <a:spAutoFit/>
          </a:bodyPr>
          <a:lstStyle/>
          <a:p>
            <a:pPr algn="ctr"/>
            <a:r>
              <a:rPr lang="fr-FR" i="1" dirty="0">
                <a:latin typeface="Comic Sans MS" panose="030F0702030302020204" pitchFamily="66" charset="0"/>
                <a:cs typeface="Arial" panose="020B0604020202020204" pitchFamily="34" charset="0"/>
              </a:rPr>
              <a:t>Origine des 1685 nouveaux patients 2020 en UDM 2 ans après le démarrage du traitement de suppléance</a:t>
            </a:r>
          </a:p>
        </p:txBody>
      </p:sp>
      <p:pic>
        <p:nvPicPr>
          <p:cNvPr id="4" name="Image 3"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567608" y="675469"/>
            <a:ext cx="6522720" cy="5181600"/>
          </a:xfrm>
          <a:prstGeom prst="rect">
            <a:avLst/>
          </a:prstGeom>
        </p:spPr>
      </p:pic>
    </p:spTree>
    <p:extLst>
      <p:ext uri="{BB962C8B-B14F-4D97-AF65-F5344CB8AC3E}">
        <p14:creationId xmlns:p14="http://schemas.microsoft.com/office/powerpoint/2010/main" val="40154338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695400" y="5949280"/>
            <a:ext cx="11102719" cy="369332"/>
          </a:xfrm>
          <a:prstGeom prst="rect">
            <a:avLst/>
          </a:prstGeom>
          <a:noFill/>
        </p:spPr>
        <p:txBody>
          <a:bodyPr vert="horz" wrap="none" rtlCol="0" anchor="ctr">
            <a:spAutoFit/>
          </a:bodyPr>
          <a:lstStyle/>
          <a:p>
            <a:pPr algn="ctr"/>
            <a:r>
              <a:rPr lang="fr-FR" i="1" dirty="0">
                <a:latin typeface="Comic Sans MS" panose="030F0702030302020204" pitchFamily="66" charset="0"/>
                <a:cs typeface="Arial" panose="020B0604020202020204" pitchFamily="34" charset="0"/>
              </a:rPr>
              <a:t>Origine des 584 nouveaux patients 2020 en DP 2 ans après le démarrage du traitement de suppléance</a:t>
            </a:r>
          </a:p>
        </p:txBody>
      </p:sp>
      <p:pic>
        <p:nvPicPr>
          <p:cNvPr id="4" name="Image 3"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495600" y="692696"/>
            <a:ext cx="6080760" cy="5120640"/>
          </a:xfrm>
          <a:prstGeom prst="rect">
            <a:avLst/>
          </a:prstGeom>
        </p:spPr>
      </p:pic>
    </p:spTree>
    <p:extLst>
      <p:ext uri="{BB962C8B-B14F-4D97-AF65-F5344CB8AC3E}">
        <p14:creationId xmlns:p14="http://schemas.microsoft.com/office/powerpoint/2010/main" val="2515675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1" y="2492896"/>
            <a:ext cx="10441160" cy="2554545"/>
          </a:xfrm>
          <a:prstGeom prst="rect">
            <a:avLst/>
          </a:prstGeom>
        </p:spPr>
        <p:txBody>
          <a:bodyPr wrap="squar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Enfants et adolescents avec une maladie rénale chronique stade 5 au stade de suppléance</a:t>
            </a:r>
            <a:endParaRPr lang="fr-FR" sz="4000" dirty="0">
              <a:latin typeface="Comic Sans MS" panose="030F0702030302020204" pitchFamily="66" charset="0"/>
            </a:endParaRPr>
          </a:p>
          <a:p>
            <a:endParaRPr lang="fr-FR" sz="4000" dirty="0">
              <a:latin typeface="Comic Sans MS" panose="030F0702030302020204" pitchFamily="66" charset="0"/>
              <a:ea typeface="Arial Unicode MS" panose="020B0604020202020204" pitchFamily="34" charset="-128"/>
              <a:cs typeface="Times New Roman" panose="02020603050405020304" pitchFamily="18" charset="0"/>
            </a:endParaRP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Tree>
    <p:extLst>
      <p:ext uri="{BB962C8B-B14F-4D97-AF65-F5344CB8AC3E}">
        <p14:creationId xmlns:p14="http://schemas.microsoft.com/office/powerpoint/2010/main" val="4129587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nvPr>
        </p:nvGraphicFramePr>
        <p:xfrm>
          <a:off x="2047335" y="1454728"/>
          <a:ext cx="6266841" cy="2596618"/>
        </p:xfrm>
        <a:graphic>
          <a:graphicData uri="http://schemas.openxmlformats.org/drawingml/2006/table">
            <a:tbl>
              <a:tblPr firstRow="1" bandRow="1">
                <a:tableStyleId>{5C22544A-7EE6-4342-B048-85BDC9FD1C3A}</a:tableStyleId>
              </a:tblPr>
              <a:tblGrid>
                <a:gridCol w="1796150">
                  <a:extLst>
                    <a:ext uri="{9D8B030D-6E8A-4147-A177-3AD203B41FA5}">
                      <a16:colId xmlns:a16="http://schemas.microsoft.com/office/drawing/2014/main" val="3438547435"/>
                    </a:ext>
                  </a:extLst>
                </a:gridCol>
                <a:gridCol w="587494">
                  <a:extLst>
                    <a:ext uri="{9D8B030D-6E8A-4147-A177-3AD203B41FA5}">
                      <a16:colId xmlns:a16="http://schemas.microsoft.com/office/drawing/2014/main" val="4028127294"/>
                    </a:ext>
                  </a:extLst>
                </a:gridCol>
                <a:gridCol w="862040">
                  <a:extLst>
                    <a:ext uri="{9D8B030D-6E8A-4147-A177-3AD203B41FA5}">
                      <a16:colId xmlns:a16="http://schemas.microsoft.com/office/drawing/2014/main" val="541335609"/>
                    </a:ext>
                  </a:extLst>
                </a:gridCol>
                <a:gridCol w="1794810">
                  <a:extLst>
                    <a:ext uri="{9D8B030D-6E8A-4147-A177-3AD203B41FA5}">
                      <a16:colId xmlns:a16="http://schemas.microsoft.com/office/drawing/2014/main" val="3762476105"/>
                    </a:ext>
                  </a:extLst>
                </a:gridCol>
                <a:gridCol w="1226347">
                  <a:extLst>
                    <a:ext uri="{9D8B030D-6E8A-4147-A177-3AD203B41FA5}">
                      <a16:colId xmlns:a16="http://schemas.microsoft.com/office/drawing/2014/main" val="1625036260"/>
                    </a:ext>
                  </a:extLst>
                </a:gridCol>
              </a:tblGrid>
              <a:tr h="673198">
                <a:tc>
                  <a:txBody>
                    <a:bodyPr/>
                    <a:lstStyle/>
                    <a:p>
                      <a:r>
                        <a:rPr lang="fr-FR" sz="1800"/>
                        <a:t>Age à l'initiation</a:t>
                      </a:r>
                    </a:p>
                  </a:txBody>
                  <a:tcPr anchor="ctr"/>
                </a:tc>
                <a:tc>
                  <a:txBody>
                    <a:bodyPr/>
                    <a:lstStyle/>
                    <a:p>
                      <a:pPr algn="r"/>
                      <a:r>
                        <a:rPr lang="fr-FR" sz="1800"/>
                        <a:t>n</a:t>
                      </a:r>
                    </a:p>
                  </a:txBody>
                  <a:tcPr anchor="ctr"/>
                </a:tc>
                <a:tc>
                  <a:txBody>
                    <a:bodyPr/>
                    <a:lstStyle/>
                    <a:p>
                      <a:pPr algn="r"/>
                      <a:r>
                        <a:rPr lang="fr-FR" sz="1800"/>
                        <a:t>%</a:t>
                      </a:r>
                    </a:p>
                  </a:txBody>
                  <a:tcPr anchor="ctr"/>
                </a:tc>
                <a:tc>
                  <a:txBody>
                    <a:bodyPr/>
                    <a:lstStyle/>
                    <a:p>
                      <a:pPr algn="r"/>
                      <a:r>
                        <a:rPr lang="fr-FR" sz="1800"/>
                        <a:t>Taux brut (pmh)</a:t>
                      </a:r>
                    </a:p>
                  </a:txBody>
                  <a:tcPr anchor="ctr"/>
                </a:tc>
                <a:tc>
                  <a:txBody>
                    <a:bodyPr/>
                    <a:lstStyle/>
                    <a:p>
                      <a:r>
                        <a:rPr lang="fr-FR" sz="1800"/>
                        <a:t>IC 95%</a:t>
                      </a:r>
                    </a:p>
                  </a:txBody>
                  <a:tcPr anchor="ctr"/>
                </a:tc>
                <a:extLst>
                  <a:ext uri="{0D108BD9-81ED-4DB2-BD59-A6C34878D82A}">
                    <a16:rowId xmlns:a16="http://schemas.microsoft.com/office/drawing/2014/main" val="2890744625"/>
                  </a:ext>
                </a:extLst>
              </a:tr>
              <a:tr h="384684">
                <a:tc>
                  <a:txBody>
                    <a:bodyPr/>
                    <a:lstStyle/>
                    <a:p>
                      <a:r>
                        <a:rPr lang="fr-FR" sz="1800"/>
                        <a:t>0-4 ans</a:t>
                      </a:r>
                    </a:p>
                  </a:txBody>
                  <a:tcPr anchor="ctr"/>
                </a:tc>
                <a:tc>
                  <a:txBody>
                    <a:bodyPr/>
                    <a:lstStyle/>
                    <a:p>
                      <a:pPr algn="ctr"/>
                      <a:r>
                        <a:rPr lang="fr-FR" sz="1800"/>
                        <a:t>14</a:t>
                      </a:r>
                      <a:endParaRPr lang="fr-FR" sz="1800" dirty="0"/>
                    </a:p>
                  </a:txBody>
                  <a:tcPr anchor="ctr"/>
                </a:tc>
                <a:tc>
                  <a:txBody>
                    <a:bodyPr/>
                    <a:lstStyle/>
                    <a:p>
                      <a:pPr algn="ctr"/>
                      <a:r>
                        <a:rPr lang="fr-FR" sz="1800"/>
                        <a:t>13,6</a:t>
                      </a:r>
                      <a:endParaRPr lang="fr-FR" sz="1800" dirty="0"/>
                    </a:p>
                  </a:txBody>
                  <a:tcPr anchor="ctr"/>
                </a:tc>
                <a:tc>
                  <a:txBody>
                    <a:bodyPr/>
                    <a:lstStyle/>
                    <a:p>
                      <a:pPr algn="ctr"/>
                      <a:r>
                        <a:rPr lang="fr-FR" sz="1800"/>
                        <a:t>3,9</a:t>
                      </a:r>
                    </a:p>
                  </a:txBody>
                  <a:tcPr anchor="ctr"/>
                </a:tc>
                <a:tc>
                  <a:txBody>
                    <a:bodyPr/>
                    <a:lstStyle/>
                    <a:p>
                      <a:pPr algn="ctr"/>
                      <a:r>
                        <a:rPr lang="fr-FR" sz="1800"/>
                        <a:t>[1,9-6,0]</a:t>
                      </a:r>
                    </a:p>
                  </a:txBody>
                  <a:tcPr anchor="ctr"/>
                </a:tc>
                <a:extLst>
                  <a:ext uri="{0D108BD9-81ED-4DB2-BD59-A6C34878D82A}">
                    <a16:rowId xmlns:a16="http://schemas.microsoft.com/office/drawing/2014/main" val="2959284424"/>
                  </a:ext>
                </a:extLst>
              </a:tr>
              <a:tr h="384684">
                <a:tc>
                  <a:txBody>
                    <a:bodyPr/>
                    <a:lstStyle/>
                    <a:p>
                      <a:r>
                        <a:rPr lang="fr-FR" sz="1800" dirty="0"/>
                        <a:t>5-9 ans</a:t>
                      </a:r>
                    </a:p>
                  </a:txBody>
                  <a:tcPr anchor="ctr"/>
                </a:tc>
                <a:tc>
                  <a:txBody>
                    <a:bodyPr/>
                    <a:lstStyle/>
                    <a:p>
                      <a:pPr algn="ctr"/>
                      <a:r>
                        <a:rPr lang="fr-FR" sz="1800"/>
                        <a:t>18</a:t>
                      </a:r>
                    </a:p>
                  </a:txBody>
                  <a:tcPr anchor="ctr"/>
                </a:tc>
                <a:tc>
                  <a:txBody>
                    <a:bodyPr/>
                    <a:lstStyle/>
                    <a:p>
                      <a:pPr algn="ctr"/>
                      <a:r>
                        <a:rPr lang="fr-FR" sz="1800"/>
                        <a:t>17,5</a:t>
                      </a:r>
                    </a:p>
                  </a:txBody>
                  <a:tcPr anchor="ctr"/>
                </a:tc>
                <a:tc>
                  <a:txBody>
                    <a:bodyPr/>
                    <a:lstStyle/>
                    <a:p>
                      <a:pPr algn="ctr"/>
                      <a:r>
                        <a:rPr lang="fr-FR" sz="1800"/>
                        <a:t>4,5</a:t>
                      </a:r>
                      <a:endParaRPr lang="fr-FR" sz="1800" dirty="0"/>
                    </a:p>
                  </a:txBody>
                  <a:tcPr anchor="ctr"/>
                </a:tc>
                <a:tc>
                  <a:txBody>
                    <a:bodyPr/>
                    <a:lstStyle/>
                    <a:p>
                      <a:pPr algn="ctr"/>
                      <a:r>
                        <a:rPr lang="fr-FR" sz="1800"/>
                        <a:t>[2,4-6,6]</a:t>
                      </a:r>
                    </a:p>
                  </a:txBody>
                  <a:tcPr anchor="ctr"/>
                </a:tc>
                <a:extLst>
                  <a:ext uri="{0D108BD9-81ED-4DB2-BD59-A6C34878D82A}">
                    <a16:rowId xmlns:a16="http://schemas.microsoft.com/office/drawing/2014/main" val="1084724944"/>
                  </a:ext>
                </a:extLst>
              </a:tr>
              <a:tr h="384684">
                <a:tc>
                  <a:txBody>
                    <a:bodyPr/>
                    <a:lstStyle/>
                    <a:p>
                      <a:r>
                        <a:rPr lang="fr-FR" sz="1800"/>
                        <a:t>10-14 ans</a:t>
                      </a:r>
                      <a:endParaRPr lang="fr-FR" sz="1800" dirty="0"/>
                    </a:p>
                  </a:txBody>
                  <a:tcPr anchor="ctr"/>
                </a:tc>
                <a:tc>
                  <a:txBody>
                    <a:bodyPr/>
                    <a:lstStyle/>
                    <a:p>
                      <a:pPr algn="ctr"/>
                      <a:r>
                        <a:rPr lang="fr-FR" sz="1800"/>
                        <a:t>42</a:t>
                      </a:r>
                    </a:p>
                  </a:txBody>
                  <a:tcPr anchor="ctr"/>
                </a:tc>
                <a:tc>
                  <a:txBody>
                    <a:bodyPr/>
                    <a:lstStyle/>
                    <a:p>
                      <a:pPr algn="ctr"/>
                      <a:r>
                        <a:rPr lang="fr-FR" sz="1800"/>
                        <a:t>40,8</a:t>
                      </a:r>
                    </a:p>
                  </a:txBody>
                  <a:tcPr anchor="ctr"/>
                </a:tc>
                <a:tc>
                  <a:txBody>
                    <a:bodyPr/>
                    <a:lstStyle/>
                    <a:p>
                      <a:pPr algn="ctr"/>
                      <a:r>
                        <a:rPr lang="fr-FR" sz="1800"/>
                        <a:t>9,9</a:t>
                      </a:r>
                      <a:endParaRPr lang="fr-FR" sz="1800" dirty="0"/>
                    </a:p>
                  </a:txBody>
                  <a:tcPr anchor="ctr"/>
                </a:tc>
                <a:tc>
                  <a:txBody>
                    <a:bodyPr/>
                    <a:lstStyle/>
                    <a:p>
                      <a:pPr algn="ctr"/>
                      <a:r>
                        <a:rPr lang="fr-FR" sz="1800"/>
                        <a:t>[6,9-12,8]</a:t>
                      </a:r>
                    </a:p>
                  </a:txBody>
                  <a:tcPr anchor="ctr"/>
                </a:tc>
                <a:extLst>
                  <a:ext uri="{0D108BD9-81ED-4DB2-BD59-A6C34878D82A}">
                    <a16:rowId xmlns:a16="http://schemas.microsoft.com/office/drawing/2014/main" val="104518193"/>
                  </a:ext>
                </a:extLst>
              </a:tr>
              <a:tr h="384684">
                <a:tc>
                  <a:txBody>
                    <a:bodyPr/>
                    <a:lstStyle/>
                    <a:p>
                      <a:r>
                        <a:rPr lang="fr-FR" sz="1800"/>
                        <a:t>15-17 ans</a:t>
                      </a:r>
                    </a:p>
                  </a:txBody>
                  <a:tcPr anchor="ctr"/>
                </a:tc>
                <a:tc>
                  <a:txBody>
                    <a:bodyPr/>
                    <a:lstStyle/>
                    <a:p>
                      <a:pPr algn="ctr"/>
                      <a:r>
                        <a:rPr lang="fr-FR" sz="1800"/>
                        <a:t>29</a:t>
                      </a:r>
                    </a:p>
                  </a:txBody>
                  <a:tcPr anchor="ctr"/>
                </a:tc>
                <a:tc>
                  <a:txBody>
                    <a:bodyPr/>
                    <a:lstStyle/>
                    <a:p>
                      <a:pPr algn="ctr"/>
                      <a:r>
                        <a:rPr lang="fr-FR" sz="1800"/>
                        <a:t>28,2</a:t>
                      </a:r>
                    </a:p>
                  </a:txBody>
                  <a:tcPr anchor="ctr"/>
                </a:tc>
                <a:tc>
                  <a:txBody>
                    <a:bodyPr/>
                    <a:lstStyle/>
                    <a:p>
                      <a:pPr algn="ctr"/>
                      <a:r>
                        <a:rPr lang="fr-FR" sz="1800"/>
                        <a:t>11,3</a:t>
                      </a:r>
                      <a:endParaRPr lang="fr-FR" sz="1800" dirty="0"/>
                    </a:p>
                  </a:txBody>
                  <a:tcPr anchor="ctr"/>
                </a:tc>
                <a:tc>
                  <a:txBody>
                    <a:bodyPr/>
                    <a:lstStyle/>
                    <a:p>
                      <a:pPr algn="ctr"/>
                      <a:r>
                        <a:rPr lang="fr-FR" sz="1800"/>
                        <a:t>[7,2-15,5]</a:t>
                      </a:r>
                      <a:endParaRPr lang="fr-FR" sz="1800" dirty="0"/>
                    </a:p>
                  </a:txBody>
                  <a:tcPr anchor="ctr"/>
                </a:tc>
                <a:extLst>
                  <a:ext uri="{0D108BD9-81ED-4DB2-BD59-A6C34878D82A}">
                    <a16:rowId xmlns:a16="http://schemas.microsoft.com/office/drawing/2014/main" val="2136923710"/>
                  </a:ext>
                </a:extLst>
              </a:tr>
              <a:tr h="384684">
                <a:tc>
                  <a:txBody>
                    <a:bodyPr/>
                    <a:lstStyle/>
                    <a:p>
                      <a:r>
                        <a:rPr lang="fr-FR" sz="1800"/>
                        <a:t>Total</a:t>
                      </a:r>
                    </a:p>
                  </a:txBody>
                  <a:tcPr anchor="ctr"/>
                </a:tc>
                <a:tc>
                  <a:txBody>
                    <a:bodyPr/>
                    <a:lstStyle/>
                    <a:p>
                      <a:pPr algn="ctr"/>
                      <a:r>
                        <a:rPr lang="fr-FR" sz="1800"/>
                        <a:t>103</a:t>
                      </a:r>
                    </a:p>
                  </a:txBody>
                  <a:tcPr anchor="ctr"/>
                </a:tc>
                <a:tc>
                  <a:txBody>
                    <a:bodyPr/>
                    <a:lstStyle/>
                    <a:p>
                      <a:pPr algn="ctr"/>
                      <a:r>
                        <a:rPr lang="fr-FR" sz="1800"/>
                        <a:t>100,0</a:t>
                      </a:r>
                    </a:p>
                  </a:txBody>
                  <a:tcPr anchor="ctr"/>
                </a:tc>
                <a:tc>
                  <a:txBody>
                    <a:bodyPr/>
                    <a:lstStyle/>
                    <a:p>
                      <a:pPr algn="ctr"/>
                      <a:r>
                        <a:rPr lang="fr-FR" sz="1800"/>
                        <a:t>7,2</a:t>
                      </a:r>
                    </a:p>
                  </a:txBody>
                  <a:tcPr anchor="ctr"/>
                </a:tc>
                <a:tc>
                  <a:txBody>
                    <a:bodyPr/>
                    <a:lstStyle/>
                    <a:p>
                      <a:pPr algn="ctr"/>
                      <a:r>
                        <a:rPr lang="fr-FR" sz="1800"/>
                        <a:t>[5,8-8,6]</a:t>
                      </a:r>
                      <a:endParaRPr lang="fr-FR" sz="1800" dirty="0"/>
                    </a:p>
                  </a:txBody>
                  <a:tcPr anchor="ctr"/>
                </a:tc>
                <a:extLst>
                  <a:ext uri="{0D108BD9-81ED-4DB2-BD59-A6C34878D82A}">
                    <a16:rowId xmlns:a16="http://schemas.microsoft.com/office/drawing/2014/main" val="2894041812"/>
                  </a:ext>
                </a:extLst>
              </a:tr>
            </a:tbl>
          </a:graphicData>
        </a:graphic>
      </p:graphicFrame>
      <p:sp>
        <p:nvSpPr>
          <p:cNvPr id="4" name="Rectangle 3"/>
          <p:cNvSpPr/>
          <p:nvPr/>
        </p:nvSpPr>
        <p:spPr>
          <a:xfrm>
            <a:off x="2047335" y="4848370"/>
            <a:ext cx="8062823" cy="646331"/>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Incidence 2022 de l’insuffisance rénale chronique terminale selon la tranche d’âge</a:t>
            </a:r>
          </a:p>
        </p:txBody>
      </p:sp>
    </p:spTree>
    <p:extLst>
      <p:ext uri="{BB962C8B-B14F-4D97-AF65-F5344CB8AC3E}">
        <p14:creationId xmlns:p14="http://schemas.microsoft.com/office/powerpoint/2010/main" val="2371182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7373" y="5589916"/>
            <a:ext cx="8111707" cy="923330"/>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Evolution de l’incidence standardisée de l’insuffisance rénale terminale traitée (taux standardisés sur la population française de moins de 18 ans au 30/06/2022) et des effectifs de nouveaux patients</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277373" y="541786"/>
            <a:ext cx="7377167" cy="4892855"/>
          </a:xfrm>
          <a:prstGeom prst="rect">
            <a:avLst/>
          </a:prstGeom>
        </p:spPr>
      </p:pic>
    </p:spTree>
    <p:extLst>
      <p:ext uri="{BB962C8B-B14F-4D97-AF65-F5344CB8AC3E}">
        <p14:creationId xmlns:p14="http://schemas.microsoft.com/office/powerpoint/2010/main" val="417782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5808" y="5953028"/>
            <a:ext cx="6258445" cy="369332"/>
          </a:xfrm>
          <a:prstGeom prst="rect">
            <a:avLst/>
          </a:prstGeom>
        </p:spPr>
        <p:txBody>
          <a:bodyPr wrap="none">
            <a:spAutoFit/>
          </a:bodyPr>
          <a:lstStyle/>
          <a:p>
            <a:r>
              <a:rPr lang="fr-FR" i="1" dirty="0">
                <a:latin typeface="Comic Sans MS" panose="030F0702030302020204" pitchFamily="66" charset="0"/>
                <a:cs typeface="Arial" panose="020B0604020202020204" pitchFamily="34" charset="0"/>
              </a:rPr>
              <a:t>Evolution de la part des modalités de traitement initiale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828800" y="317500"/>
            <a:ext cx="7315200" cy="5375934"/>
          </a:xfrm>
          <a:prstGeom prst="rect">
            <a:avLst/>
          </a:prstGeom>
        </p:spPr>
      </p:pic>
    </p:spTree>
    <p:extLst>
      <p:ext uri="{BB962C8B-B14F-4D97-AF65-F5344CB8AC3E}">
        <p14:creationId xmlns:p14="http://schemas.microsoft.com/office/powerpoint/2010/main" val="17097595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he SGRender Procedure"/>
          <p:cNvPicPr>
            <a:picLocks/>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291348" y="254000"/>
            <a:ext cx="6096000" cy="4572000"/>
          </a:xfrm>
          <a:prstGeom prst="rect">
            <a:avLst/>
          </a:prstGeom>
        </p:spPr>
      </p:pic>
      <p:sp>
        <p:nvSpPr>
          <p:cNvPr id="3" name="ZoneTexte 2"/>
          <p:cNvSpPr txBox="1"/>
          <p:nvPr>
            <p:custDataLst>
              <p:tags r:id="rId2"/>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ZoneTexte 4"/>
          <p:cNvSpPr txBox="1"/>
          <p:nvPr>
            <p:custDataLst>
              <p:tags r:id="rId3"/>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7" name="ZoneTexte 6"/>
          <p:cNvSpPr txBox="1"/>
          <p:nvPr>
            <p:custDataLst>
              <p:tags r:id="rId4"/>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graphicFrame>
        <p:nvGraphicFramePr>
          <p:cNvPr id="8" name="Tableau 7"/>
          <p:cNvGraphicFramePr>
            <a:graphicFrameLocks noGrp="1"/>
          </p:cNvGraphicFramePr>
          <p:nvPr>
            <p:custDataLst>
              <p:tags r:id="rId5"/>
            </p:custDataLst>
          </p:nvPr>
        </p:nvGraphicFramePr>
        <p:xfrm>
          <a:off x="5235051" y="4670137"/>
          <a:ext cx="6762859" cy="1950720"/>
        </p:xfrm>
        <a:graphic>
          <a:graphicData uri="http://schemas.openxmlformats.org/drawingml/2006/table">
            <a:tbl>
              <a:tblPr firstRow="1" bandRow="1">
                <a:tableStyleId>{5C22544A-7EE6-4342-B048-85BDC9FD1C3A}</a:tableStyleId>
              </a:tblPr>
              <a:tblGrid>
                <a:gridCol w="762441">
                  <a:extLst>
                    <a:ext uri="{9D8B030D-6E8A-4147-A177-3AD203B41FA5}">
                      <a16:colId xmlns:a16="http://schemas.microsoft.com/office/drawing/2014/main" val="1773833362"/>
                    </a:ext>
                  </a:extLst>
                </a:gridCol>
                <a:gridCol w="638814">
                  <a:extLst>
                    <a:ext uri="{9D8B030D-6E8A-4147-A177-3AD203B41FA5}">
                      <a16:colId xmlns:a16="http://schemas.microsoft.com/office/drawing/2014/main" val="1210955731"/>
                    </a:ext>
                  </a:extLst>
                </a:gridCol>
                <a:gridCol w="482578">
                  <a:extLst>
                    <a:ext uri="{9D8B030D-6E8A-4147-A177-3AD203B41FA5}">
                      <a16:colId xmlns:a16="http://schemas.microsoft.com/office/drawing/2014/main" val="2471817604"/>
                    </a:ext>
                  </a:extLst>
                </a:gridCol>
                <a:gridCol w="857823">
                  <a:extLst>
                    <a:ext uri="{9D8B030D-6E8A-4147-A177-3AD203B41FA5}">
                      <a16:colId xmlns:a16="http://schemas.microsoft.com/office/drawing/2014/main" val="456010718"/>
                    </a:ext>
                  </a:extLst>
                </a:gridCol>
                <a:gridCol w="482578">
                  <a:extLst>
                    <a:ext uri="{9D8B030D-6E8A-4147-A177-3AD203B41FA5}">
                      <a16:colId xmlns:a16="http://schemas.microsoft.com/office/drawing/2014/main" val="2295144191"/>
                    </a:ext>
                  </a:extLst>
                </a:gridCol>
                <a:gridCol w="857823">
                  <a:extLst>
                    <a:ext uri="{9D8B030D-6E8A-4147-A177-3AD203B41FA5}">
                      <a16:colId xmlns:a16="http://schemas.microsoft.com/office/drawing/2014/main" val="2631090646"/>
                    </a:ext>
                  </a:extLst>
                </a:gridCol>
                <a:gridCol w="482578">
                  <a:extLst>
                    <a:ext uri="{9D8B030D-6E8A-4147-A177-3AD203B41FA5}">
                      <a16:colId xmlns:a16="http://schemas.microsoft.com/office/drawing/2014/main" val="1534484351"/>
                    </a:ext>
                  </a:extLst>
                </a:gridCol>
                <a:gridCol w="857823">
                  <a:extLst>
                    <a:ext uri="{9D8B030D-6E8A-4147-A177-3AD203B41FA5}">
                      <a16:colId xmlns:a16="http://schemas.microsoft.com/office/drawing/2014/main" val="2816510576"/>
                    </a:ext>
                  </a:extLst>
                </a:gridCol>
                <a:gridCol w="482578">
                  <a:extLst>
                    <a:ext uri="{9D8B030D-6E8A-4147-A177-3AD203B41FA5}">
                      <a16:colId xmlns:a16="http://schemas.microsoft.com/office/drawing/2014/main" val="3210967451"/>
                    </a:ext>
                  </a:extLst>
                </a:gridCol>
                <a:gridCol w="857823">
                  <a:extLst>
                    <a:ext uri="{9D8B030D-6E8A-4147-A177-3AD203B41FA5}">
                      <a16:colId xmlns:a16="http://schemas.microsoft.com/office/drawing/2014/main" val="997032647"/>
                    </a:ext>
                  </a:extLst>
                </a:gridCol>
              </a:tblGrid>
              <a:tr h="243840">
                <a:tc gridSpan="2">
                  <a:txBody>
                    <a:bodyPr/>
                    <a:lstStyle/>
                    <a:p>
                      <a:pPr algn="ctr"/>
                      <a:endParaRPr lang="fr-FR" sz="1000" dirty="0"/>
                    </a:p>
                  </a:txBody>
                  <a:tcPr anchor="ctr"/>
                </a:tc>
                <a:tc hMerge="1">
                  <a:txBody>
                    <a:bodyPr/>
                    <a:lstStyle/>
                    <a:p>
                      <a:endParaRPr lang="fr-FR" sz="800"/>
                    </a:p>
                  </a:txBody>
                  <a:tcPr/>
                </a:tc>
                <a:tc gridSpan="8">
                  <a:txBody>
                    <a:bodyPr/>
                    <a:lstStyle/>
                    <a:p>
                      <a:pPr algn="ctr"/>
                      <a:r>
                        <a:rPr lang="fr-FR" sz="1000"/>
                        <a:t>Taux d'inscription en liste active</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2968805425"/>
                  </a:ext>
                </a:extLst>
              </a:tr>
              <a:tr h="243840">
                <a:tc gridSpan="2">
                  <a:txBody>
                    <a:bodyPr/>
                    <a:lstStyle/>
                    <a:p>
                      <a:pPr algn="ctr"/>
                      <a:endParaRPr lang="fr-FR" sz="1000"/>
                    </a:p>
                  </a:txBody>
                  <a:tcPr anchor="ctr"/>
                </a:tc>
                <a:tc hMerge="1">
                  <a:txBody>
                    <a:bodyPr/>
                    <a:lstStyle/>
                    <a:p>
                      <a:endParaRPr lang="fr-FR" sz="800"/>
                    </a:p>
                  </a:txBody>
                  <a:tcPr/>
                </a:tc>
                <a:tc gridSpan="2">
                  <a:txBody>
                    <a:bodyPr/>
                    <a:lstStyle/>
                    <a:p>
                      <a:pPr algn="ctr"/>
                      <a:r>
                        <a:rPr lang="fr-FR" sz="1000"/>
                        <a:t>à M0</a:t>
                      </a:r>
                    </a:p>
                  </a:txBody>
                  <a:tcPr anchor="ctr"/>
                </a:tc>
                <a:tc hMerge="1">
                  <a:txBody>
                    <a:bodyPr/>
                    <a:lstStyle/>
                    <a:p>
                      <a:endParaRPr lang="fr-FR" sz="800"/>
                    </a:p>
                  </a:txBody>
                  <a:tcPr/>
                </a:tc>
                <a:tc gridSpan="2">
                  <a:txBody>
                    <a:bodyPr/>
                    <a:lstStyle/>
                    <a:p>
                      <a:pPr algn="ctr"/>
                      <a:r>
                        <a:rPr lang="fr-FR" sz="1000"/>
                        <a:t>à M12</a:t>
                      </a:r>
                    </a:p>
                  </a:txBody>
                  <a:tcPr anchor="ctr"/>
                </a:tc>
                <a:tc hMerge="1">
                  <a:txBody>
                    <a:bodyPr/>
                    <a:lstStyle/>
                    <a:p>
                      <a:endParaRPr lang="fr-FR" sz="800"/>
                    </a:p>
                  </a:txBody>
                  <a:tcPr/>
                </a:tc>
                <a:tc gridSpan="2">
                  <a:txBody>
                    <a:bodyPr/>
                    <a:lstStyle/>
                    <a:p>
                      <a:pPr algn="ctr"/>
                      <a:r>
                        <a:rPr lang="fr-FR" sz="1000"/>
                        <a:t>à M24</a:t>
                      </a:r>
                    </a:p>
                  </a:txBody>
                  <a:tcPr anchor="ctr"/>
                </a:tc>
                <a:tc hMerge="1">
                  <a:txBody>
                    <a:bodyPr/>
                    <a:lstStyle/>
                    <a:p>
                      <a:endParaRPr lang="fr-FR" sz="800"/>
                    </a:p>
                  </a:txBody>
                  <a:tcPr/>
                </a:tc>
                <a:tc gridSpan="2">
                  <a:txBody>
                    <a:bodyPr/>
                    <a:lstStyle/>
                    <a:p>
                      <a:pPr algn="ctr"/>
                      <a:r>
                        <a:rPr lang="fr-FR" sz="1000"/>
                        <a:t>à M60</a:t>
                      </a:r>
                    </a:p>
                  </a:txBody>
                  <a:tcPr anchor="ctr"/>
                </a:tc>
                <a:tc hMerge="1">
                  <a:txBody>
                    <a:bodyPr/>
                    <a:lstStyle/>
                    <a:p>
                      <a:endParaRPr lang="fr-FR" sz="800"/>
                    </a:p>
                  </a:txBody>
                  <a:tcPr/>
                </a:tc>
                <a:extLst>
                  <a:ext uri="{0D108BD9-81ED-4DB2-BD59-A6C34878D82A}">
                    <a16:rowId xmlns:a16="http://schemas.microsoft.com/office/drawing/2014/main" val="845484539"/>
                  </a:ext>
                </a:extLst>
              </a:tr>
              <a:tr h="243840">
                <a:tc>
                  <a:txBody>
                    <a:bodyPr/>
                    <a:lstStyle/>
                    <a:p>
                      <a:pPr algn="ctr"/>
                      <a:r>
                        <a:rPr lang="fr-FR" sz="1000"/>
                        <a:t>Age (ans)</a:t>
                      </a:r>
                    </a:p>
                  </a:txBody>
                  <a:tcPr anchor="ctr"/>
                </a:tc>
                <a:tc>
                  <a:txBody>
                    <a:bodyPr/>
                    <a:lstStyle/>
                    <a:p>
                      <a:pPr algn="ctr"/>
                      <a:r>
                        <a:rPr lang="fr-FR" sz="1000"/>
                        <a:t>Effectif</a:t>
                      </a:r>
                    </a:p>
                  </a:txBody>
                  <a:tcPr anchor="ctr"/>
                </a:tc>
                <a:tc>
                  <a:txBody>
                    <a:bodyPr/>
                    <a:lstStyle/>
                    <a:p>
                      <a:pPr algn="ctr"/>
                      <a:r>
                        <a:rPr lang="fr-FR" sz="1000"/>
                        <a:t>%</a:t>
                      </a:r>
                    </a:p>
                  </a:txBody>
                  <a:tcPr anchor="ctr"/>
                </a:tc>
                <a:tc>
                  <a:txBody>
                    <a:bodyPr/>
                    <a:lstStyle/>
                    <a:p>
                      <a:pPr algn="ctr"/>
                      <a:r>
                        <a:rPr lang="fr-FR" sz="1000"/>
                        <a:t>IC95%</a:t>
                      </a:r>
                    </a:p>
                  </a:txBody>
                  <a:tcPr anchor="ctr"/>
                </a:tc>
                <a:tc>
                  <a:txBody>
                    <a:bodyPr/>
                    <a:lstStyle/>
                    <a:p>
                      <a:pPr algn="ctr"/>
                      <a:r>
                        <a:rPr lang="fr-FR" sz="1000"/>
                        <a:t>%</a:t>
                      </a:r>
                    </a:p>
                  </a:txBody>
                  <a:tcPr anchor="ctr"/>
                </a:tc>
                <a:tc>
                  <a:txBody>
                    <a:bodyPr/>
                    <a:lstStyle/>
                    <a:p>
                      <a:pPr algn="ctr"/>
                      <a:r>
                        <a:rPr lang="fr-FR" sz="1000"/>
                        <a:t>IC95%</a:t>
                      </a:r>
                    </a:p>
                  </a:txBody>
                  <a:tcPr anchor="ctr"/>
                </a:tc>
                <a:tc>
                  <a:txBody>
                    <a:bodyPr/>
                    <a:lstStyle/>
                    <a:p>
                      <a:pPr algn="ctr"/>
                      <a:r>
                        <a:rPr lang="fr-FR" sz="1000"/>
                        <a:t>%</a:t>
                      </a:r>
                    </a:p>
                  </a:txBody>
                  <a:tcPr anchor="ctr"/>
                </a:tc>
                <a:tc>
                  <a:txBody>
                    <a:bodyPr/>
                    <a:lstStyle/>
                    <a:p>
                      <a:pPr algn="ctr"/>
                      <a:r>
                        <a:rPr lang="fr-FR" sz="1000"/>
                        <a:t>IC95%</a:t>
                      </a:r>
                    </a:p>
                  </a:txBody>
                  <a:tcPr anchor="ctr"/>
                </a:tc>
                <a:tc>
                  <a:txBody>
                    <a:bodyPr/>
                    <a:lstStyle/>
                    <a:p>
                      <a:pPr algn="ctr"/>
                      <a:r>
                        <a:rPr lang="fr-FR" sz="1000"/>
                        <a:t>%</a:t>
                      </a:r>
                    </a:p>
                  </a:txBody>
                  <a:tcPr anchor="ctr"/>
                </a:tc>
                <a:tc>
                  <a:txBody>
                    <a:bodyPr/>
                    <a:lstStyle/>
                    <a:p>
                      <a:pPr algn="ctr"/>
                      <a:r>
                        <a:rPr lang="fr-FR" sz="1000"/>
                        <a:t>IC95%</a:t>
                      </a:r>
                    </a:p>
                  </a:txBody>
                  <a:tcPr anchor="ctr"/>
                </a:tc>
                <a:extLst>
                  <a:ext uri="{0D108BD9-81ED-4DB2-BD59-A6C34878D82A}">
                    <a16:rowId xmlns:a16="http://schemas.microsoft.com/office/drawing/2014/main" val="3362777274"/>
                  </a:ext>
                </a:extLst>
              </a:tr>
              <a:tr h="243840">
                <a:tc>
                  <a:txBody>
                    <a:bodyPr/>
                    <a:lstStyle/>
                    <a:p>
                      <a:r>
                        <a:rPr lang="fr-FR" sz="1000"/>
                        <a:t>00-04</a:t>
                      </a:r>
                    </a:p>
                  </a:txBody>
                  <a:tcPr anchor="ctr"/>
                </a:tc>
                <a:tc>
                  <a:txBody>
                    <a:bodyPr/>
                    <a:lstStyle/>
                    <a:p>
                      <a:pPr algn="ctr"/>
                      <a:r>
                        <a:rPr lang="fr-FR" sz="1000"/>
                        <a:t>396</a:t>
                      </a:r>
                    </a:p>
                  </a:txBody>
                  <a:tcPr anchor="ctr"/>
                </a:tc>
                <a:tc>
                  <a:txBody>
                    <a:bodyPr/>
                    <a:lstStyle/>
                    <a:p>
                      <a:pPr algn="ctr"/>
                      <a:r>
                        <a:rPr lang="fr-FR" sz="1000"/>
                        <a:t>15,7</a:t>
                      </a:r>
                    </a:p>
                  </a:txBody>
                  <a:tcPr anchor="ctr"/>
                </a:tc>
                <a:tc>
                  <a:txBody>
                    <a:bodyPr/>
                    <a:lstStyle/>
                    <a:p>
                      <a:pPr algn="ctr"/>
                      <a:r>
                        <a:rPr lang="fr-FR" sz="1000"/>
                        <a:t>[12,3-19,4]</a:t>
                      </a:r>
                    </a:p>
                  </a:txBody>
                  <a:tcPr anchor="ctr"/>
                </a:tc>
                <a:tc>
                  <a:txBody>
                    <a:bodyPr/>
                    <a:lstStyle/>
                    <a:p>
                      <a:pPr algn="ctr"/>
                      <a:r>
                        <a:rPr lang="fr-FR" sz="1000"/>
                        <a:t>61,4</a:t>
                      </a:r>
                    </a:p>
                  </a:txBody>
                  <a:tcPr anchor="ctr"/>
                </a:tc>
                <a:tc>
                  <a:txBody>
                    <a:bodyPr/>
                    <a:lstStyle/>
                    <a:p>
                      <a:pPr algn="ctr"/>
                      <a:r>
                        <a:rPr lang="fr-FR" sz="1000"/>
                        <a:t>[56,3-66,1]</a:t>
                      </a:r>
                    </a:p>
                  </a:txBody>
                  <a:tcPr anchor="ctr"/>
                </a:tc>
                <a:tc>
                  <a:txBody>
                    <a:bodyPr/>
                    <a:lstStyle/>
                    <a:p>
                      <a:pPr algn="ctr"/>
                      <a:r>
                        <a:rPr lang="fr-FR" sz="1000"/>
                        <a:t>79,6</a:t>
                      </a:r>
                    </a:p>
                  </a:txBody>
                  <a:tcPr anchor="ctr"/>
                </a:tc>
                <a:tc>
                  <a:txBody>
                    <a:bodyPr/>
                    <a:lstStyle/>
                    <a:p>
                      <a:pPr algn="ctr"/>
                      <a:r>
                        <a:rPr lang="fr-FR" sz="1000"/>
                        <a:t>[75,1-83,4]</a:t>
                      </a:r>
                    </a:p>
                  </a:txBody>
                  <a:tcPr anchor="ctr"/>
                </a:tc>
                <a:tc>
                  <a:txBody>
                    <a:bodyPr/>
                    <a:lstStyle/>
                    <a:p>
                      <a:pPr algn="ctr"/>
                      <a:r>
                        <a:rPr lang="fr-FR" sz="1000"/>
                        <a:t>93,3</a:t>
                      </a:r>
                    </a:p>
                  </a:txBody>
                  <a:tcPr anchor="ctr"/>
                </a:tc>
                <a:tc>
                  <a:txBody>
                    <a:bodyPr/>
                    <a:lstStyle/>
                    <a:p>
                      <a:pPr algn="ctr"/>
                      <a:r>
                        <a:rPr lang="fr-FR" sz="1000"/>
                        <a:t>[90,1-95,4]</a:t>
                      </a:r>
                    </a:p>
                  </a:txBody>
                  <a:tcPr anchor="ctr"/>
                </a:tc>
                <a:extLst>
                  <a:ext uri="{0D108BD9-81ED-4DB2-BD59-A6C34878D82A}">
                    <a16:rowId xmlns:a16="http://schemas.microsoft.com/office/drawing/2014/main" val="2663858628"/>
                  </a:ext>
                </a:extLst>
              </a:tr>
              <a:tr h="243840">
                <a:tc>
                  <a:txBody>
                    <a:bodyPr/>
                    <a:lstStyle/>
                    <a:p>
                      <a:r>
                        <a:rPr lang="fr-FR" sz="1000"/>
                        <a:t>05-09</a:t>
                      </a:r>
                    </a:p>
                  </a:txBody>
                  <a:tcPr anchor="ctr"/>
                </a:tc>
                <a:tc>
                  <a:txBody>
                    <a:bodyPr/>
                    <a:lstStyle/>
                    <a:p>
                      <a:pPr algn="ctr"/>
                      <a:r>
                        <a:rPr lang="fr-FR" sz="1000"/>
                        <a:t>288</a:t>
                      </a:r>
                    </a:p>
                  </a:txBody>
                  <a:tcPr anchor="ctr"/>
                </a:tc>
                <a:tc>
                  <a:txBody>
                    <a:bodyPr/>
                    <a:lstStyle/>
                    <a:p>
                      <a:pPr algn="ctr"/>
                      <a:r>
                        <a:rPr lang="fr-FR" sz="1000"/>
                        <a:t>43,1</a:t>
                      </a:r>
                    </a:p>
                  </a:txBody>
                  <a:tcPr anchor="ctr"/>
                </a:tc>
                <a:tc>
                  <a:txBody>
                    <a:bodyPr/>
                    <a:lstStyle/>
                    <a:p>
                      <a:pPr algn="ctr"/>
                      <a:r>
                        <a:rPr lang="fr-FR" sz="1000"/>
                        <a:t>[37,3-48,7]</a:t>
                      </a:r>
                    </a:p>
                  </a:txBody>
                  <a:tcPr anchor="ctr"/>
                </a:tc>
                <a:tc>
                  <a:txBody>
                    <a:bodyPr/>
                    <a:lstStyle/>
                    <a:p>
                      <a:pPr algn="ctr"/>
                      <a:r>
                        <a:rPr lang="fr-FR" sz="1000"/>
                        <a:t>84,5</a:t>
                      </a:r>
                    </a:p>
                  </a:txBody>
                  <a:tcPr anchor="ctr"/>
                </a:tc>
                <a:tc>
                  <a:txBody>
                    <a:bodyPr/>
                    <a:lstStyle/>
                    <a:p>
                      <a:pPr algn="ctr"/>
                      <a:r>
                        <a:rPr lang="fr-FR" sz="1000"/>
                        <a:t>[79,7-88,3]</a:t>
                      </a:r>
                    </a:p>
                  </a:txBody>
                  <a:tcPr anchor="ctr"/>
                </a:tc>
                <a:tc>
                  <a:txBody>
                    <a:bodyPr/>
                    <a:lstStyle/>
                    <a:p>
                      <a:pPr algn="ctr"/>
                      <a:r>
                        <a:rPr lang="fr-FR" sz="1000"/>
                        <a:t>93,6</a:t>
                      </a:r>
                    </a:p>
                  </a:txBody>
                  <a:tcPr anchor="ctr"/>
                </a:tc>
                <a:tc>
                  <a:txBody>
                    <a:bodyPr/>
                    <a:lstStyle/>
                    <a:p>
                      <a:pPr algn="ctr"/>
                      <a:r>
                        <a:rPr lang="fr-FR" sz="1000"/>
                        <a:t>[89,9-96,0]</a:t>
                      </a:r>
                    </a:p>
                  </a:txBody>
                  <a:tcPr anchor="ctr"/>
                </a:tc>
                <a:tc>
                  <a:txBody>
                    <a:bodyPr/>
                    <a:lstStyle/>
                    <a:p>
                      <a:pPr algn="ctr"/>
                      <a:r>
                        <a:rPr lang="fr-FR" sz="1000"/>
                        <a:t>98,1</a:t>
                      </a:r>
                    </a:p>
                  </a:txBody>
                  <a:tcPr anchor="ctr"/>
                </a:tc>
                <a:tc>
                  <a:txBody>
                    <a:bodyPr/>
                    <a:lstStyle/>
                    <a:p>
                      <a:pPr algn="ctr"/>
                      <a:r>
                        <a:rPr lang="fr-FR" sz="1000"/>
                        <a:t>[95,3-99,3]</a:t>
                      </a:r>
                    </a:p>
                  </a:txBody>
                  <a:tcPr anchor="ctr"/>
                </a:tc>
                <a:extLst>
                  <a:ext uri="{0D108BD9-81ED-4DB2-BD59-A6C34878D82A}">
                    <a16:rowId xmlns:a16="http://schemas.microsoft.com/office/drawing/2014/main" val="379444259"/>
                  </a:ext>
                </a:extLst>
              </a:tr>
              <a:tr h="243840">
                <a:tc>
                  <a:txBody>
                    <a:bodyPr/>
                    <a:lstStyle/>
                    <a:p>
                      <a:r>
                        <a:rPr lang="fr-FR" sz="1000"/>
                        <a:t>10-14</a:t>
                      </a:r>
                    </a:p>
                  </a:txBody>
                  <a:tcPr anchor="ctr"/>
                </a:tc>
                <a:tc>
                  <a:txBody>
                    <a:bodyPr/>
                    <a:lstStyle/>
                    <a:p>
                      <a:pPr algn="ctr"/>
                      <a:r>
                        <a:rPr lang="fr-FR" sz="1000"/>
                        <a:t>519</a:t>
                      </a:r>
                    </a:p>
                  </a:txBody>
                  <a:tcPr anchor="ctr"/>
                </a:tc>
                <a:tc>
                  <a:txBody>
                    <a:bodyPr/>
                    <a:lstStyle/>
                    <a:p>
                      <a:pPr algn="ctr"/>
                      <a:r>
                        <a:rPr lang="fr-FR" sz="1000"/>
                        <a:t>46,4</a:t>
                      </a:r>
                    </a:p>
                  </a:txBody>
                  <a:tcPr anchor="ctr"/>
                </a:tc>
                <a:tc>
                  <a:txBody>
                    <a:bodyPr/>
                    <a:lstStyle/>
                    <a:p>
                      <a:pPr algn="ctr"/>
                      <a:r>
                        <a:rPr lang="fr-FR" sz="1000"/>
                        <a:t>[42,1-50,7]</a:t>
                      </a:r>
                    </a:p>
                  </a:txBody>
                  <a:tcPr anchor="ctr"/>
                </a:tc>
                <a:tc>
                  <a:txBody>
                    <a:bodyPr/>
                    <a:lstStyle/>
                    <a:p>
                      <a:pPr algn="ctr"/>
                      <a:r>
                        <a:rPr lang="fr-FR" sz="1000"/>
                        <a:t>85,9</a:t>
                      </a:r>
                    </a:p>
                  </a:txBody>
                  <a:tcPr anchor="ctr"/>
                </a:tc>
                <a:tc>
                  <a:txBody>
                    <a:bodyPr/>
                    <a:lstStyle/>
                    <a:p>
                      <a:pPr algn="ctr"/>
                      <a:r>
                        <a:rPr lang="fr-FR" sz="1000"/>
                        <a:t>[82,5-88,7]</a:t>
                      </a:r>
                    </a:p>
                  </a:txBody>
                  <a:tcPr anchor="ctr"/>
                </a:tc>
                <a:tc>
                  <a:txBody>
                    <a:bodyPr/>
                    <a:lstStyle/>
                    <a:p>
                      <a:pPr algn="ctr"/>
                      <a:r>
                        <a:rPr lang="fr-FR" sz="1000"/>
                        <a:t>92,6</a:t>
                      </a:r>
                    </a:p>
                  </a:txBody>
                  <a:tcPr anchor="ctr"/>
                </a:tc>
                <a:tc>
                  <a:txBody>
                    <a:bodyPr/>
                    <a:lstStyle/>
                    <a:p>
                      <a:pPr algn="ctr"/>
                      <a:r>
                        <a:rPr lang="fr-FR" sz="1000"/>
                        <a:t>[89,8-94,7]</a:t>
                      </a:r>
                    </a:p>
                  </a:txBody>
                  <a:tcPr anchor="ctr"/>
                </a:tc>
                <a:tc>
                  <a:txBody>
                    <a:bodyPr/>
                    <a:lstStyle/>
                    <a:p>
                      <a:pPr algn="ctr"/>
                      <a:r>
                        <a:rPr lang="fr-FR" sz="1000"/>
                        <a:t>96,5</a:t>
                      </a:r>
                    </a:p>
                  </a:txBody>
                  <a:tcPr anchor="ctr"/>
                </a:tc>
                <a:tc>
                  <a:txBody>
                    <a:bodyPr/>
                    <a:lstStyle/>
                    <a:p>
                      <a:pPr algn="ctr"/>
                      <a:r>
                        <a:rPr lang="fr-FR" sz="1000"/>
                        <a:t>[94,4-97,8]</a:t>
                      </a:r>
                    </a:p>
                  </a:txBody>
                  <a:tcPr anchor="ctr"/>
                </a:tc>
                <a:extLst>
                  <a:ext uri="{0D108BD9-81ED-4DB2-BD59-A6C34878D82A}">
                    <a16:rowId xmlns:a16="http://schemas.microsoft.com/office/drawing/2014/main" val="1092211228"/>
                  </a:ext>
                </a:extLst>
              </a:tr>
              <a:tr h="243840">
                <a:tc>
                  <a:txBody>
                    <a:bodyPr/>
                    <a:lstStyle/>
                    <a:p>
                      <a:r>
                        <a:rPr lang="fr-FR" sz="1000"/>
                        <a:t>15-17</a:t>
                      </a:r>
                    </a:p>
                  </a:txBody>
                  <a:tcPr anchor="ctr"/>
                </a:tc>
                <a:tc>
                  <a:txBody>
                    <a:bodyPr/>
                    <a:lstStyle/>
                    <a:p>
                      <a:pPr algn="ctr"/>
                      <a:r>
                        <a:rPr lang="fr-FR" sz="1000"/>
                        <a:t>493</a:t>
                      </a:r>
                    </a:p>
                  </a:txBody>
                  <a:tcPr anchor="ctr"/>
                </a:tc>
                <a:tc>
                  <a:txBody>
                    <a:bodyPr/>
                    <a:lstStyle/>
                    <a:p>
                      <a:pPr algn="ctr"/>
                      <a:r>
                        <a:rPr lang="fr-FR" sz="1000"/>
                        <a:t>41,2</a:t>
                      </a:r>
                    </a:p>
                  </a:txBody>
                  <a:tcPr anchor="ctr"/>
                </a:tc>
                <a:tc>
                  <a:txBody>
                    <a:bodyPr/>
                    <a:lstStyle/>
                    <a:p>
                      <a:pPr algn="ctr"/>
                      <a:r>
                        <a:rPr lang="fr-FR" sz="1000"/>
                        <a:t>[36,8-45,5]</a:t>
                      </a:r>
                    </a:p>
                  </a:txBody>
                  <a:tcPr anchor="ctr"/>
                </a:tc>
                <a:tc>
                  <a:txBody>
                    <a:bodyPr/>
                    <a:lstStyle/>
                    <a:p>
                      <a:pPr algn="ctr"/>
                      <a:r>
                        <a:rPr lang="fr-FR" sz="1000"/>
                        <a:t>79,4</a:t>
                      </a:r>
                    </a:p>
                  </a:txBody>
                  <a:tcPr anchor="ctr"/>
                </a:tc>
                <a:tc>
                  <a:txBody>
                    <a:bodyPr/>
                    <a:lstStyle/>
                    <a:p>
                      <a:pPr algn="ctr"/>
                      <a:r>
                        <a:rPr lang="fr-FR" sz="1000"/>
                        <a:t>[75,5-82,8]</a:t>
                      </a:r>
                    </a:p>
                  </a:txBody>
                  <a:tcPr anchor="ctr"/>
                </a:tc>
                <a:tc>
                  <a:txBody>
                    <a:bodyPr/>
                    <a:lstStyle/>
                    <a:p>
                      <a:pPr algn="ctr"/>
                      <a:r>
                        <a:rPr lang="fr-FR" sz="1000"/>
                        <a:t>89,1</a:t>
                      </a:r>
                    </a:p>
                  </a:txBody>
                  <a:tcPr anchor="ctr"/>
                </a:tc>
                <a:tc>
                  <a:txBody>
                    <a:bodyPr/>
                    <a:lstStyle/>
                    <a:p>
                      <a:pPr algn="ctr"/>
                      <a:r>
                        <a:rPr lang="fr-FR" sz="1000"/>
                        <a:t>[85,9-91,6]</a:t>
                      </a:r>
                    </a:p>
                  </a:txBody>
                  <a:tcPr anchor="ctr"/>
                </a:tc>
                <a:tc>
                  <a:txBody>
                    <a:bodyPr/>
                    <a:lstStyle/>
                    <a:p>
                      <a:pPr algn="ctr"/>
                      <a:r>
                        <a:rPr lang="fr-FR" sz="1000"/>
                        <a:t>94,8</a:t>
                      </a:r>
                    </a:p>
                  </a:txBody>
                  <a:tcPr anchor="ctr"/>
                </a:tc>
                <a:tc>
                  <a:txBody>
                    <a:bodyPr/>
                    <a:lstStyle/>
                    <a:p>
                      <a:pPr algn="ctr"/>
                      <a:r>
                        <a:rPr lang="fr-FR" sz="1000"/>
                        <a:t>[92,2-96,6]</a:t>
                      </a:r>
                    </a:p>
                  </a:txBody>
                  <a:tcPr anchor="ctr"/>
                </a:tc>
                <a:extLst>
                  <a:ext uri="{0D108BD9-81ED-4DB2-BD59-A6C34878D82A}">
                    <a16:rowId xmlns:a16="http://schemas.microsoft.com/office/drawing/2014/main" val="2051022382"/>
                  </a:ext>
                </a:extLst>
              </a:tr>
              <a:tr h="243840">
                <a:tc>
                  <a:txBody>
                    <a:bodyPr/>
                    <a:lstStyle/>
                    <a:p>
                      <a:r>
                        <a:rPr lang="fr-FR" sz="1000"/>
                        <a:t>Total</a:t>
                      </a:r>
                    </a:p>
                  </a:txBody>
                  <a:tcPr anchor="ctr"/>
                </a:tc>
                <a:tc>
                  <a:txBody>
                    <a:bodyPr/>
                    <a:lstStyle/>
                    <a:p>
                      <a:pPr algn="ctr"/>
                      <a:r>
                        <a:rPr lang="fr-FR" sz="1000"/>
                        <a:t>1 696</a:t>
                      </a:r>
                    </a:p>
                  </a:txBody>
                  <a:tcPr anchor="ctr"/>
                </a:tc>
                <a:tc>
                  <a:txBody>
                    <a:bodyPr/>
                    <a:lstStyle/>
                    <a:p>
                      <a:pPr algn="ctr"/>
                      <a:r>
                        <a:rPr lang="fr-FR" sz="1000"/>
                        <a:t>37,1</a:t>
                      </a:r>
                    </a:p>
                  </a:txBody>
                  <a:tcPr anchor="ctr"/>
                </a:tc>
                <a:tc>
                  <a:txBody>
                    <a:bodyPr/>
                    <a:lstStyle/>
                    <a:p>
                      <a:pPr algn="ctr"/>
                      <a:r>
                        <a:rPr lang="fr-FR" sz="1000"/>
                        <a:t>[34,8-39,4]</a:t>
                      </a:r>
                    </a:p>
                  </a:txBody>
                  <a:tcPr anchor="ctr"/>
                </a:tc>
                <a:tc>
                  <a:txBody>
                    <a:bodyPr/>
                    <a:lstStyle/>
                    <a:p>
                      <a:pPr algn="ctr"/>
                      <a:r>
                        <a:rPr lang="fr-FR" sz="1000"/>
                        <a:t>78,0</a:t>
                      </a:r>
                    </a:p>
                  </a:txBody>
                  <a:tcPr anchor="ctr"/>
                </a:tc>
                <a:tc>
                  <a:txBody>
                    <a:bodyPr/>
                    <a:lstStyle/>
                    <a:p>
                      <a:pPr algn="ctr"/>
                      <a:r>
                        <a:rPr lang="fr-FR" sz="1000"/>
                        <a:t>[75,9-80,0]</a:t>
                      </a:r>
                    </a:p>
                  </a:txBody>
                  <a:tcPr anchor="ctr"/>
                </a:tc>
                <a:tc>
                  <a:txBody>
                    <a:bodyPr/>
                    <a:lstStyle/>
                    <a:p>
                      <a:pPr algn="ctr"/>
                      <a:r>
                        <a:rPr lang="fr-FR" sz="1000"/>
                        <a:t>88,7</a:t>
                      </a:r>
                    </a:p>
                  </a:txBody>
                  <a:tcPr anchor="ctr"/>
                </a:tc>
                <a:tc>
                  <a:txBody>
                    <a:bodyPr/>
                    <a:lstStyle/>
                    <a:p>
                      <a:pPr algn="ctr"/>
                      <a:r>
                        <a:rPr lang="fr-FR" sz="1000"/>
                        <a:t>[87,0-90,2]</a:t>
                      </a:r>
                    </a:p>
                  </a:txBody>
                  <a:tcPr anchor="ctr"/>
                </a:tc>
                <a:tc>
                  <a:txBody>
                    <a:bodyPr/>
                    <a:lstStyle/>
                    <a:p>
                      <a:pPr algn="ctr"/>
                      <a:r>
                        <a:rPr lang="fr-FR" sz="1000"/>
                        <a:t>95,5</a:t>
                      </a:r>
                    </a:p>
                  </a:txBody>
                  <a:tcPr anchor="ctr"/>
                </a:tc>
                <a:tc>
                  <a:txBody>
                    <a:bodyPr/>
                    <a:lstStyle/>
                    <a:p>
                      <a:pPr algn="ctr"/>
                      <a:r>
                        <a:rPr lang="fr-FR" sz="1000" dirty="0"/>
                        <a:t>[94,3-96,5]</a:t>
                      </a:r>
                    </a:p>
                  </a:txBody>
                  <a:tcPr anchor="ctr"/>
                </a:tc>
                <a:extLst>
                  <a:ext uri="{0D108BD9-81ED-4DB2-BD59-A6C34878D82A}">
                    <a16:rowId xmlns:a16="http://schemas.microsoft.com/office/drawing/2014/main" val="2391473186"/>
                  </a:ext>
                </a:extLst>
              </a:tr>
            </a:tbl>
          </a:graphicData>
        </a:graphic>
      </p:graphicFrame>
      <p:sp>
        <p:nvSpPr>
          <p:cNvPr id="9" name="ZoneTexte 8"/>
          <p:cNvSpPr txBox="1"/>
          <p:nvPr>
            <p:custDataLst>
              <p:tags r:id="rId6"/>
            </p:custDataLst>
          </p:nvPr>
        </p:nvSpPr>
        <p:spPr>
          <a:xfrm>
            <a:off x="1981200" y="2603500"/>
            <a:ext cx="8229600" cy="369332"/>
          </a:xfrm>
          <a:prstGeom prst="rect">
            <a:avLst/>
          </a:prstGeom>
          <a:noFill/>
        </p:spPr>
        <p:txBody>
          <a:bodyPr vert="horz" wrap="none" rtlCol="0" anchor="ctr">
            <a:noAutofit/>
          </a:bodyPr>
          <a:lstStyle/>
          <a:p>
            <a:pPr algn="ctr"/>
            <a:r>
              <a:rPr lang="fr-FR"/>
              <a:t> </a:t>
            </a:r>
          </a:p>
        </p:txBody>
      </p:sp>
      <p:sp>
        <p:nvSpPr>
          <p:cNvPr id="10" name="Rectangle 9"/>
          <p:cNvSpPr/>
          <p:nvPr/>
        </p:nvSpPr>
        <p:spPr>
          <a:xfrm>
            <a:off x="7798279" y="1911003"/>
            <a:ext cx="3485072" cy="2031325"/>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liste nationale d’attente d’une greffe de rein des nouveaux patients dialysés au cours de la période 2005-2022, selon l’âge</a:t>
            </a:r>
          </a:p>
        </p:txBody>
      </p:sp>
    </p:spTree>
    <p:extLst>
      <p:ext uri="{BB962C8B-B14F-4D97-AF65-F5344CB8AC3E}">
        <p14:creationId xmlns:p14="http://schemas.microsoft.com/office/powerpoint/2010/main" val="3999474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ZoneTexte 4"/>
          <p:cNvSpPr txBox="1"/>
          <p:nvPr>
            <p:custDataLst>
              <p:tags r:id="rId2"/>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7" name="ZoneTexte 6"/>
          <p:cNvSpPr txBox="1"/>
          <p:nvPr>
            <p:custDataLst>
              <p:tags r:id="rId3"/>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graphicFrame>
        <p:nvGraphicFramePr>
          <p:cNvPr id="8" name="Tableau 7"/>
          <p:cNvGraphicFramePr>
            <a:graphicFrameLocks noGrp="1"/>
          </p:cNvGraphicFramePr>
          <p:nvPr>
            <p:custDataLst>
              <p:tags r:id="rId4"/>
            </p:custDataLst>
          </p:nvPr>
        </p:nvGraphicFramePr>
        <p:xfrm>
          <a:off x="5316840" y="4922004"/>
          <a:ext cx="6561643" cy="1828800"/>
        </p:xfrm>
        <a:graphic>
          <a:graphicData uri="http://schemas.openxmlformats.org/drawingml/2006/table">
            <a:tbl>
              <a:tblPr firstRow="1" bandRow="1">
                <a:tableStyleId>{5C22544A-7EE6-4342-B048-85BDC9FD1C3A}</a:tableStyleId>
              </a:tblPr>
              <a:tblGrid>
                <a:gridCol w="561225">
                  <a:extLst>
                    <a:ext uri="{9D8B030D-6E8A-4147-A177-3AD203B41FA5}">
                      <a16:colId xmlns:a16="http://schemas.microsoft.com/office/drawing/2014/main" val="3578619121"/>
                    </a:ext>
                  </a:extLst>
                </a:gridCol>
                <a:gridCol w="638814">
                  <a:extLst>
                    <a:ext uri="{9D8B030D-6E8A-4147-A177-3AD203B41FA5}">
                      <a16:colId xmlns:a16="http://schemas.microsoft.com/office/drawing/2014/main" val="149723786"/>
                    </a:ext>
                  </a:extLst>
                </a:gridCol>
                <a:gridCol w="482578">
                  <a:extLst>
                    <a:ext uri="{9D8B030D-6E8A-4147-A177-3AD203B41FA5}">
                      <a16:colId xmlns:a16="http://schemas.microsoft.com/office/drawing/2014/main" val="3169312954"/>
                    </a:ext>
                  </a:extLst>
                </a:gridCol>
                <a:gridCol w="857823">
                  <a:extLst>
                    <a:ext uri="{9D8B030D-6E8A-4147-A177-3AD203B41FA5}">
                      <a16:colId xmlns:a16="http://schemas.microsoft.com/office/drawing/2014/main" val="2124082853"/>
                    </a:ext>
                  </a:extLst>
                </a:gridCol>
                <a:gridCol w="482578">
                  <a:extLst>
                    <a:ext uri="{9D8B030D-6E8A-4147-A177-3AD203B41FA5}">
                      <a16:colId xmlns:a16="http://schemas.microsoft.com/office/drawing/2014/main" val="189478805"/>
                    </a:ext>
                  </a:extLst>
                </a:gridCol>
                <a:gridCol w="857823">
                  <a:extLst>
                    <a:ext uri="{9D8B030D-6E8A-4147-A177-3AD203B41FA5}">
                      <a16:colId xmlns:a16="http://schemas.microsoft.com/office/drawing/2014/main" val="755047265"/>
                    </a:ext>
                  </a:extLst>
                </a:gridCol>
                <a:gridCol w="482578">
                  <a:extLst>
                    <a:ext uri="{9D8B030D-6E8A-4147-A177-3AD203B41FA5}">
                      <a16:colId xmlns:a16="http://schemas.microsoft.com/office/drawing/2014/main" val="1099855501"/>
                    </a:ext>
                  </a:extLst>
                </a:gridCol>
                <a:gridCol w="857823">
                  <a:extLst>
                    <a:ext uri="{9D8B030D-6E8A-4147-A177-3AD203B41FA5}">
                      <a16:colId xmlns:a16="http://schemas.microsoft.com/office/drawing/2014/main" val="1328452273"/>
                    </a:ext>
                  </a:extLst>
                </a:gridCol>
                <a:gridCol w="482578">
                  <a:extLst>
                    <a:ext uri="{9D8B030D-6E8A-4147-A177-3AD203B41FA5}">
                      <a16:colId xmlns:a16="http://schemas.microsoft.com/office/drawing/2014/main" val="647345345"/>
                    </a:ext>
                  </a:extLst>
                </a:gridCol>
                <a:gridCol w="857823">
                  <a:extLst>
                    <a:ext uri="{9D8B030D-6E8A-4147-A177-3AD203B41FA5}">
                      <a16:colId xmlns:a16="http://schemas.microsoft.com/office/drawing/2014/main" val="532045223"/>
                    </a:ext>
                  </a:extLst>
                </a:gridCol>
              </a:tblGrid>
              <a:tr h="0">
                <a:tc gridSpan="2">
                  <a:txBody>
                    <a:bodyPr/>
                    <a:lstStyle/>
                    <a:p>
                      <a:pPr algn="ctr"/>
                      <a:endParaRPr lang="fr-FR" sz="900" dirty="0"/>
                    </a:p>
                  </a:txBody>
                  <a:tcPr anchor="ctr"/>
                </a:tc>
                <a:tc hMerge="1">
                  <a:txBody>
                    <a:bodyPr/>
                    <a:lstStyle/>
                    <a:p>
                      <a:endParaRPr lang="fr-FR" sz="800"/>
                    </a:p>
                  </a:txBody>
                  <a:tcPr/>
                </a:tc>
                <a:tc gridSpan="8">
                  <a:txBody>
                    <a:bodyPr/>
                    <a:lstStyle/>
                    <a:p>
                      <a:pPr algn="ctr"/>
                      <a:r>
                        <a:rPr lang="fr-FR" sz="900" dirty="0"/>
                        <a:t>Taux d'accès à la greffe</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3350111434"/>
                  </a:ext>
                </a:extLst>
              </a:tr>
              <a:tr h="0">
                <a:tc gridSpan="2">
                  <a:txBody>
                    <a:bodyPr/>
                    <a:lstStyle/>
                    <a:p>
                      <a:pPr algn="ctr"/>
                      <a:endParaRPr lang="fr-FR" sz="900"/>
                    </a:p>
                  </a:txBody>
                  <a:tcPr anchor="ctr"/>
                </a:tc>
                <a:tc hMerge="1">
                  <a:txBody>
                    <a:bodyPr/>
                    <a:lstStyle/>
                    <a:p>
                      <a:endParaRPr lang="fr-FR" sz="800"/>
                    </a:p>
                  </a:txBody>
                  <a:tcPr/>
                </a:tc>
                <a:tc gridSpan="2">
                  <a:txBody>
                    <a:bodyPr/>
                    <a:lstStyle/>
                    <a:p>
                      <a:pPr algn="ctr"/>
                      <a:r>
                        <a:rPr lang="fr-FR" sz="900"/>
                        <a:t>à M0</a:t>
                      </a:r>
                    </a:p>
                  </a:txBody>
                  <a:tcPr anchor="ctr"/>
                </a:tc>
                <a:tc hMerge="1">
                  <a:txBody>
                    <a:bodyPr/>
                    <a:lstStyle/>
                    <a:p>
                      <a:endParaRPr lang="fr-FR" sz="800"/>
                    </a:p>
                  </a:txBody>
                  <a:tcPr/>
                </a:tc>
                <a:tc gridSpan="2">
                  <a:txBody>
                    <a:bodyPr/>
                    <a:lstStyle/>
                    <a:p>
                      <a:pPr algn="ctr"/>
                      <a:r>
                        <a:rPr lang="fr-FR" sz="900"/>
                        <a:t>à M12</a:t>
                      </a:r>
                    </a:p>
                  </a:txBody>
                  <a:tcPr anchor="ctr"/>
                </a:tc>
                <a:tc hMerge="1">
                  <a:txBody>
                    <a:bodyPr/>
                    <a:lstStyle/>
                    <a:p>
                      <a:endParaRPr lang="fr-FR" sz="800"/>
                    </a:p>
                  </a:txBody>
                  <a:tcPr/>
                </a:tc>
                <a:tc gridSpan="2">
                  <a:txBody>
                    <a:bodyPr/>
                    <a:lstStyle/>
                    <a:p>
                      <a:pPr algn="ctr"/>
                      <a:r>
                        <a:rPr lang="fr-FR" sz="900"/>
                        <a:t>à M24</a:t>
                      </a:r>
                    </a:p>
                  </a:txBody>
                  <a:tcPr anchor="ctr"/>
                </a:tc>
                <a:tc hMerge="1">
                  <a:txBody>
                    <a:bodyPr/>
                    <a:lstStyle/>
                    <a:p>
                      <a:endParaRPr lang="fr-FR" sz="800"/>
                    </a:p>
                  </a:txBody>
                  <a:tcPr/>
                </a:tc>
                <a:tc gridSpan="2">
                  <a:txBody>
                    <a:bodyPr/>
                    <a:lstStyle/>
                    <a:p>
                      <a:pPr algn="ctr"/>
                      <a:r>
                        <a:rPr lang="fr-FR" sz="900"/>
                        <a:t>à M60</a:t>
                      </a:r>
                    </a:p>
                  </a:txBody>
                  <a:tcPr anchor="ctr"/>
                </a:tc>
                <a:tc hMerge="1">
                  <a:txBody>
                    <a:bodyPr/>
                    <a:lstStyle/>
                    <a:p>
                      <a:endParaRPr lang="fr-FR" sz="800"/>
                    </a:p>
                  </a:txBody>
                  <a:tcPr/>
                </a:tc>
                <a:extLst>
                  <a:ext uri="{0D108BD9-81ED-4DB2-BD59-A6C34878D82A}">
                    <a16:rowId xmlns:a16="http://schemas.microsoft.com/office/drawing/2014/main" val="1723870628"/>
                  </a:ext>
                </a:extLst>
              </a:tr>
              <a:tr h="0">
                <a:tc>
                  <a:txBody>
                    <a:bodyPr/>
                    <a:lstStyle/>
                    <a:p>
                      <a:pPr algn="ctr"/>
                      <a:endParaRPr lang="fr-FR" sz="900"/>
                    </a:p>
                  </a:txBody>
                  <a:tcPr anchor="ctr"/>
                </a:tc>
                <a:tc>
                  <a:txBody>
                    <a:bodyPr/>
                    <a:lstStyle/>
                    <a:p>
                      <a:pPr algn="ctr"/>
                      <a:r>
                        <a:rPr lang="fr-FR" sz="900"/>
                        <a:t>Effectif</a:t>
                      </a:r>
                    </a:p>
                  </a:txBody>
                  <a:tcPr anchor="ctr"/>
                </a:tc>
                <a:tc>
                  <a:txBody>
                    <a:bodyPr/>
                    <a:lstStyle/>
                    <a:p>
                      <a:pPr algn="ctr"/>
                      <a:r>
                        <a:rPr lang="fr-FR" sz="900"/>
                        <a:t>%</a:t>
                      </a:r>
                    </a:p>
                  </a:txBody>
                  <a:tcPr anchor="ctr"/>
                </a:tc>
                <a:tc>
                  <a:txBody>
                    <a:bodyPr/>
                    <a:lstStyle/>
                    <a:p>
                      <a:pPr algn="ctr"/>
                      <a:r>
                        <a:rPr lang="fr-FR" sz="900"/>
                        <a:t>IC95%</a:t>
                      </a:r>
                    </a:p>
                  </a:txBody>
                  <a:tcPr anchor="ctr"/>
                </a:tc>
                <a:tc>
                  <a:txBody>
                    <a:bodyPr/>
                    <a:lstStyle/>
                    <a:p>
                      <a:pPr algn="ctr"/>
                      <a:r>
                        <a:rPr lang="fr-FR" sz="900"/>
                        <a:t>%</a:t>
                      </a:r>
                    </a:p>
                  </a:txBody>
                  <a:tcPr anchor="ctr"/>
                </a:tc>
                <a:tc>
                  <a:txBody>
                    <a:bodyPr/>
                    <a:lstStyle/>
                    <a:p>
                      <a:pPr algn="ctr"/>
                      <a:r>
                        <a:rPr lang="fr-FR" sz="900"/>
                        <a:t>IC95%</a:t>
                      </a:r>
                    </a:p>
                  </a:txBody>
                  <a:tcPr anchor="ctr"/>
                </a:tc>
                <a:tc>
                  <a:txBody>
                    <a:bodyPr/>
                    <a:lstStyle/>
                    <a:p>
                      <a:pPr algn="ctr"/>
                      <a:r>
                        <a:rPr lang="fr-FR" sz="900"/>
                        <a:t>%</a:t>
                      </a:r>
                    </a:p>
                  </a:txBody>
                  <a:tcPr anchor="ctr"/>
                </a:tc>
                <a:tc>
                  <a:txBody>
                    <a:bodyPr/>
                    <a:lstStyle/>
                    <a:p>
                      <a:pPr algn="ctr"/>
                      <a:r>
                        <a:rPr lang="fr-FR" sz="900"/>
                        <a:t>IC95%</a:t>
                      </a:r>
                    </a:p>
                  </a:txBody>
                  <a:tcPr anchor="ctr"/>
                </a:tc>
                <a:tc>
                  <a:txBody>
                    <a:bodyPr/>
                    <a:lstStyle/>
                    <a:p>
                      <a:pPr algn="ctr"/>
                      <a:r>
                        <a:rPr lang="fr-FR" sz="900"/>
                        <a:t>%</a:t>
                      </a:r>
                    </a:p>
                  </a:txBody>
                  <a:tcPr anchor="ctr"/>
                </a:tc>
                <a:tc>
                  <a:txBody>
                    <a:bodyPr/>
                    <a:lstStyle/>
                    <a:p>
                      <a:pPr algn="ctr"/>
                      <a:r>
                        <a:rPr lang="fr-FR" sz="900"/>
                        <a:t>IC95%</a:t>
                      </a:r>
                    </a:p>
                  </a:txBody>
                  <a:tcPr anchor="ctr"/>
                </a:tc>
                <a:extLst>
                  <a:ext uri="{0D108BD9-81ED-4DB2-BD59-A6C34878D82A}">
                    <a16:rowId xmlns:a16="http://schemas.microsoft.com/office/drawing/2014/main" val="238717112"/>
                  </a:ext>
                </a:extLst>
              </a:tr>
              <a:tr h="207698">
                <a:tc>
                  <a:txBody>
                    <a:bodyPr/>
                    <a:lstStyle/>
                    <a:p>
                      <a:r>
                        <a:rPr lang="fr-FR" sz="900"/>
                        <a:t>00-04</a:t>
                      </a:r>
                    </a:p>
                  </a:txBody>
                  <a:tcPr anchor="ctr"/>
                </a:tc>
                <a:tc>
                  <a:txBody>
                    <a:bodyPr/>
                    <a:lstStyle/>
                    <a:p>
                      <a:pPr algn="ctr"/>
                      <a:r>
                        <a:rPr lang="fr-FR" sz="900"/>
                        <a:t>385</a:t>
                      </a:r>
                    </a:p>
                  </a:txBody>
                  <a:tcPr anchor="ctr"/>
                </a:tc>
                <a:tc>
                  <a:txBody>
                    <a:bodyPr/>
                    <a:lstStyle/>
                    <a:p>
                      <a:pPr algn="ctr"/>
                      <a:r>
                        <a:rPr lang="fr-FR" sz="900"/>
                        <a:t>8,6</a:t>
                      </a:r>
                    </a:p>
                  </a:txBody>
                  <a:tcPr anchor="ctr"/>
                </a:tc>
                <a:tc>
                  <a:txBody>
                    <a:bodyPr/>
                    <a:lstStyle/>
                    <a:p>
                      <a:pPr algn="ctr"/>
                      <a:r>
                        <a:rPr lang="fr-FR" sz="900"/>
                        <a:t>[6,0-11,6]</a:t>
                      </a:r>
                    </a:p>
                  </a:txBody>
                  <a:tcPr anchor="ctr"/>
                </a:tc>
                <a:tc>
                  <a:txBody>
                    <a:bodyPr/>
                    <a:lstStyle/>
                    <a:p>
                      <a:pPr algn="ctr"/>
                      <a:r>
                        <a:rPr lang="fr-FR" sz="900"/>
                        <a:t>23,1</a:t>
                      </a:r>
                    </a:p>
                  </a:txBody>
                  <a:tcPr anchor="ctr"/>
                </a:tc>
                <a:tc>
                  <a:txBody>
                    <a:bodyPr/>
                    <a:lstStyle/>
                    <a:p>
                      <a:pPr algn="ctr"/>
                      <a:r>
                        <a:rPr lang="fr-FR" sz="900"/>
                        <a:t>[19,0-27,5]</a:t>
                      </a:r>
                    </a:p>
                  </a:txBody>
                  <a:tcPr anchor="ctr"/>
                </a:tc>
                <a:tc>
                  <a:txBody>
                    <a:bodyPr/>
                    <a:lstStyle/>
                    <a:p>
                      <a:pPr algn="ctr"/>
                      <a:r>
                        <a:rPr lang="fr-FR" sz="900"/>
                        <a:t>47,2</a:t>
                      </a:r>
                    </a:p>
                  </a:txBody>
                  <a:tcPr anchor="ctr"/>
                </a:tc>
                <a:tc>
                  <a:txBody>
                    <a:bodyPr/>
                    <a:lstStyle/>
                    <a:p>
                      <a:pPr algn="ctr"/>
                      <a:r>
                        <a:rPr lang="fr-FR" sz="900"/>
                        <a:t>[41,9-52,3]</a:t>
                      </a:r>
                    </a:p>
                  </a:txBody>
                  <a:tcPr anchor="ctr"/>
                </a:tc>
                <a:tc>
                  <a:txBody>
                    <a:bodyPr/>
                    <a:lstStyle/>
                    <a:p>
                      <a:pPr algn="ctr"/>
                      <a:r>
                        <a:rPr lang="fr-FR" sz="900"/>
                        <a:t>83,8</a:t>
                      </a:r>
                    </a:p>
                  </a:txBody>
                  <a:tcPr anchor="ctr"/>
                </a:tc>
                <a:tc>
                  <a:txBody>
                    <a:bodyPr/>
                    <a:lstStyle/>
                    <a:p>
                      <a:pPr algn="ctr"/>
                      <a:r>
                        <a:rPr lang="fr-FR" sz="900"/>
                        <a:t>[79,3-87,4]</a:t>
                      </a:r>
                    </a:p>
                  </a:txBody>
                  <a:tcPr anchor="ctr"/>
                </a:tc>
                <a:extLst>
                  <a:ext uri="{0D108BD9-81ED-4DB2-BD59-A6C34878D82A}">
                    <a16:rowId xmlns:a16="http://schemas.microsoft.com/office/drawing/2014/main" val="1913817423"/>
                  </a:ext>
                </a:extLst>
              </a:tr>
              <a:tr h="207698">
                <a:tc>
                  <a:txBody>
                    <a:bodyPr/>
                    <a:lstStyle/>
                    <a:p>
                      <a:r>
                        <a:rPr lang="fr-FR" sz="900"/>
                        <a:t>05-09</a:t>
                      </a:r>
                    </a:p>
                  </a:txBody>
                  <a:tcPr anchor="ctr"/>
                </a:tc>
                <a:tc>
                  <a:txBody>
                    <a:bodyPr/>
                    <a:lstStyle/>
                    <a:p>
                      <a:pPr algn="ctr"/>
                      <a:r>
                        <a:rPr lang="fr-FR" sz="900"/>
                        <a:t>277</a:t>
                      </a:r>
                    </a:p>
                  </a:txBody>
                  <a:tcPr anchor="ctr"/>
                </a:tc>
                <a:tc>
                  <a:txBody>
                    <a:bodyPr/>
                    <a:lstStyle/>
                    <a:p>
                      <a:pPr algn="ctr"/>
                      <a:r>
                        <a:rPr lang="fr-FR" sz="900"/>
                        <a:t>22,0</a:t>
                      </a:r>
                    </a:p>
                  </a:txBody>
                  <a:tcPr anchor="ctr"/>
                </a:tc>
                <a:tc>
                  <a:txBody>
                    <a:bodyPr/>
                    <a:lstStyle/>
                    <a:p>
                      <a:pPr algn="ctr"/>
                      <a:r>
                        <a:rPr lang="fr-FR" sz="900"/>
                        <a:t>[17,3-27,1]</a:t>
                      </a:r>
                    </a:p>
                  </a:txBody>
                  <a:tcPr anchor="ctr"/>
                </a:tc>
                <a:tc>
                  <a:txBody>
                    <a:bodyPr/>
                    <a:lstStyle/>
                    <a:p>
                      <a:pPr algn="ctr"/>
                      <a:r>
                        <a:rPr lang="fr-FR" sz="900"/>
                        <a:t>52,8</a:t>
                      </a:r>
                    </a:p>
                  </a:txBody>
                  <a:tcPr anchor="ctr"/>
                </a:tc>
                <a:tc>
                  <a:txBody>
                    <a:bodyPr/>
                    <a:lstStyle/>
                    <a:p>
                      <a:pPr algn="ctr"/>
                      <a:r>
                        <a:rPr lang="fr-FR" sz="900"/>
                        <a:t>[46,6-58,6]</a:t>
                      </a:r>
                    </a:p>
                  </a:txBody>
                  <a:tcPr anchor="ctr"/>
                </a:tc>
                <a:tc>
                  <a:txBody>
                    <a:bodyPr/>
                    <a:lstStyle/>
                    <a:p>
                      <a:pPr algn="ctr"/>
                      <a:r>
                        <a:rPr lang="fr-FR" sz="900"/>
                        <a:t>77,0</a:t>
                      </a:r>
                    </a:p>
                  </a:txBody>
                  <a:tcPr anchor="ctr"/>
                </a:tc>
                <a:tc>
                  <a:txBody>
                    <a:bodyPr/>
                    <a:lstStyle/>
                    <a:p>
                      <a:pPr algn="ctr"/>
                      <a:r>
                        <a:rPr lang="fr-FR" sz="900"/>
                        <a:t>[71,2-81,8]</a:t>
                      </a:r>
                    </a:p>
                  </a:txBody>
                  <a:tcPr anchor="ctr"/>
                </a:tc>
                <a:tc>
                  <a:txBody>
                    <a:bodyPr/>
                    <a:lstStyle/>
                    <a:p>
                      <a:pPr algn="ctr"/>
                      <a:r>
                        <a:rPr lang="fr-FR" sz="900"/>
                        <a:t>92,2</a:t>
                      </a:r>
                    </a:p>
                  </a:txBody>
                  <a:tcPr anchor="ctr"/>
                </a:tc>
                <a:tc>
                  <a:txBody>
                    <a:bodyPr/>
                    <a:lstStyle/>
                    <a:p>
                      <a:pPr algn="ctr"/>
                      <a:r>
                        <a:rPr lang="fr-FR" sz="900"/>
                        <a:t>[87,5-95,2]</a:t>
                      </a:r>
                    </a:p>
                  </a:txBody>
                  <a:tcPr anchor="ctr"/>
                </a:tc>
                <a:extLst>
                  <a:ext uri="{0D108BD9-81ED-4DB2-BD59-A6C34878D82A}">
                    <a16:rowId xmlns:a16="http://schemas.microsoft.com/office/drawing/2014/main" val="3413023055"/>
                  </a:ext>
                </a:extLst>
              </a:tr>
              <a:tr h="207698">
                <a:tc>
                  <a:txBody>
                    <a:bodyPr/>
                    <a:lstStyle/>
                    <a:p>
                      <a:r>
                        <a:rPr lang="fr-FR" sz="900"/>
                        <a:t>10-14</a:t>
                      </a:r>
                    </a:p>
                  </a:txBody>
                  <a:tcPr anchor="ctr"/>
                </a:tc>
                <a:tc>
                  <a:txBody>
                    <a:bodyPr/>
                    <a:lstStyle/>
                    <a:p>
                      <a:pPr algn="ctr"/>
                      <a:r>
                        <a:rPr lang="fr-FR" sz="900"/>
                        <a:t>494</a:t>
                      </a:r>
                    </a:p>
                  </a:txBody>
                  <a:tcPr anchor="ctr"/>
                </a:tc>
                <a:tc>
                  <a:txBody>
                    <a:bodyPr/>
                    <a:lstStyle/>
                    <a:p>
                      <a:pPr algn="ctr"/>
                      <a:r>
                        <a:rPr lang="fr-FR" sz="900"/>
                        <a:t>22,9</a:t>
                      </a:r>
                    </a:p>
                  </a:txBody>
                  <a:tcPr anchor="ctr"/>
                </a:tc>
                <a:tc>
                  <a:txBody>
                    <a:bodyPr/>
                    <a:lstStyle/>
                    <a:p>
                      <a:pPr algn="ctr"/>
                      <a:r>
                        <a:rPr lang="fr-FR" sz="900"/>
                        <a:t>[19,3-26,7]</a:t>
                      </a:r>
                    </a:p>
                  </a:txBody>
                  <a:tcPr anchor="ctr"/>
                </a:tc>
                <a:tc>
                  <a:txBody>
                    <a:bodyPr/>
                    <a:lstStyle/>
                    <a:p>
                      <a:pPr algn="ctr"/>
                      <a:r>
                        <a:rPr lang="fr-FR" sz="900"/>
                        <a:t>57,4</a:t>
                      </a:r>
                    </a:p>
                  </a:txBody>
                  <a:tcPr anchor="ctr"/>
                </a:tc>
                <a:tc>
                  <a:txBody>
                    <a:bodyPr/>
                    <a:lstStyle/>
                    <a:p>
                      <a:pPr algn="ctr"/>
                      <a:r>
                        <a:rPr lang="fr-FR" sz="900"/>
                        <a:t>[52,8-61,7]</a:t>
                      </a:r>
                    </a:p>
                  </a:txBody>
                  <a:tcPr anchor="ctr"/>
                </a:tc>
                <a:tc>
                  <a:txBody>
                    <a:bodyPr/>
                    <a:lstStyle/>
                    <a:p>
                      <a:pPr algn="ctr"/>
                      <a:r>
                        <a:rPr lang="fr-FR" sz="900"/>
                        <a:t>79,2</a:t>
                      </a:r>
                    </a:p>
                  </a:txBody>
                  <a:tcPr anchor="ctr"/>
                </a:tc>
                <a:tc>
                  <a:txBody>
                    <a:bodyPr/>
                    <a:lstStyle/>
                    <a:p>
                      <a:pPr algn="ctr"/>
                      <a:r>
                        <a:rPr lang="fr-FR" sz="900"/>
                        <a:t>[75,1-82,7]</a:t>
                      </a:r>
                    </a:p>
                  </a:txBody>
                  <a:tcPr anchor="ctr"/>
                </a:tc>
                <a:tc>
                  <a:txBody>
                    <a:bodyPr/>
                    <a:lstStyle/>
                    <a:p>
                      <a:pPr algn="ctr"/>
                      <a:r>
                        <a:rPr lang="fr-FR" sz="900"/>
                        <a:t>95,3</a:t>
                      </a:r>
                    </a:p>
                  </a:txBody>
                  <a:tcPr anchor="ctr"/>
                </a:tc>
                <a:tc>
                  <a:txBody>
                    <a:bodyPr/>
                    <a:lstStyle/>
                    <a:p>
                      <a:pPr algn="ctr"/>
                      <a:r>
                        <a:rPr lang="fr-FR" sz="900"/>
                        <a:t>[92,8-97,0]</a:t>
                      </a:r>
                    </a:p>
                  </a:txBody>
                  <a:tcPr anchor="ctr"/>
                </a:tc>
                <a:extLst>
                  <a:ext uri="{0D108BD9-81ED-4DB2-BD59-A6C34878D82A}">
                    <a16:rowId xmlns:a16="http://schemas.microsoft.com/office/drawing/2014/main" val="4286756176"/>
                  </a:ext>
                </a:extLst>
              </a:tr>
              <a:tr h="207698">
                <a:tc>
                  <a:txBody>
                    <a:bodyPr/>
                    <a:lstStyle/>
                    <a:p>
                      <a:r>
                        <a:rPr lang="fr-FR" sz="900"/>
                        <a:t>15-17</a:t>
                      </a:r>
                    </a:p>
                  </a:txBody>
                  <a:tcPr anchor="ctr"/>
                </a:tc>
                <a:tc>
                  <a:txBody>
                    <a:bodyPr/>
                    <a:lstStyle/>
                    <a:p>
                      <a:pPr algn="ctr"/>
                      <a:r>
                        <a:rPr lang="fr-FR" sz="900"/>
                        <a:t>472</a:t>
                      </a:r>
                    </a:p>
                  </a:txBody>
                  <a:tcPr anchor="ctr"/>
                </a:tc>
                <a:tc>
                  <a:txBody>
                    <a:bodyPr/>
                    <a:lstStyle/>
                    <a:p>
                      <a:pPr algn="ctr"/>
                      <a:r>
                        <a:rPr lang="fr-FR" sz="900"/>
                        <a:t>23,3</a:t>
                      </a:r>
                    </a:p>
                  </a:txBody>
                  <a:tcPr anchor="ctr"/>
                </a:tc>
                <a:tc>
                  <a:txBody>
                    <a:bodyPr/>
                    <a:lstStyle/>
                    <a:p>
                      <a:pPr algn="ctr"/>
                      <a:r>
                        <a:rPr lang="fr-FR" sz="900"/>
                        <a:t>[19,6-27,2]</a:t>
                      </a:r>
                    </a:p>
                  </a:txBody>
                  <a:tcPr anchor="ctr"/>
                </a:tc>
                <a:tc>
                  <a:txBody>
                    <a:bodyPr/>
                    <a:lstStyle/>
                    <a:p>
                      <a:pPr algn="ctr"/>
                      <a:r>
                        <a:rPr lang="fr-FR" sz="900"/>
                        <a:t>51,7</a:t>
                      </a:r>
                    </a:p>
                  </a:txBody>
                  <a:tcPr anchor="ctr"/>
                </a:tc>
                <a:tc>
                  <a:txBody>
                    <a:bodyPr/>
                    <a:lstStyle/>
                    <a:p>
                      <a:pPr algn="ctr"/>
                      <a:r>
                        <a:rPr lang="fr-FR" sz="900"/>
                        <a:t>[47,0-56,2]</a:t>
                      </a:r>
                    </a:p>
                  </a:txBody>
                  <a:tcPr anchor="ctr"/>
                </a:tc>
                <a:tc>
                  <a:txBody>
                    <a:bodyPr/>
                    <a:lstStyle/>
                    <a:p>
                      <a:pPr algn="ctr"/>
                      <a:r>
                        <a:rPr lang="fr-FR" sz="900"/>
                        <a:t>74,2</a:t>
                      </a:r>
                    </a:p>
                  </a:txBody>
                  <a:tcPr anchor="ctr"/>
                </a:tc>
                <a:tc>
                  <a:txBody>
                    <a:bodyPr/>
                    <a:lstStyle/>
                    <a:p>
                      <a:pPr algn="ctr"/>
                      <a:r>
                        <a:rPr lang="fr-FR" sz="900"/>
                        <a:t>[69,8-78,0]</a:t>
                      </a:r>
                    </a:p>
                  </a:txBody>
                  <a:tcPr anchor="ctr"/>
                </a:tc>
                <a:tc>
                  <a:txBody>
                    <a:bodyPr/>
                    <a:lstStyle/>
                    <a:p>
                      <a:pPr algn="ctr"/>
                      <a:r>
                        <a:rPr lang="fr-FR" sz="900"/>
                        <a:t>89,4</a:t>
                      </a:r>
                    </a:p>
                  </a:txBody>
                  <a:tcPr anchor="ctr"/>
                </a:tc>
                <a:tc>
                  <a:txBody>
                    <a:bodyPr/>
                    <a:lstStyle/>
                    <a:p>
                      <a:pPr algn="ctr"/>
                      <a:r>
                        <a:rPr lang="fr-FR" sz="900"/>
                        <a:t>[85,7-92,1]</a:t>
                      </a:r>
                    </a:p>
                  </a:txBody>
                  <a:tcPr anchor="ctr"/>
                </a:tc>
                <a:extLst>
                  <a:ext uri="{0D108BD9-81ED-4DB2-BD59-A6C34878D82A}">
                    <a16:rowId xmlns:a16="http://schemas.microsoft.com/office/drawing/2014/main" val="1036996540"/>
                  </a:ext>
                </a:extLst>
              </a:tr>
              <a:tr h="207698">
                <a:tc>
                  <a:txBody>
                    <a:bodyPr/>
                    <a:lstStyle/>
                    <a:p>
                      <a:r>
                        <a:rPr lang="fr-FR" sz="900"/>
                        <a:t>Total</a:t>
                      </a:r>
                    </a:p>
                  </a:txBody>
                  <a:tcPr anchor="ctr"/>
                </a:tc>
                <a:tc>
                  <a:txBody>
                    <a:bodyPr/>
                    <a:lstStyle/>
                    <a:p>
                      <a:pPr algn="ctr"/>
                      <a:r>
                        <a:rPr lang="fr-FR" sz="900"/>
                        <a:t>1 628</a:t>
                      </a:r>
                    </a:p>
                  </a:txBody>
                  <a:tcPr anchor="ctr"/>
                </a:tc>
                <a:tc>
                  <a:txBody>
                    <a:bodyPr/>
                    <a:lstStyle/>
                    <a:p>
                      <a:pPr algn="ctr"/>
                      <a:r>
                        <a:rPr lang="fr-FR" sz="900"/>
                        <a:t>19,5</a:t>
                      </a:r>
                      <a:endParaRPr lang="fr-FR" sz="900" dirty="0"/>
                    </a:p>
                  </a:txBody>
                  <a:tcPr anchor="ctr"/>
                </a:tc>
                <a:tc>
                  <a:txBody>
                    <a:bodyPr/>
                    <a:lstStyle/>
                    <a:p>
                      <a:pPr algn="ctr"/>
                      <a:r>
                        <a:rPr lang="fr-FR" sz="900"/>
                        <a:t>[17,6-21,4]</a:t>
                      </a:r>
                    </a:p>
                  </a:txBody>
                  <a:tcPr anchor="ctr"/>
                </a:tc>
                <a:tc>
                  <a:txBody>
                    <a:bodyPr/>
                    <a:lstStyle/>
                    <a:p>
                      <a:pPr algn="ctr"/>
                      <a:r>
                        <a:rPr lang="fr-FR" sz="900"/>
                        <a:t>46,8</a:t>
                      </a:r>
                    </a:p>
                  </a:txBody>
                  <a:tcPr anchor="ctr"/>
                </a:tc>
                <a:tc>
                  <a:txBody>
                    <a:bodyPr/>
                    <a:lstStyle/>
                    <a:p>
                      <a:pPr algn="ctr"/>
                      <a:r>
                        <a:rPr lang="fr-FR" sz="900"/>
                        <a:t>[44,3-49,2]</a:t>
                      </a:r>
                    </a:p>
                  </a:txBody>
                  <a:tcPr anchor="ctr"/>
                </a:tc>
                <a:tc>
                  <a:txBody>
                    <a:bodyPr/>
                    <a:lstStyle/>
                    <a:p>
                      <a:pPr algn="ctr"/>
                      <a:r>
                        <a:rPr lang="fr-FR" sz="900"/>
                        <a:t>69,7</a:t>
                      </a:r>
                    </a:p>
                  </a:txBody>
                  <a:tcPr anchor="ctr"/>
                </a:tc>
                <a:tc>
                  <a:txBody>
                    <a:bodyPr/>
                    <a:lstStyle/>
                    <a:p>
                      <a:pPr algn="ctr"/>
                      <a:r>
                        <a:rPr lang="fr-FR" sz="900"/>
                        <a:t>[67,3-71,9]</a:t>
                      </a:r>
                    </a:p>
                  </a:txBody>
                  <a:tcPr anchor="ctr"/>
                </a:tc>
                <a:tc>
                  <a:txBody>
                    <a:bodyPr/>
                    <a:lstStyle/>
                    <a:p>
                      <a:pPr algn="ctr"/>
                      <a:r>
                        <a:rPr lang="fr-FR" sz="900"/>
                        <a:t>90,4</a:t>
                      </a:r>
                    </a:p>
                  </a:txBody>
                  <a:tcPr anchor="ctr"/>
                </a:tc>
                <a:tc>
                  <a:txBody>
                    <a:bodyPr/>
                    <a:lstStyle/>
                    <a:p>
                      <a:pPr algn="ctr"/>
                      <a:r>
                        <a:rPr lang="fr-FR" sz="900"/>
                        <a:t>[88,7-91,9]</a:t>
                      </a:r>
                      <a:endParaRPr lang="fr-FR" sz="900" dirty="0"/>
                    </a:p>
                  </a:txBody>
                  <a:tcPr anchor="ctr"/>
                </a:tc>
                <a:extLst>
                  <a:ext uri="{0D108BD9-81ED-4DB2-BD59-A6C34878D82A}">
                    <a16:rowId xmlns:a16="http://schemas.microsoft.com/office/drawing/2014/main" val="1381060316"/>
                  </a:ext>
                </a:extLst>
              </a:tr>
            </a:tbl>
          </a:graphicData>
        </a:graphic>
      </p:graphicFrame>
      <p:sp>
        <p:nvSpPr>
          <p:cNvPr id="9" name="ZoneTexte 8"/>
          <p:cNvSpPr txBox="1"/>
          <p:nvPr>
            <p:custDataLst>
              <p:tags r:id="rId5"/>
            </p:custDataLst>
          </p:nvPr>
        </p:nvSpPr>
        <p:spPr>
          <a:xfrm>
            <a:off x="1981200" y="2603500"/>
            <a:ext cx="8229600" cy="369332"/>
          </a:xfrm>
          <a:prstGeom prst="rect">
            <a:avLst/>
          </a:prstGeom>
          <a:noFill/>
        </p:spPr>
        <p:txBody>
          <a:bodyPr vert="horz" wrap="none" rtlCol="0" anchor="ctr">
            <a:noAutofit/>
          </a:bodyPr>
          <a:lstStyle/>
          <a:p>
            <a:pPr algn="ctr"/>
            <a:r>
              <a:rPr lang="fr-FR"/>
              <a:t> </a:t>
            </a:r>
          </a:p>
        </p:txBody>
      </p:sp>
      <p:sp>
        <p:nvSpPr>
          <p:cNvPr id="10" name="Rectangle 9"/>
          <p:cNvSpPr/>
          <p:nvPr/>
        </p:nvSpPr>
        <p:spPr>
          <a:xfrm>
            <a:off x="7872152" y="2511167"/>
            <a:ext cx="3691511" cy="1477328"/>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greffe de rein des nouveaux patients au cours de la période 2005-2022, selon l’âge </a:t>
            </a:r>
          </a:p>
        </p:txBody>
      </p:sp>
      <p:pic>
        <p:nvPicPr>
          <p:cNvPr id="4" name="Image 3" descr="The SGRender Procedure"/>
          <p:cNvPicPr>
            <a:picLocks/>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254924" y="280432"/>
            <a:ext cx="6096000" cy="4572000"/>
          </a:xfrm>
          <a:prstGeom prst="rect">
            <a:avLst/>
          </a:prstGeom>
        </p:spPr>
      </p:pic>
    </p:spTree>
    <p:extLst>
      <p:ext uri="{BB962C8B-B14F-4D97-AF65-F5344CB8AC3E}">
        <p14:creationId xmlns:p14="http://schemas.microsoft.com/office/powerpoint/2010/main" val="290585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783632" y="6248400"/>
            <a:ext cx="6336704" cy="457200"/>
          </a:xfrm>
        </p:spPr>
        <p:txBody>
          <a:bodyPr/>
          <a:lstStyle/>
          <a:p>
            <a:pPr>
              <a:defRPr/>
            </a:pPr>
            <a:r>
              <a:rPr lang="fr-FR" altLang="fr-FR" sz="1800" i="1" dirty="0">
                <a:latin typeface="Comic Sans MS" panose="030F0702030302020204" pitchFamily="66" charset="0"/>
                <a:cs typeface="Times New Roman" panose="02020603050405020304" pitchFamily="18" charset="0"/>
              </a:rPr>
              <a:t>Tendance de l’incidence de la dialyse selon l’âge</a:t>
            </a: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91544" y="309116"/>
            <a:ext cx="7920880" cy="5496148"/>
          </a:xfrm>
          <a:prstGeom prst="rect">
            <a:avLst/>
          </a:prstGeom>
        </p:spPr>
      </p:pic>
    </p:spTree>
    <p:extLst>
      <p:ext uri="{BB962C8B-B14F-4D97-AF65-F5344CB8AC3E}">
        <p14:creationId xmlns:p14="http://schemas.microsoft.com/office/powerpoint/2010/main" val="219949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nvPr>
        </p:nvGraphicFramePr>
        <p:xfrm>
          <a:off x="2668518" y="1530709"/>
          <a:ext cx="6854964" cy="2987040"/>
        </p:xfrm>
        <a:graphic>
          <a:graphicData uri="http://schemas.openxmlformats.org/drawingml/2006/table">
            <a:tbl>
              <a:tblPr firstRow="1" bandRow="1">
                <a:tableStyleId>{5C22544A-7EE6-4342-B048-85BDC9FD1C3A}</a:tableStyleId>
              </a:tblPr>
              <a:tblGrid>
                <a:gridCol w="1481950">
                  <a:extLst>
                    <a:ext uri="{9D8B030D-6E8A-4147-A177-3AD203B41FA5}">
                      <a16:colId xmlns:a16="http://schemas.microsoft.com/office/drawing/2014/main" val="1460285088"/>
                    </a:ext>
                  </a:extLst>
                </a:gridCol>
                <a:gridCol w="799089">
                  <a:extLst>
                    <a:ext uri="{9D8B030D-6E8A-4147-A177-3AD203B41FA5}">
                      <a16:colId xmlns:a16="http://schemas.microsoft.com/office/drawing/2014/main" val="1612755781"/>
                    </a:ext>
                  </a:extLst>
                </a:gridCol>
                <a:gridCol w="987364">
                  <a:extLst>
                    <a:ext uri="{9D8B030D-6E8A-4147-A177-3AD203B41FA5}">
                      <a16:colId xmlns:a16="http://schemas.microsoft.com/office/drawing/2014/main" val="2754334365"/>
                    </a:ext>
                  </a:extLst>
                </a:gridCol>
                <a:gridCol w="2055742">
                  <a:extLst>
                    <a:ext uri="{9D8B030D-6E8A-4147-A177-3AD203B41FA5}">
                      <a16:colId xmlns:a16="http://schemas.microsoft.com/office/drawing/2014/main" val="2532628794"/>
                    </a:ext>
                  </a:extLst>
                </a:gridCol>
                <a:gridCol w="1530819">
                  <a:extLst>
                    <a:ext uri="{9D8B030D-6E8A-4147-A177-3AD203B41FA5}">
                      <a16:colId xmlns:a16="http://schemas.microsoft.com/office/drawing/2014/main" val="3390461141"/>
                    </a:ext>
                  </a:extLst>
                </a:gridCol>
              </a:tblGrid>
              <a:tr h="396240">
                <a:tc>
                  <a:txBody>
                    <a:bodyPr/>
                    <a:lstStyle/>
                    <a:p>
                      <a:pPr algn="ctr"/>
                      <a:r>
                        <a:rPr lang="fr-FR" sz="2000"/>
                        <a:t>Age actuel</a:t>
                      </a:r>
                    </a:p>
                  </a:txBody>
                  <a:tcPr anchor="ctr"/>
                </a:tc>
                <a:tc>
                  <a:txBody>
                    <a:bodyPr/>
                    <a:lstStyle/>
                    <a:p>
                      <a:pPr algn="ctr"/>
                      <a:r>
                        <a:rPr lang="fr-FR" sz="2000"/>
                        <a:t>n</a:t>
                      </a:r>
                    </a:p>
                  </a:txBody>
                  <a:tcPr anchor="ctr"/>
                </a:tc>
                <a:tc>
                  <a:txBody>
                    <a:bodyPr/>
                    <a:lstStyle/>
                    <a:p>
                      <a:pPr algn="ctr"/>
                      <a:r>
                        <a:rPr lang="fr-FR" sz="2000"/>
                        <a:t>%</a:t>
                      </a:r>
                    </a:p>
                  </a:txBody>
                  <a:tcPr anchor="ctr"/>
                </a:tc>
                <a:tc>
                  <a:txBody>
                    <a:bodyPr/>
                    <a:lstStyle/>
                    <a:p>
                      <a:pPr algn="ctr"/>
                      <a:r>
                        <a:rPr lang="fr-FR" sz="2000"/>
                        <a:t>Taux brut (pmh)</a:t>
                      </a:r>
                    </a:p>
                  </a:txBody>
                  <a:tcPr anchor="ctr"/>
                </a:tc>
                <a:tc>
                  <a:txBody>
                    <a:bodyPr/>
                    <a:lstStyle/>
                    <a:p>
                      <a:pPr algn="ctr"/>
                      <a:r>
                        <a:rPr lang="fr-FR" sz="2000"/>
                        <a:t>IC 95%</a:t>
                      </a:r>
                    </a:p>
                  </a:txBody>
                  <a:tcPr anchor="ctr"/>
                </a:tc>
                <a:extLst>
                  <a:ext uri="{0D108BD9-81ED-4DB2-BD59-A6C34878D82A}">
                    <a16:rowId xmlns:a16="http://schemas.microsoft.com/office/drawing/2014/main" val="3180913172"/>
                  </a:ext>
                </a:extLst>
              </a:tr>
              <a:tr h="396240">
                <a:tc>
                  <a:txBody>
                    <a:bodyPr/>
                    <a:lstStyle/>
                    <a:p>
                      <a:r>
                        <a:rPr lang="fr-FR" sz="2000"/>
                        <a:t>0-4 ans</a:t>
                      </a:r>
                    </a:p>
                  </a:txBody>
                  <a:tcPr anchor="ctr"/>
                </a:tc>
                <a:tc>
                  <a:txBody>
                    <a:bodyPr/>
                    <a:lstStyle/>
                    <a:p>
                      <a:pPr algn="ctr"/>
                      <a:r>
                        <a:rPr lang="fr-FR" sz="2000"/>
                        <a:t>52</a:t>
                      </a:r>
                    </a:p>
                  </a:txBody>
                  <a:tcPr anchor="ctr"/>
                </a:tc>
                <a:tc>
                  <a:txBody>
                    <a:bodyPr/>
                    <a:lstStyle/>
                    <a:p>
                      <a:pPr algn="ctr"/>
                      <a:r>
                        <a:rPr lang="fr-FR" sz="2000"/>
                        <a:t>7,1</a:t>
                      </a:r>
                    </a:p>
                  </a:txBody>
                  <a:tcPr anchor="ctr"/>
                </a:tc>
                <a:tc>
                  <a:txBody>
                    <a:bodyPr/>
                    <a:lstStyle/>
                    <a:p>
                      <a:pPr algn="ctr"/>
                      <a:r>
                        <a:rPr lang="fr-FR" sz="2000"/>
                        <a:t>14,7</a:t>
                      </a:r>
                    </a:p>
                  </a:txBody>
                  <a:tcPr anchor="ctr"/>
                </a:tc>
                <a:tc>
                  <a:txBody>
                    <a:bodyPr/>
                    <a:lstStyle/>
                    <a:p>
                      <a:r>
                        <a:rPr lang="fr-FR" sz="2000"/>
                        <a:t>[10,7-18,7]</a:t>
                      </a:r>
                    </a:p>
                  </a:txBody>
                  <a:tcPr anchor="ctr"/>
                </a:tc>
                <a:extLst>
                  <a:ext uri="{0D108BD9-81ED-4DB2-BD59-A6C34878D82A}">
                    <a16:rowId xmlns:a16="http://schemas.microsoft.com/office/drawing/2014/main" val="205657957"/>
                  </a:ext>
                </a:extLst>
              </a:tr>
              <a:tr h="396240">
                <a:tc>
                  <a:txBody>
                    <a:bodyPr/>
                    <a:lstStyle/>
                    <a:p>
                      <a:r>
                        <a:rPr lang="fr-FR" sz="2000"/>
                        <a:t>5-9 ans</a:t>
                      </a:r>
                    </a:p>
                  </a:txBody>
                  <a:tcPr anchor="ctr"/>
                </a:tc>
                <a:tc>
                  <a:txBody>
                    <a:bodyPr/>
                    <a:lstStyle/>
                    <a:p>
                      <a:pPr algn="ctr"/>
                      <a:r>
                        <a:rPr lang="fr-FR" sz="2000"/>
                        <a:t>166</a:t>
                      </a:r>
                    </a:p>
                  </a:txBody>
                  <a:tcPr anchor="ctr"/>
                </a:tc>
                <a:tc>
                  <a:txBody>
                    <a:bodyPr/>
                    <a:lstStyle/>
                    <a:p>
                      <a:pPr algn="ctr"/>
                      <a:r>
                        <a:rPr lang="fr-FR" sz="2000"/>
                        <a:t>22,8</a:t>
                      </a:r>
                    </a:p>
                  </a:txBody>
                  <a:tcPr anchor="ctr"/>
                </a:tc>
                <a:tc>
                  <a:txBody>
                    <a:bodyPr/>
                    <a:lstStyle/>
                    <a:p>
                      <a:pPr algn="ctr"/>
                      <a:r>
                        <a:rPr lang="fr-FR" sz="2000"/>
                        <a:t>41,9</a:t>
                      </a:r>
                    </a:p>
                  </a:txBody>
                  <a:tcPr anchor="ctr"/>
                </a:tc>
                <a:tc>
                  <a:txBody>
                    <a:bodyPr/>
                    <a:lstStyle/>
                    <a:p>
                      <a:r>
                        <a:rPr lang="fr-FR" sz="2000"/>
                        <a:t>[35,5-48,2]</a:t>
                      </a:r>
                    </a:p>
                  </a:txBody>
                  <a:tcPr anchor="ctr"/>
                </a:tc>
                <a:extLst>
                  <a:ext uri="{0D108BD9-81ED-4DB2-BD59-A6C34878D82A}">
                    <a16:rowId xmlns:a16="http://schemas.microsoft.com/office/drawing/2014/main" val="1592590412"/>
                  </a:ext>
                </a:extLst>
              </a:tr>
              <a:tr h="396240">
                <a:tc>
                  <a:txBody>
                    <a:bodyPr/>
                    <a:lstStyle/>
                    <a:p>
                      <a:r>
                        <a:rPr lang="fr-FR" sz="2000"/>
                        <a:t>10-14 ans</a:t>
                      </a:r>
                    </a:p>
                  </a:txBody>
                  <a:tcPr anchor="ctr"/>
                </a:tc>
                <a:tc>
                  <a:txBody>
                    <a:bodyPr/>
                    <a:lstStyle/>
                    <a:p>
                      <a:pPr algn="ctr"/>
                      <a:r>
                        <a:rPr lang="fr-FR" sz="2000"/>
                        <a:t>273</a:t>
                      </a:r>
                    </a:p>
                  </a:txBody>
                  <a:tcPr anchor="ctr"/>
                </a:tc>
                <a:tc>
                  <a:txBody>
                    <a:bodyPr/>
                    <a:lstStyle/>
                    <a:p>
                      <a:pPr algn="ctr"/>
                      <a:r>
                        <a:rPr lang="fr-FR" sz="2000"/>
                        <a:t>37,4</a:t>
                      </a:r>
                    </a:p>
                  </a:txBody>
                  <a:tcPr anchor="ctr"/>
                </a:tc>
                <a:tc>
                  <a:txBody>
                    <a:bodyPr/>
                    <a:lstStyle/>
                    <a:p>
                      <a:pPr algn="ctr"/>
                      <a:r>
                        <a:rPr lang="fr-FR" sz="2000"/>
                        <a:t>64,0</a:t>
                      </a:r>
                    </a:p>
                  </a:txBody>
                  <a:tcPr anchor="ctr"/>
                </a:tc>
                <a:tc>
                  <a:txBody>
                    <a:bodyPr/>
                    <a:lstStyle/>
                    <a:p>
                      <a:r>
                        <a:rPr lang="fr-FR" sz="2000"/>
                        <a:t>[56,4-71,5]</a:t>
                      </a:r>
                    </a:p>
                  </a:txBody>
                  <a:tcPr anchor="ctr"/>
                </a:tc>
                <a:extLst>
                  <a:ext uri="{0D108BD9-81ED-4DB2-BD59-A6C34878D82A}">
                    <a16:rowId xmlns:a16="http://schemas.microsoft.com/office/drawing/2014/main" val="4028778968"/>
                  </a:ext>
                </a:extLst>
              </a:tr>
              <a:tr h="396240">
                <a:tc>
                  <a:txBody>
                    <a:bodyPr/>
                    <a:lstStyle/>
                    <a:p>
                      <a:r>
                        <a:rPr lang="fr-FR" sz="2000"/>
                        <a:t>15-17 ans</a:t>
                      </a:r>
                      <a:endParaRPr lang="fr-FR" sz="2000" dirty="0"/>
                    </a:p>
                  </a:txBody>
                  <a:tcPr anchor="ctr"/>
                </a:tc>
                <a:tc>
                  <a:txBody>
                    <a:bodyPr/>
                    <a:lstStyle/>
                    <a:p>
                      <a:pPr algn="ctr"/>
                      <a:r>
                        <a:rPr lang="fr-FR" sz="2000"/>
                        <a:t>238</a:t>
                      </a:r>
                    </a:p>
                  </a:txBody>
                  <a:tcPr anchor="ctr"/>
                </a:tc>
                <a:tc>
                  <a:txBody>
                    <a:bodyPr/>
                    <a:lstStyle/>
                    <a:p>
                      <a:pPr algn="ctr"/>
                      <a:r>
                        <a:rPr lang="fr-FR" sz="2000"/>
                        <a:t>32,6</a:t>
                      </a:r>
                    </a:p>
                  </a:txBody>
                  <a:tcPr anchor="ctr"/>
                </a:tc>
                <a:tc>
                  <a:txBody>
                    <a:bodyPr/>
                    <a:lstStyle/>
                    <a:p>
                      <a:pPr algn="ctr"/>
                      <a:r>
                        <a:rPr lang="fr-FR" sz="2000"/>
                        <a:t>92,7</a:t>
                      </a:r>
                    </a:p>
                  </a:txBody>
                  <a:tcPr anchor="ctr"/>
                </a:tc>
                <a:tc>
                  <a:txBody>
                    <a:bodyPr/>
                    <a:lstStyle/>
                    <a:p>
                      <a:r>
                        <a:rPr lang="fr-FR" sz="2000"/>
                        <a:t>[80,9-104,4]</a:t>
                      </a:r>
                    </a:p>
                  </a:txBody>
                  <a:tcPr anchor="ctr"/>
                </a:tc>
                <a:extLst>
                  <a:ext uri="{0D108BD9-81ED-4DB2-BD59-A6C34878D82A}">
                    <a16:rowId xmlns:a16="http://schemas.microsoft.com/office/drawing/2014/main" val="2330403131"/>
                  </a:ext>
                </a:extLst>
              </a:tr>
              <a:tr h="396240">
                <a:tc>
                  <a:txBody>
                    <a:bodyPr/>
                    <a:lstStyle/>
                    <a:p>
                      <a:r>
                        <a:rPr lang="fr-FR" sz="2000"/>
                        <a:t>Total</a:t>
                      </a:r>
                    </a:p>
                  </a:txBody>
                  <a:tcPr anchor="ctr"/>
                </a:tc>
                <a:tc>
                  <a:txBody>
                    <a:bodyPr/>
                    <a:lstStyle/>
                    <a:p>
                      <a:pPr algn="ctr"/>
                      <a:r>
                        <a:rPr lang="fr-FR" sz="2000"/>
                        <a:t>729</a:t>
                      </a:r>
                    </a:p>
                  </a:txBody>
                  <a:tcPr anchor="ctr"/>
                </a:tc>
                <a:tc>
                  <a:txBody>
                    <a:bodyPr/>
                    <a:lstStyle/>
                    <a:p>
                      <a:pPr algn="ctr"/>
                      <a:r>
                        <a:rPr lang="fr-FR" sz="2000"/>
                        <a:t>100,0</a:t>
                      </a:r>
                    </a:p>
                  </a:txBody>
                  <a:tcPr anchor="ctr"/>
                </a:tc>
                <a:tc>
                  <a:txBody>
                    <a:bodyPr/>
                    <a:lstStyle/>
                    <a:p>
                      <a:pPr algn="ctr"/>
                      <a:r>
                        <a:rPr lang="fr-FR" sz="2000"/>
                        <a:t>45,6</a:t>
                      </a:r>
                    </a:p>
                  </a:txBody>
                  <a:tcPr anchor="ctr"/>
                </a:tc>
                <a:tc>
                  <a:txBody>
                    <a:bodyPr/>
                    <a:lstStyle/>
                    <a:p>
                      <a:r>
                        <a:rPr lang="fr-FR" sz="2000"/>
                        <a:t>[42,3-49,0]</a:t>
                      </a:r>
                      <a:endParaRPr lang="fr-FR" sz="2000" dirty="0"/>
                    </a:p>
                  </a:txBody>
                  <a:tcPr anchor="ctr"/>
                </a:tc>
                <a:extLst>
                  <a:ext uri="{0D108BD9-81ED-4DB2-BD59-A6C34878D82A}">
                    <a16:rowId xmlns:a16="http://schemas.microsoft.com/office/drawing/2014/main" val="1840052826"/>
                  </a:ext>
                </a:extLst>
              </a:tr>
            </a:tbl>
          </a:graphicData>
        </a:graphic>
      </p:graphicFrame>
      <p:sp>
        <p:nvSpPr>
          <p:cNvPr id="4" name="Rectangle 3"/>
          <p:cNvSpPr/>
          <p:nvPr/>
        </p:nvSpPr>
        <p:spPr>
          <a:xfrm>
            <a:off x="3048000" y="4900129"/>
            <a:ext cx="6096000" cy="646331"/>
          </a:xfrm>
          <a:prstGeom prst="rect">
            <a:avLst/>
          </a:prstGeom>
        </p:spPr>
        <p:txBody>
          <a:bodyPr>
            <a:spAutoFit/>
          </a:bodyPr>
          <a:lstStyle/>
          <a:p>
            <a:r>
              <a:rPr lang="fr-FR" i="1" dirty="0">
                <a:latin typeface="Comic Sans MS" panose="030F0702030302020204" pitchFamily="66" charset="0"/>
                <a:cs typeface="Arial" panose="020B0604020202020204" pitchFamily="34" charset="0"/>
              </a:rPr>
              <a:t>Prévalence 2022 de l’insuffisance rénale chronique terminale selon la tranche d’âge </a:t>
            </a:r>
          </a:p>
        </p:txBody>
      </p:sp>
    </p:spTree>
    <p:extLst>
      <p:ext uri="{BB962C8B-B14F-4D97-AF65-F5344CB8AC3E}">
        <p14:creationId xmlns:p14="http://schemas.microsoft.com/office/powerpoint/2010/main" val="3421022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003" y="5360825"/>
            <a:ext cx="7573993" cy="923330"/>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Evolution de la prévalence standardisée de l’insuffisance rénale terminale traitée (taux standardisés sur la population française de moins de 18 ans au 30/06/2022)</a:t>
            </a: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683822" y="355599"/>
            <a:ext cx="6452558" cy="4892855"/>
          </a:xfrm>
          <a:prstGeom prst="rect">
            <a:avLst/>
          </a:prstGeom>
        </p:spPr>
      </p:pic>
    </p:spTree>
    <p:extLst>
      <p:ext uri="{BB962C8B-B14F-4D97-AF65-F5344CB8AC3E}">
        <p14:creationId xmlns:p14="http://schemas.microsoft.com/office/powerpoint/2010/main" val="3537542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8708" y="5365956"/>
            <a:ext cx="6096000" cy="646331"/>
          </a:xfrm>
          <a:prstGeom prst="rect">
            <a:avLst/>
          </a:prstGeom>
        </p:spPr>
        <p:txBody>
          <a:bodyPr>
            <a:spAutoFit/>
          </a:bodyPr>
          <a:lstStyle/>
          <a:p>
            <a:r>
              <a:rPr lang="fr-FR" i="1" dirty="0">
                <a:latin typeface="Comic Sans MS" panose="030F0702030302020204" pitchFamily="66" charset="0"/>
                <a:cs typeface="Arial" panose="020B0604020202020204" pitchFamily="34" charset="0"/>
              </a:rPr>
              <a:t>Evolution de la part des modalités de traitement au 31 décembre de chaque année</a:t>
            </a:r>
          </a:p>
        </p:txBody>
      </p:sp>
      <p:pic>
        <p:nvPicPr>
          <p:cNvPr id="2" name="Image 1" descr="Plot of PctN_01 by AN identified by METHOn"/>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18581" y="317500"/>
            <a:ext cx="6934919" cy="5048456"/>
          </a:xfrm>
          <a:prstGeom prst="rect">
            <a:avLst/>
          </a:prstGeom>
        </p:spPr>
      </p:pic>
    </p:spTree>
    <p:extLst>
      <p:ext uri="{BB962C8B-B14F-4D97-AF65-F5344CB8AC3E}">
        <p14:creationId xmlns:p14="http://schemas.microsoft.com/office/powerpoint/2010/main" val="1103831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919" y="2368034"/>
            <a:ext cx="7124066"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L’insuffisance rénale traitée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par suppléance</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dans les Outre-Mer</a:t>
            </a:r>
          </a:p>
        </p:txBody>
      </p:sp>
      <p:sp>
        <p:nvSpPr>
          <p:cNvPr id="3" name="ZoneTexte 2"/>
          <p:cNvSpPr txBox="1"/>
          <p:nvPr/>
        </p:nvSpPr>
        <p:spPr>
          <a:xfrm>
            <a:off x="5097780" y="5836920"/>
            <a:ext cx="6862776" cy="646331"/>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rPr>
              <a:t>https://www.agence-biomedecine.fr/Les-chiffres-du-R-E-I-N</a:t>
            </a:r>
          </a:p>
        </p:txBody>
      </p:sp>
      <p:sp>
        <p:nvSpPr>
          <p:cNvPr id="4" name="Rectangle 3"/>
          <p:cNvSpPr/>
          <p:nvPr/>
        </p:nvSpPr>
        <p:spPr>
          <a:xfrm>
            <a:off x="1655816" y="4913590"/>
            <a:ext cx="7752272" cy="923330"/>
          </a:xfrm>
          <a:prstGeom prst="rect">
            <a:avLst/>
          </a:prstGeom>
        </p:spPr>
        <p:txBody>
          <a:bodyPr wrap="square">
            <a:spAutoFit/>
          </a:bodyPr>
          <a:lstStyle/>
          <a:p>
            <a:pPr algn="just">
              <a:spcAft>
                <a:spcPts val="0"/>
              </a:spcAft>
            </a:pPr>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En raison des difficultés rencontrées en Guadeloupe dans le recueil des données, les données de ce territoire ne sont pas exploités dans le présent chapitre.</a:t>
            </a:r>
            <a:endParaRPr lang="fr-FR"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2230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1721482429"/>
              </p:ext>
            </p:extLst>
          </p:nvPr>
        </p:nvGraphicFramePr>
        <p:xfrm>
          <a:off x="407368" y="764704"/>
          <a:ext cx="10601791" cy="5151120"/>
        </p:xfrm>
        <a:graphic>
          <a:graphicData uri="http://schemas.openxmlformats.org/drawingml/2006/table">
            <a:tbl>
              <a:tblPr firstRow="1" bandRow="1">
                <a:tableStyleId>{5C22544A-7EE6-4342-B048-85BDC9FD1C3A}</a:tableStyleId>
              </a:tblPr>
              <a:tblGrid>
                <a:gridCol w="1802560">
                  <a:extLst>
                    <a:ext uri="{9D8B030D-6E8A-4147-A177-3AD203B41FA5}">
                      <a16:colId xmlns:a16="http://schemas.microsoft.com/office/drawing/2014/main" val="3203742273"/>
                    </a:ext>
                  </a:extLst>
                </a:gridCol>
                <a:gridCol w="678349">
                  <a:extLst>
                    <a:ext uri="{9D8B030D-6E8A-4147-A177-3AD203B41FA5}">
                      <a16:colId xmlns:a16="http://schemas.microsoft.com/office/drawing/2014/main" val="3103202467"/>
                    </a:ext>
                  </a:extLst>
                </a:gridCol>
                <a:gridCol w="849875">
                  <a:extLst>
                    <a:ext uri="{9D8B030D-6E8A-4147-A177-3AD203B41FA5}">
                      <a16:colId xmlns:a16="http://schemas.microsoft.com/office/drawing/2014/main" val="598125577"/>
                    </a:ext>
                  </a:extLst>
                </a:gridCol>
                <a:gridCol w="1668765">
                  <a:extLst>
                    <a:ext uri="{9D8B030D-6E8A-4147-A177-3AD203B41FA5}">
                      <a16:colId xmlns:a16="http://schemas.microsoft.com/office/drawing/2014/main" val="3937235885"/>
                    </a:ext>
                  </a:extLst>
                </a:gridCol>
                <a:gridCol w="1107950">
                  <a:extLst>
                    <a:ext uri="{9D8B030D-6E8A-4147-A177-3AD203B41FA5}">
                      <a16:colId xmlns:a16="http://schemas.microsoft.com/office/drawing/2014/main" val="3176392178"/>
                    </a:ext>
                  </a:extLst>
                </a:gridCol>
                <a:gridCol w="1656272">
                  <a:extLst>
                    <a:ext uri="{9D8B030D-6E8A-4147-A177-3AD203B41FA5}">
                      <a16:colId xmlns:a16="http://schemas.microsoft.com/office/drawing/2014/main" val="744683248"/>
                    </a:ext>
                  </a:extLst>
                </a:gridCol>
                <a:gridCol w="1128271">
                  <a:extLst>
                    <a:ext uri="{9D8B030D-6E8A-4147-A177-3AD203B41FA5}">
                      <a16:colId xmlns:a16="http://schemas.microsoft.com/office/drawing/2014/main" val="2347048740"/>
                    </a:ext>
                  </a:extLst>
                </a:gridCol>
                <a:gridCol w="1709749">
                  <a:extLst>
                    <a:ext uri="{9D8B030D-6E8A-4147-A177-3AD203B41FA5}">
                      <a16:colId xmlns:a16="http://schemas.microsoft.com/office/drawing/2014/main" val="1770956315"/>
                    </a:ext>
                  </a:extLst>
                </a:gridCol>
              </a:tblGrid>
              <a:tr h="0">
                <a:tc>
                  <a:txBody>
                    <a:bodyPr/>
                    <a:lstStyle/>
                    <a:p>
                      <a:pPr algn="ctr"/>
                      <a:endParaRPr lang="fr-FR" sz="1400" dirty="0"/>
                    </a:p>
                  </a:txBody>
                  <a:tcPr anchor="ctr"/>
                </a:tc>
                <a:tc>
                  <a:txBody>
                    <a:bodyPr/>
                    <a:lstStyle/>
                    <a:p>
                      <a:pPr algn="ctr"/>
                      <a:r>
                        <a:rPr lang="fr-FR" sz="1400"/>
                        <a:t>n</a:t>
                      </a:r>
                    </a:p>
                  </a:txBody>
                  <a:tcPr anchor="ctr"/>
                </a:tc>
                <a:tc>
                  <a:txBody>
                    <a:bodyPr/>
                    <a:lstStyle/>
                    <a:p>
                      <a:pPr algn="ctr"/>
                      <a:r>
                        <a:rPr lang="fr-FR" sz="1400" dirty="0"/>
                        <a:t>Taux brut</a:t>
                      </a:r>
                    </a:p>
                  </a:txBody>
                  <a:tcPr anchor="ctr"/>
                </a:tc>
                <a:tc>
                  <a:txBody>
                    <a:bodyPr/>
                    <a:lstStyle/>
                    <a:p>
                      <a:pPr algn="ctr"/>
                      <a:r>
                        <a:rPr lang="fr-FR" sz="1400"/>
                        <a:t>Intervalle de confiance </a:t>
                      </a:r>
                    </a:p>
                    <a:p>
                      <a:pPr algn="ctr"/>
                      <a:r>
                        <a:rPr lang="fr-FR" sz="1400"/>
                        <a:t> à 95% du taux brut</a:t>
                      </a:r>
                    </a:p>
                  </a:txBody>
                  <a:tcPr anchor="ctr"/>
                </a:tc>
                <a:tc>
                  <a:txBody>
                    <a:bodyPr/>
                    <a:lstStyle/>
                    <a:p>
                      <a:pPr algn="ctr"/>
                      <a:r>
                        <a:rPr lang="fr-FR" sz="1400"/>
                        <a:t>Taux </a:t>
                      </a:r>
                    </a:p>
                    <a:p>
                      <a:pPr algn="ctr"/>
                      <a:r>
                        <a:rPr lang="fr-FR" sz="1400"/>
                        <a:t>standardisé</a:t>
                      </a:r>
                    </a:p>
                  </a:txBody>
                  <a:tcPr anchor="ctr"/>
                </a:tc>
                <a:tc>
                  <a:txBody>
                    <a:bodyPr/>
                    <a:lstStyle/>
                    <a:p>
                      <a:pPr algn="ctr"/>
                      <a:r>
                        <a:rPr lang="fr-FR" sz="1400"/>
                        <a:t>Intervalle de confiance </a:t>
                      </a:r>
                    </a:p>
                    <a:p>
                      <a:pPr algn="ctr"/>
                      <a:r>
                        <a:rPr lang="fr-FR" sz="1400"/>
                        <a:t> à 95% du taux standardisé</a:t>
                      </a:r>
                    </a:p>
                  </a:txBody>
                  <a:tcPr anchor="ctr"/>
                </a:tc>
                <a:tc>
                  <a:txBody>
                    <a:bodyPr/>
                    <a:lstStyle/>
                    <a:p>
                      <a:pPr algn="ctr"/>
                      <a:r>
                        <a:rPr lang="fr-FR" sz="1400"/>
                        <a:t>Indice </a:t>
                      </a:r>
                    </a:p>
                    <a:p>
                      <a:pPr algn="ctr"/>
                      <a:r>
                        <a:rPr lang="fr-FR" sz="1400"/>
                        <a:t> comparatif </a:t>
                      </a:r>
                    </a:p>
                    <a:p>
                      <a:pPr algn="ctr"/>
                      <a:r>
                        <a:rPr lang="fr-FR" sz="1400"/>
                        <a:t> d'incidence</a:t>
                      </a:r>
                    </a:p>
                  </a:txBody>
                  <a:tcPr anchor="ctr"/>
                </a:tc>
                <a:tc>
                  <a:txBody>
                    <a:bodyPr/>
                    <a:lstStyle/>
                    <a:p>
                      <a:pPr algn="ctr"/>
                      <a:r>
                        <a:rPr lang="fr-FR" sz="1400"/>
                        <a:t>Intervalle de confiance </a:t>
                      </a:r>
                    </a:p>
                    <a:p>
                      <a:pPr algn="ctr"/>
                      <a:r>
                        <a:rPr lang="fr-FR" sz="1400"/>
                        <a:t> à 95% de l'indice </a:t>
                      </a:r>
                    </a:p>
                    <a:p>
                      <a:pPr algn="ctr"/>
                      <a:r>
                        <a:rPr lang="fr-FR" sz="1400"/>
                        <a:t> comparatif d'incidence</a:t>
                      </a:r>
                    </a:p>
                  </a:txBody>
                  <a:tcPr anchor="ctr"/>
                </a:tc>
                <a:extLst>
                  <a:ext uri="{0D108BD9-81ED-4DB2-BD59-A6C34878D82A}">
                    <a16:rowId xmlns:a16="http://schemas.microsoft.com/office/drawing/2014/main" val="3358558558"/>
                  </a:ext>
                </a:extLst>
              </a:tr>
              <a:tr h="207698">
                <a:tc>
                  <a:txBody>
                    <a:bodyPr/>
                    <a:lstStyle/>
                    <a:p>
                      <a:r>
                        <a:rPr lang="fr-FR" sz="1400"/>
                        <a:t>Guadeloupe</a:t>
                      </a:r>
                    </a:p>
                  </a:txBody>
                  <a:tcPr anchor="ctr"/>
                </a:tc>
                <a:tc>
                  <a:txBody>
                    <a:bodyPr/>
                    <a:lstStyle/>
                    <a:p>
                      <a:pPr algn="ctr"/>
                      <a:endParaRPr lang="fr-FR" sz="1400"/>
                    </a:p>
                  </a:txBody>
                  <a:tcPr anchor="ctr"/>
                </a:tc>
                <a:tc>
                  <a:txBody>
                    <a:bodyPr/>
                    <a:lstStyle/>
                    <a:p>
                      <a:pPr algn="ctr"/>
                      <a:endParaRPr lang="fr-FR" sz="1400"/>
                    </a:p>
                  </a:txBody>
                  <a:tcPr anchor="ctr"/>
                </a:tc>
                <a:tc>
                  <a:txBody>
                    <a:bodyPr/>
                    <a:lstStyle/>
                    <a:p>
                      <a:pPr algn="ctr"/>
                      <a:endParaRPr lang="fr-FR" sz="1400"/>
                    </a:p>
                  </a:txBody>
                  <a:tcPr anchor="ctr"/>
                </a:tc>
                <a:tc>
                  <a:txBody>
                    <a:bodyPr/>
                    <a:lstStyle/>
                    <a:p>
                      <a:pPr algn="ctr"/>
                      <a:endParaRPr lang="fr-FR" sz="1400"/>
                    </a:p>
                  </a:txBody>
                  <a:tcPr anchor="ctr"/>
                </a:tc>
                <a:tc>
                  <a:txBody>
                    <a:bodyPr/>
                    <a:lstStyle/>
                    <a:p>
                      <a:pPr algn="ctr"/>
                      <a:endParaRPr lang="fr-FR" sz="1400"/>
                    </a:p>
                  </a:txBody>
                  <a:tcPr anchor="ctr"/>
                </a:tc>
                <a:tc>
                  <a:txBody>
                    <a:bodyPr/>
                    <a:lstStyle/>
                    <a:p>
                      <a:pPr algn="ctr"/>
                      <a:endParaRPr lang="fr-FR" sz="1400"/>
                    </a:p>
                  </a:txBody>
                  <a:tcPr anchor="ctr"/>
                </a:tc>
                <a:tc>
                  <a:txBody>
                    <a:bodyPr/>
                    <a:lstStyle/>
                    <a:p>
                      <a:pPr algn="ctr"/>
                      <a:endParaRPr lang="fr-FR" sz="1400"/>
                    </a:p>
                  </a:txBody>
                  <a:tcPr anchor="ctr"/>
                </a:tc>
                <a:extLst>
                  <a:ext uri="{0D108BD9-81ED-4DB2-BD59-A6C34878D82A}">
                    <a16:rowId xmlns:a16="http://schemas.microsoft.com/office/drawing/2014/main" val="1916989514"/>
                  </a:ext>
                </a:extLst>
              </a:tr>
              <a:tr h="207698">
                <a:tc>
                  <a:txBody>
                    <a:bodyPr/>
                    <a:lstStyle/>
                    <a:p>
                      <a:r>
                        <a:rPr lang="fr-FR" sz="1400"/>
                        <a:t>Guyane</a:t>
                      </a:r>
                    </a:p>
                  </a:txBody>
                  <a:tcPr anchor="ctr"/>
                </a:tc>
                <a:tc>
                  <a:txBody>
                    <a:bodyPr/>
                    <a:lstStyle/>
                    <a:p>
                      <a:pPr algn="ctr"/>
                      <a:r>
                        <a:rPr lang="fr-FR" sz="1400"/>
                        <a:t>149</a:t>
                      </a:r>
                    </a:p>
                  </a:txBody>
                  <a:tcPr anchor="ctr"/>
                </a:tc>
                <a:tc>
                  <a:txBody>
                    <a:bodyPr/>
                    <a:lstStyle/>
                    <a:p>
                      <a:pPr algn="ctr"/>
                      <a:r>
                        <a:rPr lang="fr-FR" sz="1400"/>
                        <a:t>167</a:t>
                      </a:r>
                    </a:p>
                  </a:txBody>
                  <a:tcPr anchor="ctr"/>
                </a:tc>
                <a:tc>
                  <a:txBody>
                    <a:bodyPr/>
                    <a:lstStyle/>
                    <a:p>
                      <a:pPr algn="ctr"/>
                      <a:r>
                        <a:rPr lang="fr-FR" sz="1400"/>
                        <a:t>[140 - 194]</a:t>
                      </a:r>
                    </a:p>
                  </a:txBody>
                  <a:tcPr anchor="ctr"/>
                </a:tc>
                <a:tc>
                  <a:txBody>
                    <a:bodyPr/>
                    <a:lstStyle/>
                    <a:p>
                      <a:pPr algn="ctr"/>
                      <a:r>
                        <a:rPr lang="fr-FR" sz="1400"/>
                        <a:t>301</a:t>
                      </a:r>
                    </a:p>
                  </a:txBody>
                  <a:tcPr anchor="ctr"/>
                </a:tc>
                <a:tc>
                  <a:txBody>
                    <a:bodyPr/>
                    <a:lstStyle/>
                    <a:p>
                      <a:pPr algn="ctr"/>
                      <a:r>
                        <a:rPr lang="fr-FR" sz="1400"/>
                        <a:t>[246 - 357]</a:t>
                      </a:r>
                    </a:p>
                  </a:txBody>
                  <a:tcPr anchor="ctr"/>
                </a:tc>
                <a:tc>
                  <a:txBody>
                    <a:bodyPr/>
                    <a:lstStyle/>
                    <a:p>
                      <a:pPr algn="ctr"/>
                      <a:r>
                        <a:rPr lang="fr-FR" sz="1400"/>
                        <a:t>0,78</a:t>
                      </a:r>
                    </a:p>
                  </a:txBody>
                  <a:tcPr anchor="ctr"/>
                </a:tc>
                <a:tc>
                  <a:txBody>
                    <a:bodyPr/>
                    <a:lstStyle/>
                    <a:p>
                      <a:pPr algn="ctr"/>
                      <a:r>
                        <a:rPr lang="fr-FR" sz="1400"/>
                        <a:t>[0,65 - 0,94]</a:t>
                      </a:r>
                    </a:p>
                  </a:txBody>
                  <a:tcPr anchor="ctr"/>
                </a:tc>
                <a:extLst>
                  <a:ext uri="{0D108BD9-81ED-4DB2-BD59-A6C34878D82A}">
                    <a16:rowId xmlns:a16="http://schemas.microsoft.com/office/drawing/2014/main" val="2033712609"/>
                  </a:ext>
                </a:extLst>
              </a:tr>
              <a:tr h="207698">
                <a:tc>
                  <a:txBody>
                    <a:bodyPr/>
                    <a:lstStyle/>
                    <a:p>
                      <a:r>
                        <a:rPr lang="fr-FR" sz="1400"/>
                        <a:t>Martinique</a:t>
                      </a:r>
                    </a:p>
                  </a:txBody>
                  <a:tcPr anchor="ctr"/>
                </a:tc>
                <a:tc>
                  <a:txBody>
                    <a:bodyPr/>
                    <a:lstStyle/>
                    <a:p>
                      <a:pPr algn="ctr"/>
                      <a:r>
                        <a:rPr lang="fr-FR" sz="1400"/>
                        <a:t>313</a:t>
                      </a:r>
                    </a:p>
                  </a:txBody>
                  <a:tcPr anchor="ctr"/>
                </a:tc>
                <a:tc>
                  <a:txBody>
                    <a:bodyPr/>
                    <a:lstStyle/>
                    <a:p>
                      <a:pPr algn="ctr"/>
                      <a:r>
                        <a:rPr lang="fr-FR" sz="1400"/>
                        <a:t>298</a:t>
                      </a:r>
                    </a:p>
                  </a:txBody>
                  <a:tcPr anchor="ctr"/>
                </a:tc>
                <a:tc>
                  <a:txBody>
                    <a:bodyPr/>
                    <a:lstStyle/>
                    <a:p>
                      <a:pPr algn="ctr"/>
                      <a:r>
                        <a:rPr lang="fr-FR" sz="1400"/>
                        <a:t>[265 - 331]</a:t>
                      </a:r>
                    </a:p>
                  </a:txBody>
                  <a:tcPr anchor="ctr"/>
                </a:tc>
                <a:tc>
                  <a:txBody>
                    <a:bodyPr/>
                    <a:lstStyle/>
                    <a:p>
                      <a:pPr algn="ctr"/>
                      <a:r>
                        <a:rPr lang="fr-FR" sz="1400"/>
                        <a:t>262</a:t>
                      </a:r>
                    </a:p>
                  </a:txBody>
                  <a:tcPr anchor="ctr"/>
                </a:tc>
                <a:tc>
                  <a:txBody>
                    <a:bodyPr/>
                    <a:lstStyle/>
                    <a:p>
                      <a:pPr algn="ctr"/>
                      <a:r>
                        <a:rPr lang="fr-FR" sz="1400"/>
                        <a:t>[232 - 292]</a:t>
                      </a:r>
                    </a:p>
                  </a:txBody>
                  <a:tcPr anchor="ctr"/>
                </a:tc>
                <a:tc>
                  <a:txBody>
                    <a:bodyPr/>
                    <a:lstStyle/>
                    <a:p>
                      <a:pPr algn="ctr"/>
                      <a:r>
                        <a:rPr lang="fr-FR" sz="1400"/>
                        <a:t>0,68</a:t>
                      </a:r>
                    </a:p>
                  </a:txBody>
                  <a:tcPr anchor="ctr"/>
                </a:tc>
                <a:tc>
                  <a:txBody>
                    <a:bodyPr/>
                    <a:lstStyle/>
                    <a:p>
                      <a:pPr algn="ctr"/>
                      <a:r>
                        <a:rPr lang="fr-FR" sz="1400"/>
                        <a:t>[0,61 - 0,76]</a:t>
                      </a:r>
                    </a:p>
                  </a:txBody>
                  <a:tcPr anchor="ctr"/>
                </a:tc>
                <a:extLst>
                  <a:ext uri="{0D108BD9-81ED-4DB2-BD59-A6C34878D82A}">
                    <a16:rowId xmlns:a16="http://schemas.microsoft.com/office/drawing/2014/main" val="3102894214"/>
                  </a:ext>
                </a:extLst>
              </a:tr>
              <a:tr h="207698">
                <a:tc>
                  <a:txBody>
                    <a:bodyPr/>
                    <a:lstStyle/>
                    <a:p>
                      <a:r>
                        <a:rPr lang="fr-FR" sz="1400"/>
                        <a:t>Mayotte</a:t>
                      </a:r>
                    </a:p>
                  </a:txBody>
                  <a:tcPr anchor="ctr"/>
                </a:tc>
                <a:tc>
                  <a:txBody>
                    <a:bodyPr/>
                    <a:lstStyle/>
                    <a:p>
                      <a:pPr algn="ctr"/>
                      <a:r>
                        <a:rPr lang="fr-FR" sz="1400"/>
                        <a:t>149</a:t>
                      </a:r>
                    </a:p>
                  </a:txBody>
                  <a:tcPr anchor="ctr"/>
                </a:tc>
                <a:tc>
                  <a:txBody>
                    <a:bodyPr/>
                    <a:lstStyle/>
                    <a:p>
                      <a:pPr algn="ctr"/>
                      <a:r>
                        <a:rPr lang="fr-FR" sz="1400"/>
                        <a:t>171</a:t>
                      </a:r>
                    </a:p>
                  </a:txBody>
                  <a:tcPr anchor="ctr"/>
                </a:tc>
                <a:tc>
                  <a:txBody>
                    <a:bodyPr/>
                    <a:lstStyle/>
                    <a:p>
                      <a:pPr algn="ctr"/>
                      <a:r>
                        <a:rPr lang="fr-FR" sz="1400"/>
                        <a:t>[143 - 198]</a:t>
                      </a:r>
                    </a:p>
                  </a:txBody>
                  <a:tcPr anchor="ctr"/>
                </a:tc>
                <a:tc>
                  <a:txBody>
                    <a:bodyPr/>
                    <a:lstStyle/>
                    <a:p>
                      <a:pPr algn="ctr"/>
                      <a:r>
                        <a:rPr lang="fr-FR" sz="1400"/>
                        <a:t>450</a:t>
                      </a:r>
                    </a:p>
                  </a:txBody>
                  <a:tcPr anchor="ctr"/>
                </a:tc>
                <a:tc>
                  <a:txBody>
                    <a:bodyPr/>
                    <a:lstStyle/>
                    <a:p>
                      <a:pPr algn="ctr"/>
                      <a:r>
                        <a:rPr lang="fr-FR" sz="1400"/>
                        <a:t>[351 - 550]</a:t>
                      </a:r>
                    </a:p>
                  </a:txBody>
                  <a:tcPr anchor="ctr"/>
                </a:tc>
                <a:tc>
                  <a:txBody>
                    <a:bodyPr/>
                    <a:lstStyle/>
                    <a:p>
                      <a:pPr algn="ctr"/>
                      <a:r>
                        <a:rPr lang="fr-FR" sz="1400"/>
                        <a:t>1,16</a:t>
                      </a:r>
                    </a:p>
                  </a:txBody>
                  <a:tcPr anchor="ctr"/>
                </a:tc>
                <a:tc>
                  <a:txBody>
                    <a:bodyPr/>
                    <a:lstStyle/>
                    <a:p>
                      <a:pPr algn="ctr"/>
                      <a:r>
                        <a:rPr lang="fr-FR" sz="1400"/>
                        <a:t>[0,93 - 1,45]</a:t>
                      </a:r>
                    </a:p>
                  </a:txBody>
                  <a:tcPr anchor="ctr"/>
                </a:tc>
                <a:extLst>
                  <a:ext uri="{0D108BD9-81ED-4DB2-BD59-A6C34878D82A}">
                    <a16:rowId xmlns:a16="http://schemas.microsoft.com/office/drawing/2014/main" val="2522405155"/>
                  </a:ext>
                </a:extLst>
              </a:tr>
              <a:tr h="207698">
                <a:tc>
                  <a:txBody>
                    <a:bodyPr/>
                    <a:lstStyle/>
                    <a:p>
                      <a:r>
                        <a:rPr lang="fr-FR" sz="1400"/>
                        <a:t>Nouvelle-Calédonie</a:t>
                      </a:r>
                    </a:p>
                  </a:txBody>
                  <a:tcPr anchor="ctr"/>
                </a:tc>
                <a:tc>
                  <a:txBody>
                    <a:bodyPr/>
                    <a:lstStyle/>
                    <a:p>
                      <a:pPr algn="ctr"/>
                      <a:r>
                        <a:rPr lang="fr-FR" sz="1400"/>
                        <a:t>333</a:t>
                      </a:r>
                    </a:p>
                  </a:txBody>
                  <a:tcPr anchor="ctr"/>
                </a:tc>
                <a:tc>
                  <a:txBody>
                    <a:bodyPr/>
                    <a:lstStyle/>
                    <a:p>
                      <a:pPr algn="ctr"/>
                      <a:r>
                        <a:rPr lang="fr-FR" sz="1400"/>
                        <a:t>409</a:t>
                      </a:r>
                    </a:p>
                  </a:txBody>
                  <a:tcPr anchor="ctr"/>
                </a:tc>
                <a:tc>
                  <a:txBody>
                    <a:bodyPr/>
                    <a:lstStyle/>
                    <a:p>
                      <a:pPr algn="ctr"/>
                      <a:r>
                        <a:rPr lang="fr-FR" sz="1400"/>
                        <a:t>[365 - 453]</a:t>
                      </a:r>
                    </a:p>
                  </a:txBody>
                  <a:tcPr anchor="ctr"/>
                </a:tc>
                <a:tc>
                  <a:txBody>
                    <a:bodyPr/>
                    <a:lstStyle/>
                    <a:p>
                      <a:pPr algn="ctr"/>
                      <a:r>
                        <a:rPr lang="fr-FR" sz="1400"/>
                        <a:t>620</a:t>
                      </a:r>
                    </a:p>
                  </a:txBody>
                  <a:tcPr anchor="ctr"/>
                </a:tc>
                <a:tc>
                  <a:txBody>
                    <a:bodyPr/>
                    <a:lstStyle/>
                    <a:p>
                      <a:pPr algn="ctr"/>
                      <a:r>
                        <a:rPr lang="fr-FR" sz="1400"/>
                        <a:t>[549 - 691]</a:t>
                      </a:r>
                    </a:p>
                  </a:txBody>
                  <a:tcPr anchor="ctr"/>
                </a:tc>
                <a:tc>
                  <a:txBody>
                    <a:bodyPr/>
                    <a:lstStyle/>
                    <a:p>
                      <a:pPr algn="ctr"/>
                      <a:r>
                        <a:rPr lang="fr-FR" sz="1400"/>
                        <a:t>1,60</a:t>
                      </a:r>
                    </a:p>
                  </a:txBody>
                  <a:tcPr anchor="ctr"/>
                </a:tc>
                <a:tc>
                  <a:txBody>
                    <a:bodyPr/>
                    <a:lstStyle/>
                    <a:p>
                      <a:pPr algn="ctr"/>
                      <a:r>
                        <a:rPr lang="fr-FR" sz="1400"/>
                        <a:t>[1,43 - 1,80]</a:t>
                      </a:r>
                    </a:p>
                  </a:txBody>
                  <a:tcPr anchor="ctr"/>
                </a:tc>
                <a:extLst>
                  <a:ext uri="{0D108BD9-81ED-4DB2-BD59-A6C34878D82A}">
                    <a16:rowId xmlns:a16="http://schemas.microsoft.com/office/drawing/2014/main" val="2948997358"/>
                  </a:ext>
                </a:extLst>
              </a:tr>
              <a:tr h="207698">
                <a:tc>
                  <a:txBody>
                    <a:bodyPr/>
                    <a:lstStyle/>
                    <a:p>
                      <a:r>
                        <a:rPr lang="fr-FR" sz="1400"/>
                        <a:t>Polynésie Francaise</a:t>
                      </a:r>
                    </a:p>
                  </a:txBody>
                  <a:tcPr anchor="ctr"/>
                </a:tc>
                <a:tc>
                  <a:txBody>
                    <a:bodyPr/>
                    <a:lstStyle/>
                    <a:p>
                      <a:pPr algn="ctr"/>
                      <a:r>
                        <a:rPr lang="fr-FR" sz="1400"/>
                        <a:t>280</a:t>
                      </a:r>
                    </a:p>
                  </a:txBody>
                  <a:tcPr anchor="ctr"/>
                </a:tc>
                <a:tc>
                  <a:txBody>
                    <a:bodyPr/>
                    <a:lstStyle/>
                    <a:p>
                      <a:pPr algn="ctr"/>
                      <a:r>
                        <a:rPr lang="fr-FR" sz="1400"/>
                        <a:t>335</a:t>
                      </a:r>
                    </a:p>
                  </a:txBody>
                  <a:tcPr anchor="ctr"/>
                </a:tc>
                <a:tc>
                  <a:txBody>
                    <a:bodyPr/>
                    <a:lstStyle/>
                    <a:p>
                      <a:pPr algn="ctr"/>
                      <a:r>
                        <a:rPr lang="fr-FR" sz="1400"/>
                        <a:t>[296 - 375]</a:t>
                      </a:r>
                    </a:p>
                  </a:txBody>
                  <a:tcPr anchor="ctr"/>
                </a:tc>
                <a:tc>
                  <a:txBody>
                    <a:bodyPr/>
                    <a:lstStyle/>
                    <a:p>
                      <a:pPr algn="ctr"/>
                      <a:r>
                        <a:rPr lang="fr-FR" sz="1400"/>
                        <a:t>431</a:t>
                      </a:r>
                    </a:p>
                  </a:txBody>
                  <a:tcPr anchor="ctr"/>
                </a:tc>
                <a:tc>
                  <a:txBody>
                    <a:bodyPr/>
                    <a:lstStyle/>
                    <a:p>
                      <a:pPr algn="ctr"/>
                      <a:r>
                        <a:rPr lang="fr-FR" sz="1400"/>
                        <a:t>[378 - 484]</a:t>
                      </a:r>
                    </a:p>
                  </a:txBody>
                  <a:tcPr anchor="ctr"/>
                </a:tc>
                <a:tc>
                  <a:txBody>
                    <a:bodyPr/>
                    <a:lstStyle/>
                    <a:p>
                      <a:pPr algn="ctr"/>
                      <a:r>
                        <a:rPr lang="fr-FR" sz="1400"/>
                        <a:t>1,11</a:t>
                      </a:r>
                    </a:p>
                  </a:txBody>
                  <a:tcPr anchor="ctr"/>
                </a:tc>
                <a:tc>
                  <a:txBody>
                    <a:bodyPr/>
                    <a:lstStyle/>
                    <a:p>
                      <a:pPr algn="ctr"/>
                      <a:r>
                        <a:rPr lang="fr-FR" sz="1400"/>
                        <a:t>[0,98 - 1,26]</a:t>
                      </a:r>
                    </a:p>
                  </a:txBody>
                  <a:tcPr anchor="ctr"/>
                </a:tc>
                <a:extLst>
                  <a:ext uri="{0D108BD9-81ED-4DB2-BD59-A6C34878D82A}">
                    <a16:rowId xmlns:a16="http://schemas.microsoft.com/office/drawing/2014/main" val="553815490"/>
                  </a:ext>
                </a:extLst>
              </a:tr>
              <a:tr h="207698">
                <a:tc>
                  <a:txBody>
                    <a:bodyPr/>
                    <a:lstStyle/>
                    <a:p>
                      <a:r>
                        <a:rPr lang="fr-FR" sz="1400"/>
                        <a:t>Réunion</a:t>
                      </a:r>
                    </a:p>
                  </a:txBody>
                  <a:tcPr anchor="ctr"/>
                </a:tc>
                <a:tc>
                  <a:txBody>
                    <a:bodyPr/>
                    <a:lstStyle/>
                    <a:p>
                      <a:pPr algn="ctr"/>
                      <a:r>
                        <a:rPr lang="fr-FR" sz="1400"/>
                        <a:t>810</a:t>
                      </a:r>
                    </a:p>
                  </a:txBody>
                  <a:tcPr anchor="ctr"/>
                </a:tc>
                <a:tc>
                  <a:txBody>
                    <a:bodyPr/>
                    <a:lstStyle/>
                    <a:p>
                      <a:pPr algn="ctr"/>
                      <a:r>
                        <a:rPr lang="fr-FR" sz="1400"/>
                        <a:t>310</a:t>
                      </a:r>
                    </a:p>
                  </a:txBody>
                  <a:tcPr anchor="ctr"/>
                </a:tc>
                <a:tc>
                  <a:txBody>
                    <a:bodyPr/>
                    <a:lstStyle/>
                    <a:p>
                      <a:pPr algn="ctr"/>
                      <a:r>
                        <a:rPr lang="fr-FR" sz="1400"/>
                        <a:t>[289 - 332]</a:t>
                      </a:r>
                    </a:p>
                  </a:txBody>
                  <a:tcPr anchor="ctr"/>
                </a:tc>
                <a:tc>
                  <a:txBody>
                    <a:bodyPr/>
                    <a:lstStyle/>
                    <a:p>
                      <a:pPr algn="ctr"/>
                      <a:r>
                        <a:rPr lang="fr-FR" sz="1400"/>
                        <a:t>412</a:t>
                      </a:r>
                    </a:p>
                  </a:txBody>
                  <a:tcPr anchor="ctr"/>
                </a:tc>
                <a:tc>
                  <a:txBody>
                    <a:bodyPr/>
                    <a:lstStyle/>
                    <a:p>
                      <a:pPr algn="ctr"/>
                      <a:r>
                        <a:rPr lang="fr-FR" sz="1400"/>
                        <a:t>[382 - 442]</a:t>
                      </a:r>
                    </a:p>
                  </a:txBody>
                  <a:tcPr anchor="ctr"/>
                </a:tc>
                <a:tc>
                  <a:txBody>
                    <a:bodyPr/>
                    <a:lstStyle/>
                    <a:p>
                      <a:pPr algn="ctr"/>
                      <a:r>
                        <a:rPr lang="fr-FR" sz="1400"/>
                        <a:t>1,06</a:t>
                      </a:r>
                    </a:p>
                  </a:txBody>
                  <a:tcPr anchor="ctr"/>
                </a:tc>
                <a:tc>
                  <a:txBody>
                    <a:bodyPr/>
                    <a:lstStyle/>
                    <a:p>
                      <a:pPr algn="ctr"/>
                      <a:r>
                        <a:rPr lang="fr-FR" sz="1400"/>
                        <a:t>[0,99 - 1,14]</a:t>
                      </a:r>
                    </a:p>
                  </a:txBody>
                  <a:tcPr anchor="ctr"/>
                </a:tc>
                <a:extLst>
                  <a:ext uri="{0D108BD9-81ED-4DB2-BD59-A6C34878D82A}">
                    <a16:rowId xmlns:a16="http://schemas.microsoft.com/office/drawing/2014/main" val="3115681485"/>
                  </a:ext>
                </a:extLst>
              </a:tr>
              <a:tr h="207698">
                <a:tc>
                  <a:txBody>
                    <a:bodyPr/>
                    <a:lstStyle/>
                    <a:p>
                      <a:r>
                        <a:rPr lang="fr-FR" sz="1400"/>
                        <a:t>Saint-Pierre-et-Miquelon</a:t>
                      </a:r>
                    </a:p>
                  </a:txBody>
                  <a:tcPr anchor="ctr"/>
                </a:tc>
                <a:tc>
                  <a:txBody>
                    <a:bodyPr/>
                    <a:lstStyle/>
                    <a:p>
                      <a:pPr algn="ctr"/>
                      <a:r>
                        <a:rPr lang="fr-FR" sz="1400"/>
                        <a:t>2</a:t>
                      </a:r>
                    </a:p>
                  </a:txBody>
                  <a:tcPr anchor="ctr"/>
                </a:tc>
                <a:tc>
                  <a:txBody>
                    <a:bodyPr/>
                    <a:lstStyle/>
                    <a:p>
                      <a:pPr algn="ctr"/>
                      <a:r>
                        <a:rPr lang="fr-FR" sz="1400"/>
                        <a:t>113</a:t>
                      </a:r>
                    </a:p>
                  </a:txBody>
                  <a:tcPr anchor="ctr"/>
                </a:tc>
                <a:tc>
                  <a:txBody>
                    <a:bodyPr/>
                    <a:lstStyle/>
                    <a:p>
                      <a:pPr algn="ctr"/>
                      <a:r>
                        <a:rPr lang="fr-FR" sz="1400"/>
                        <a:t>[43 - 268]</a:t>
                      </a:r>
                    </a:p>
                  </a:txBody>
                  <a:tcPr anchor="ctr"/>
                </a:tc>
                <a:tc>
                  <a:txBody>
                    <a:bodyPr/>
                    <a:lstStyle/>
                    <a:p>
                      <a:pPr algn="ctr"/>
                      <a:r>
                        <a:rPr lang="fr-FR" sz="1400"/>
                        <a:t>121</a:t>
                      </a:r>
                    </a:p>
                  </a:txBody>
                  <a:tcPr anchor="ctr"/>
                </a:tc>
                <a:tc>
                  <a:txBody>
                    <a:bodyPr/>
                    <a:lstStyle/>
                    <a:p>
                      <a:pPr algn="ctr"/>
                      <a:r>
                        <a:rPr lang="fr-FR" sz="1400"/>
                        <a:t>[51 - 294]</a:t>
                      </a:r>
                    </a:p>
                  </a:txBody>
                  <a:tcPr anchor="ctr"/>
                </a:tc>
                <a:tc>
                  <a:txBody>
                    <a:bodyPr/>
                    <a:lstStyle/>
                    <a:p>
                      <a:pPr algn="ctr"/>
                      <a:r>
                        <a:rPr lang="fr-FR" sz="1400"/>
                        <a:t>0,31</a:t>
                      </a:r>
                    </a:p>
                  </a:txBody>
                  <a:tcPr anchor="ctr"/>
                </a:tc>
                <a:tc>
                  <a:txBody>
                    <a:bodyPr/>
                    <a:lstStyle/>
                    <a:p>
                      <a:pPr algn="ctr"/>
                      <a:r>
                        <a:rPr lang="fr-FR" sz="1400"/>
                        <a:t>[0,08 - 1,30]</a:t>
                      </a:r>
                    </a:p>
                  </a:txBody>
                  <a:tcPr anchor="ctr"/>
                </a:tc>
                <a:extLst>
                  <a:ext uri="{0D108BD9-81ED-4DB2-BD59-A6C34878D82A}">
                    <a16:rowId xmlns:a16="http://schemas.microsoft.com/office/drawing/2014/main" val="274530800"/>
                  </a:ext>
                </a:extLst>
              </a:tr>
              <a:tr h="207698">
                <a:tc>
                  <a:txBody>
                    <a:bodyPr/>
                    <a:lstStyle/>
                    <a:p>
                      <a:r>
                        <a:rPr lang="fr-FR" sz="1400"/>
                        <a:t>Wallis-et-Futuna</a:t>
                      </a:r>
                      <a:endParaRPr lang="fr-FR" sz="1400" dirty="0"/>
                    </a:p>
                  </a:txBody>
                  <a:tcPr anchor="ctr"/>
                </a:tc>
                <a:tc>
                  <a:txBody>
                    <a:bodyPr/>
                    <a:lstStyle/>
                    <a:p>
                      <a:pPr algn="ctr"/>
                      <a:r>
                        <a:rPr lang="fr-FR" sz="1400"/>
                        <a:t>3</a:t>
                      </a:r>
                    </a:p>
                  </a:txBody>
                  <a:tcPr anchor="ctr"/>
                </a:tc>
                <a:tc>
                  <a:txBody>
                    <a:bodyPr/>
                    <a:lstStyle/>
                    <a:p>
                      <a:pPr algn="ctr"/>
                      <a:r>
                        <a:rPr lang="fr-FR" sz="1400"/>
                        <a:t>87</a:t>
                      </a:r>
                    </a:p>
                  </a:txBody>
                  <a:tcPr anchor="ctr"/>
                </a:tc>
                <a:tc>
                  <a:txBody>
                    <a:bodyPr/>
                    <a:lstStyle/>
                    <a:p>
                      <a:pPr algn="ctr"/>
                      <a:r>
                        <a:rPr lang="fr-FR" sz="1400"/>
                        <a:t>[11 - 184]</a:t>
                      </a:r>
                    </a:p>
                  </a:txBody>
                  <a:tcPr anchor="ctr"/>
                </a:tc>
                <a:tc>
                  <a:txBody>
                    <a:bodyPr/>
                    <a:lstStyle/>
                    <a:p>
                      <a:pPr algn="ctr"/>
                      <a:r>
                        <a:rPr lang="fr-FR" sz="1400"/>
                        <a:t>141</a:t>
                      </a:r>
                    </a:p>
                  </a:txBody>
                  <a:tcPr anchor="ctr"/>
                </a:tc>
                <a:tc>
                  <a:txBody>
                    <a:bodyPr/>
                    <a:lstStyle/>
                    <a:p>
                      <a:pPr algn="ctr"/>
                      <a:r>
                        <a:rPr lang="fr-FR" sz="1400"/>
                        <a:t>[27 - 308]</a:t>
                      </a:r>
                    </a:p>
                  </a:txBody>
                  <a:tcPr anchor="ctr"/>
                </a:tc>
                <a:tc>
                  <a:txBody>
                    <a:bodyPr/>
                    <a:lstStyle/>
                    <a:p>
                      <a:pPr algn="ctr"/>
                      <a:r>
                        <a:rPr lang="fr-FR" sz="1400"/>
                        <a:t>0,36</a:t>
                      </a:r>
                    </a:p>
                  </a:txBody>
                  <a:tcPr anchor="ctr"/>
                </a:tc>
                <a:tc>
                  <a:txBody>
                    <a:bodyPr/>
                    <a:lstStyle/>
                    <a:p>
                      <a:pPr algn="ctr"/>
                      <a:r>
                        <a:rPr lang="fr-FR" sz="1400"/>
                        <a:t>[0,11 - 1,19]</a:t>
                      </a:r>
                    </a:p>
                  </a:txBody>
                  <a:tcPr anchor="ctr"/>
                </a:tc>
                <a:extLst>
                  <a:ext uri="{0D108BD9-81ED-4DB2-BD59-A6C34878D82A}">
                    <a16:rowId xmlns:a16="http://schemas.microsoft.com/office/drawing/2014/main" val="4108242095"/>
                  </a:ext>
                </a:extLst>
              </a:tr>
              <a:tr h="207698">
                <a:tc>
                  <a:txBody>
                    <a:bodyPr/>
                    <a:lstStyle/>
                    <a:p>
                      <a:r>
                        <a:rPr lang="fr-FR" sz="1400"/>
                        <a:t>Total Outre Mer</a:t>
                      </a:r>
                    </a:p>
                  </a:txBody>
                  <a:tcPr anchor="ctr"/>
                </a:tc>
                <a:tc>
                  <a:txBody>
                    <a:bodyPr/>
                    <a:lstStyle/>
                    <a:p>
                      <a:pPr algn="ctr"/>
                      <a:r>
                        <a:rPr lang="fr-FR" sz="1400"/>
                        <a:t>2 039</a:t>
                      </a:r>
                    </a:p>
                  </a:txBody>
                  <a:tcPr anchor="ctr"/>
                </a:tc>
                <a:tc>
                  <a:txBody>
                    <a:bodyPr/>
                    <a:lstStyle/>
                    <a:p>
                      <a:pPr algn="ctr"/>
                      <a:r>
                        <a:rPr lang="fr-FR" sz="1400"/>
                        <a:t>286</a:t>
                      </a:r>
                    </a:p>
                  </a:txBody>
                  <a:tcPr anchor="ctr"/>
                </a:tc>
                <a:tc>
                  <a:txBody>
                    <a:bodyPr/>
                    <a:lstStyle/>
                    <a:p>
                      <a:pPr algn="ctr"/>
                      <a:r>
                        <a:rPr lang="fr-FR" sz="1400"/>
                        <a:t>[274 - 298]</a:t>
                      </a:r>
                    </a:p>
                  </a:txBody>
                  <a:tcPr anchor="ctr"/>
                </a:tc>
                <a:tc>
                  <a:txBody>
                    <a:bodyPr/>
                    <a:lstStyle/>
                    <a:p>
                      <a:pPr algn="ctr"/>
                      <a:r>
                        <a:rPr lang="fr-FR" sz="1400"/>
                        <a:t>387</a:t>
                      </a:r>
                    </a:p>
                  </a:txBody>
                  <a:tcPr anchor="ctr"/>
                </a:tc>
                <a:tc>
                  <a:txBody>
                    <a:bodyPr/>
                    <a:lstStyle/>
                    <a:p>
                      <a:pPr algn="ctr"/>
                      <a:r>
                        <a:rPr lang="fr-FR" sz="1400"/>
                        <a:t>[369 - 404]</a:t>
                      </a:r>
                    </a:p>
                  </a:txBody>
                  <a:tcPr anchor="ctr"/>
                </a:tc>
                <a:tc>
                  <a:txBody>
                    <a:bodyPr/>
                    <a:lstStyle/>
                    <a:p>
                      <a:pPr algn="ctr"/>
                      <a:r>
                        <a:rPr lang="fr-FR" sz="1400"/>
                        <a:t>1,00</a:t>
                      </a:r>
                    </a:p>
                  </a:txBody>
                  <a:tcPr anchor="ctr"/>
                </a:tc>
                <a:tc>
                  <a:txBody>
                    <a:bodyPr/>
                    <a:lstStyle/>
                    <a:p>
                      <a:pPr algn="ctr"/>
                      <a:endParaRPr lang="fr-FR" sz="1400"/>
                    </a:p>
                  </a:txBody>
                  <a:tcPr anchor="ctr"/>
                </a:tc>
                <a:extLst>
                  <a:ext uri="{0D108BD9-81ED-4DB2-BD59-A6C34878D82A}">
                    <a16:rowId xmlns:a16="http://schemas.microsoft.com/office/drawing/2014/main" val="1111691340"/>
                  </a:ext>
                </a:extLst>
              </a:tr>
              <a:tr h="207698">
                <a:tc>
                  <a:txBody>
                    <a:bodyPr/>
                    <a:lstStyle/>
                    <a:p>
                      <a:r>
                        <a:rPr lang="fr-FR" sz="1400"/>
                        <a:t>Total Hexagone</a:t>
                      </a:r>
                    </a:p>
                  </a:txBody>
                  <a:tcPr anchor="ctr"/>
                </a:tc>
                <a:tc>
                  <a:txBody>
                    <a:bodyPr/>
                    <a:lstStyle/>
                    <a:p>
                      <a:pPr algn="ctr"/>
                      <a:r>
                        <a:rPr lang="fr-FR" sz="1400"/>
                        <a:t>32 376</a:t>
                      </a:r>
                    </a:p>
                  </a:txBody>
                  <a:tcPr anchor="ctr"/>
                </a:tc>
                <a:tc>
                  <a:txBody>
                    <a:bodyPr/>
                    <a:lstStyle/>
                    <a:p>
                      <a:pPr algn="ctr"/>
                      <a:r>
                        <a:rPr lang="fr-FR" sz="1400"/>
                        <a:t>165</a:t>
                      </a:r>
                    </a:p>
                  </a:txBody>
                  <a:tcPr anchor="ctr"/>
                </a:tc>
                <a:tc>
                  <a:txBody>
                    <a:bodyPr/>
                    <a:lstStyle/>
                    <a:p>
                      <a:pPr algn="ctr"/>
                      <a:r>
                        <a:rPr lang="fr-FR" sz="1400"/>
                        <a:t>[163 - 167]</a:t>
                      </a:r>
                    </a:p>
                  </a:txBody>
                  <a:tcPr anchor="ctr"/>
                </a:tc>
                <a:tc>
                  <a:txBody>
                    <a:bodyPr/>
                    <a:lstStyle/>
                    <a:p>
                      <a:pPr algn="ctr"/>
                      <a:r>
                        <a:rPr lang="fr-FR" sz="1400"/>
                        <a:t>163</a:t>
                      </a:r>
                    </a:p>
                  </a:txBody>
                  <a:tcPr anchor="ctr"/>
                </a:tc>
                <a:tc>
                  <a:txBody>
                    <a:bodyPr/>
                    <a:lstStyle/>
                    <a:p>
                      <a:pPr algn="ctr"/>
                      <a:r>
                        <a:rPr lang="fr-FR" sz="1400"/>
                        <a:t>[162 - 165]</a:t>
                      </a:r>
                    </a:p>
                  </a:txBody>
                  <a:tcPr anchor="ctr"/>
                </a:tc>
                <a:tc>
                  <a:txBody>
                    <a:bodyPr/>
                    <a:lstStyle/>
                    <a:p>
                      <a:pPr algn="ctr"/>
                      <a:endParaRPr lang="fr-FR" sz="1400"/>
                    </a:p>
                  </a:txBody>
                  <a:tcPr anchor="ctr"/>
                </a:tc>
                <a:tc>
                  <a:txBody>
                    <a:bodyPr/>
                    <a:lstStyle/>
                    <a:p>
                      <a:pPr algn="ctr"/>
                      <a:endParaRPr lang="fr-FR" sz="1400" dirty="0"/>
                    </a:p>
                  </a:txBody>
                  <a:tcPr anchor="ctr"/>
                </a:tc>
                <a:extLst>
                  <a:ext uri="{0D108BD9-81ED-4DB2-BD59-A6C34878D82A}">
                    <a16:rowId xmlns:a16="http://schemas.microsoft.com/office/drawing/2014/main" val="3088259041"/>
                  </a:ext>
                </a:extLst>
              </a:tr>
            </a:tbl>
          </a:graphicData>
        </a:graphic>
      </p:graphicFrame>
      <p:sp>
        <p:nvSpPr>
          <p:cNvPr id="4" name="Rectangle 3"/>
          <p:cNvSpPr/>
          <p:nvPr/>
        </p:nvSpPr>
        <p:spPr>
          <a:xfrm>
            <a:off x="1919536" y="6165304"/>
            <a:ext cx="8459639" cy="369332"/>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Incidence </a:t>
            </a:r>
            <a:r>
              <a:rPr lang="fr-FR" i="1" dirty="0">
                <a:solidFill>
                  <a:srgbClr val="FF0000"/>
                </a:solidFill>
                <a:latin typeface="Comic Sans MS" panose="030F0702030302020204" pitchFamily="66" charset="0"/>
                <a:cs typeface="Arial" panose="020B0604020202020204" pitchFamily="34" charset="0"/>
              </a:rPr>
              <a:t>2020-2022</a:t>
            </a:r>
            <a:r>
              <a:rPr lang="fr-FR" i="1" dirty="0">
                <a:latin typeface="Comic Sans MS" panose="030F0702030302020204" pitchFamily="66" charset="0"/>
                <a:cs typeface="Arial" panose="020B0604020202020204" pitchFamily="34" charset="0"/>
              </a:rPr>
              <a:t> de l’insuffisance rénale chronique terminale par région</a:t>
            </a:r>
          </a:p>
        </p:txBody>
      </p:sp>
    </p:spTree>
    <p:extLst>
      <p:ext uri="{BB962C8B-B14F-4D97-AF65-F5344CB8AC3E}">
        <p14:creationId xmlns:p14="http://schemas.microsoft.com/office/powerpoint/2010/main" val="2459370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52221126"/>
              </p:ext>
            </p:extLst>
          </p:nvPr>
        </p:nvGraphicFramePr>
        <p:xfrm>
          <a:off x="717340" y="841021"/>
          <a:ext cx="10079986" cy="4937760"/>
        </p:xfrm>
        <a:graphic>
          <a:graphicData uri="http://schemas.openxmlformats.org/drawingml/2006/table">
            <a:tbl>
              <a:tblPr firstRow="1" bandRow="1">
                <a:tableStyleId>{5C22544A-7EE6-4342-B048-85BDC9FD1C3A}</a:tableStyleId>
              </a:tblPr>
              <a:tblGrid>
                <a:gridCol w="1649523">
                  <a:extLst>
                    <a:ext uri="{9D8B030D-6E8A-4147-A177-3AD203B41FA5}">
                      <a16:colId xmlns:a16="http://schemas.microsoft.com/office/drawing/2014/main" val="1179995725"/>
                    </a:ext>
                  </a:extLst>
                </a:gridCol>
                <a:gridCol w="884337">
                  <a:extLst>
                    <a:ext uri="{9D8B030D-6E8A-4147-A177-3AD203B41FA5}">
                      <a16:colId xmlns:a16="http://schemas.microsoft.com/office/drawing/2014/main" val="1771955179"/>
                    </a:ext>
                  </a:extLst>
                </a:gridCol>
                <a:gridCol w="914400">
                  <a:extLst>
                    <a:ext uri="{9D8B030D-6E8A-4147-A177-3AD203B41FA5}">
                      <a16:colId xmlns:a16="http://schemas.microsoft.com/office/drawing/2014/main" val="1334810177"/>
                    </a:ext>
                  </a:extLst>
                </a:gridCol>
                <a:gridCol w="1535289">
                  <a:extLst>
                    <a:ext uri="{9D8B030D-6E8A-4147-A177-3AD203B41FA5}">
                      <a16:colId xmlns:a16="http://schemas.microsoft.com/office/drawing/2014/main" val="4280012062"/>
                    </a:ext>
                  </a:extLst>
                </a:gridCol>
                <a:gridCol w="1083733">
                  <a:extLst>
                    <a:ext uri="{9D8B030D-6E8A-4147-A177-3AD203B41FA5}">
                      <a16:colId xmlns:a16="http://schemas.microsoft.com/office/drawing/2014/main" val="2706186341"/>
                    </a:ext>
                  </a:extLst>
                </a:gridCol>
                <a:gridCol w="1433689">
                  <a:extLst>
                    <a:ext uri="{9D8B030D-6E8A-4147-A177-3AD203B41FA5}">
                      <a16:colId xmlns:a16="http://schemas.microsoft.com/office/drawing/2014/main" val="1355725449"/>
                    </a:ext>
                  </a:extLst>
                </a:gridCol>
                <a:gridCol w="1027289">
                  <a:extLst>
                    <a:ext uri="{9D8B030D-6E8A-4147-A177-3AD203B41FA5}">
                      <a16:colId xmlns:a16="http://schemas.microsoft.com/office/drawing/2014/main" val="2024662435"/>
                    </a:ext>
                  </a:extLst>
                </a:gridCol>
                <a:gridCol w="1551726">
                  <a:extLst>
                    <a:ext uri="{9D8B030D-6E8A-4147-A177-3AD203B41FA5}">
                      <a16:colId xmlns:a16="http://schemas.microsoft.com/office/drawing/2014/main" val="2859864637"/>
                    </a:ext>
                  </a:extLst>
                </a:gridCol>
              </a:tblGrid>
              <a:tr h="1158240">
                <a:tc>
                  <a:txBody>
                    <a:bodyPr/>
                    <a:lstStyle/>
                    <a:p>
                      <a:pPr algn="ctr"/>
                      <a:endParaRPr lang="fr-FR" sz="1200"/>
                    </a:p>
                  </a:txBody>
                  <a:tcPr anchor="ctr"/>
                </a:tc>
                <a:tc>
                  <a:txBody>
                    <a:bodyPr/>
                    <a:lstStyle/>
                    <a:p>
                      <a:pPr algn="ctr"/>
                      <a:r>
                        <a:rPr lang="fr-FR" sz="1200" dirty="0"/>
                        <a:t>n</a:t>
                      </a:r>
                    </a:p>
                  </a:txBody>
                  <a:tcPr anchor="ctr"/>
                </a:tc>
                <a:tc>
                  <a:txBody>
                    <a:bodyPr/>
                    <a:lstStyle/>
                    <a:p>
                      <a:pPr algn="ctr"/>
                      <a:r>
                        <a:rPr lang="fr-FR" sz="1200"/>
                        <a:t>Taux brut</a:t>
                      </a:r>
                      <a:endParaRPr lang="fr-FR" sz="1200" dirty="0"/>
                    </a:p>
                  </a:txBody>
                  <a:tcPr anchor="ctr"/>
                </a:tc>
                <a:tc>
                  <a:txBody>
                    <a:bodyPr/>
                    <a:lstStyle/>
                    <a:p>
                      <a:pPr algn="ctr"/>
                      <a:r>
                        <a:rPr lang="fr-FR" sz="1200"/>
                        <a:t>Intervalle de confiance </a:t>
                      </a:r>
                    </a:p>
                    <a:p>
                      <a:pPr algn="ctr"/>
                      <a:r>
                        <a:rPr lang="fr-FR" sz="1200"/>
                        <a:t> à 95% du taux brut</a:t>
                      </a:r>
                      <a:endParaRPr lang="fr-FR" sz="1200" dirty="0"/>
                    </a:p>
                  </a:txBody>
                  <a:tcPr anchor="ctr"/>
                </a:tc>
                <a:tc>
                  <a:txBody>
                    <a:bodyPr/>
                    <a:lstStyle/>
                    <a:p>
                      <a:pPr algn="ctr"/>
                      <a:r>
                        <a:rPr lang="fr-FR" sz="1200"/>
                        <a:t>Taux </a:t>
                      </a:r>
                    </a:p>
                    <a:p>
                      <a:pPr algn="ctr"/>
                      <a:r>
                        <a:rPr lang="fr-FR" sz="1200"/>
                        <a:t>standardisé</a:t>
                      </a:r>
                    </a:p>
                  </a:txBody>
                  <a:tcPr anchor="ctr"/>
                </a:tc>
                <a:tc>
                  <a:txBody>
                    <a:bodyPr/>
                    <a:lstStyle/>
                    <a:p>
                      <a:pPr algn="ctr"/>
                      <a:r>
                        <a:rPr lang="fr-FR" sz="1200"/>
                        <a:t>Intervalle de confiance </a:t>
                      </a:r>
                    </a:p>
                    <a:p>
                      <a:pPr algn="ctr"/>
                      <a:r>
                        <a:rPr lang="fr-FR" sz="1200"/>
                        <a:t> à 95% du taux standardisé</a:t>
                      </a:r>
                    </a:p>
                  </a:txBody>
                  <a:tcPr anchor="ctr"/>
                </a:tc>
                <a:tc>
                  <a:txBody>
                    <a:bodyPr/>
                    <a:lstStyle/>
                    <a:p>
                      <a:pPr algn="ctr"/>
                      <a:r>
                        <a:rPr lang="fr-FR" sz="1200"/>
                        <a:t>Indice </a:t>
                      </a:r>
                    </a:p>
                    <a:p>
                      <a:pPr algn="ctr"/>
                      <a:r>
                        <a:rPr lang="fr-FR" sz="1200"/>
                        <a:t> comparatif </a:t>
                      </a:r>
                    </a:p>
                    <a:p>
                      <a:pPr algn="ctr"/>
                      <a:r>
                        <a:rPr lang="fr-FR" sz="1200"/>
                        <a:t> de prévalence</a:t>
                      </a:r>
                    </a:p>
                  </a:txBody>
                  <a:tcPr anchor="ctr"/>
                </a:tc>
                <a:tc>
                  <a:txBody>
                    <a:bodyPr/>
                    <a:lstStyle/>
                    <a:p>
                      <a:pPr algn="ctr"/>
                      <a:r>
                        <a:rPr lang="fr-FR" sz="1200"/>
                        <a:t>Intervalle de confiance </a:t>
                      </a:r>
                    </a:p>
                    <a:p>
                      <a:pPr algn="ctr"/>
                      <a:r>
                        <a:rPr lang="fr-FR" sz="1200"/>
                        <a:t> à 95% de l'indice </a:t>
                      </a:r>
                    </a:p>
                    <a:p>
                      <a:pPr algn="ctr"/>
                      <a:r>
                        <a:rPr lang="fr-FR" sz="1200"/>
                        <a:t> comparatif de prévalence</a:t>
                      </a:r>
                    </a:p>
                  </a:txBody>
                  <a:tcPr anchor="ctr"/>
                </a:tc>
                <a:extLst>
                  <a:ext uri="{0D108BD9-81ED-4DB2-BD59-A6C34878D82A}">
                    <a16:rowId xmlns:a16="http://schemas.microsoft.com/office/drawing/2014/main" val="3809438057"/>
                  </a:ext>
                </a:extLst>
              </a:tr>
              <a:tr h="304800">
                <a:tc>
                  <a:txBody>
                    <a:bodyPr/>
                    <a:lstStyle/>
                    <a:p>
                      <a:r>
                        <a:rPr lang="fr-FR" sz="1200"/>
                        <a:t>Guadeloupe</a:t>
                      </a:r>
                    </a:p>
                  </a:txBody>
                  <a:tcPr anchor="ctr"/>
                </a:tc>
                <a:tc>
                  <a:txBody>
                    <a:bodyPr/>
                    <a:lstStyle/>
                    <a:p>
                      <a:pPr algn="ctr"/>
                      <a:endParaRPr lang="fr-FR" sz="1200"/>
                    </a:p>
                  </a:txBody>
                  <a:tcPr anchor="ctr"/>
                </a:tc>
                <a:tc>
                  <a:txBody>
                    <a:bodyPr/>
                    <a:lstStyle/>
                    <a:p>
                      <a:pPr algn="ctr"/>
                      <a:endParaRPr lang="fr-FR" sz="1200" dirty="0"/>
                    </a:p>
                  </a:txBody>
                  <a:tcPr anchor="ctr"/>
                </a:tc>
                <a:tc>
                  <a:txBody>
                    <a:bodyPr/>
                    <a:lstStyle/>
                    <a:p>
                      <a:pPr algn="ctr"/>
                      <a:endParaRPr lang="fr-FR" sz="1200"/>
                    </a:p>
                  </a:txBody>
                  <a:tcPr anchor="ctr"/>
                </a:tc>
                <a:tc>
                  <a:txBody>
                    <a:bodyPr/>
                    <a:lstStyle/>
                    <a:p>
                      <a:pPr algn="ctr"/>
                      <a:endParaRPr lang="fr-FR" sz="1200"/>
                    </a:p>
                  </a:txBody>
                  <a:tcPr anchor="ctr"/>
                </a:tc>
                <a:tc>
                  <a:txBody>
                    <a:bodyPr/>
                    <a:lstStyle/>
                    <a:p>
                      <a:pPr algn="ctr"/>
                      <a:endParaRPr lang="fr-FR" sz="1200"/>
                    </a:p>
                  </a:txBody>
                  <a:tcPr anchor="ctr"/>
                </a:tc>
                <a:tc>
                  <a:txBody>
                    <a:bodyPr/>
                    <a:lstStyle/>
                    <a:p>
                      <a:pPr algn="ctr"/>
                      <a:endParaRPr lang="fr-FR" sz="1200"/>
                    </a:p>
                  </a:txBody>
                  <a:tcPr anchor="ctr"/>
                </a:tc>
                <a:tc>
                  <a:txBody>
                    <a:bodyPr/>
                    <a:lstStyle/>
                    <a:p>
                      <a:pPr algn="ctr"/>
                      <a:endParaRPr lang="fr-FR" sz="1200"/>
                    </a:p>
                  </a:txBody>
                  <a:tcPr anchor="ctr"/>
                </a:tc>
                <a:extLst>
                  <a:ext uri="{0D108BD9-81ED-4DB2-BD59-A6C34878D82A}">
                    <a16:rowId xmlns:a16="http://schemas.microsoft.com/office/drawing/2014/main" val="2614744591"/>
                  </a:ext>
                </a:extLst>
              </a:tr>
              <a:tr h="304800">
                <a:tc>
                  <a:txBody>
                    <a:bodyPr/>
                    <a:lstStyle/>
                    <a:p>
                      <a:r>
                        <a:rPr lang="fr-FR" sz="1200"/>
                        <a:t>Guyane</a:t>
                      </a:r>
                    </a:p>
                  </a:txBody>
                  <a:tcPr anchor="ctr"/>
                </a:tc>
                <a:tc>
                  <a:txBody>
                    <a:bodyPr/>
                    <a:lstStyle/>
                    <a:p>
                      <a:pPr algn="ctr"/>
                      <a:r>
                        <a:rPr lang="fr-FR" sz="1200"/>
                        <a:t>359</a:t>
                      </a:r>
                    </a:p>
                  </a:txBody>
                  <a:tcPr anchor="ctr"/>
                </a:tc>
                <a:tc>
                  <a:txBody>
                    <a:bodyPr/>
                    <a:lstStyle/>
                    <a:p>
                      <a:pPr algn="ctr"/>
                      <a:r>
                        <a:rPr lang="fr-FR" sz="1200"/>
                        <a:t>1 190</a:t>
                      </a:r>
                    </a:p>
                  </a:txBody>
                  <a:tcPr anchor="ctr"/>
                </a:tc>
                <a:tc>
                  <a:txBody>
                    <a:bodyPr/>
                    <a:lstStyle/>
                    <a:p>
                      <a:pPr algn="ctr"/>
                      <a:r>
                        <a:rPr lang="fr-FR" sz="1200"/>
                        <a:t>[1 067 - 1 313]</a:t>
                      </a:r>
                    </a:p>
                  </a:txBody>
                  <a:tcPr anchor="ctr"/>
                </a:tc>
                <a:tc>
                  <a:txBody>
                    <a:bodyPr/>
                    <a:lstStyle/>
                    <a:p>
                      <a:pPr algn="ctr"/>
                      <a:r>
                        <a:rPr lang="fr-FR" sz="1200"/>
                        <a:t>2 226</a:t>
                      </a:r>
                    </a:p>
                  </a:txBody>
                  <a:tcPr anchor="ctr"/>
                </a:tc>
                <a:tc>
                  <a:txBody>
                    <a:bodyPr/>
                    <a:lstStyle/>
                    <a:p>
                      <a:pPr algn="ctr"/>
                      <a:r>
                        <a:rPr lang="fr-FR" sz="1200"/>
                        <a:t>[1 965 - 2 488]</a:t>
                      </a:r>
                    </a:p>
                  </a:txBody>
                  <a:tcPr anchor="ctr"/>
                </a:tc>
                <a:tc>
                  <a:txBody>
                    <a:bodyPr/>
                    <a:lstStyle/>
                    <a:p>
                      <a:pPr algn="ctr"/>
                      <a:r>
                        <a:rPr lang="fr-FR" sz="1200"/>
                        <a:t>0,74</a:t>
                      </a:r>
                    </a:p>
                  </a:txBody>
                  <a:tcPr anchor="ctr"/>
                </a:tc>
                <a:tc>
                  <a:txBody>
                    <a:bodyPr/>
                    <a:lstStyle/>
                    <a:p>
                      <a:pPr algn="ctr"/>
                      <a:r>
                        <a:rPr lang="fr-FR" sz="1200"/>
                        <a:t>[0,65 - 0,83]</a:t>
                      </a:r>
                    </a:p>
                  </a:txBody>
                  <a:tcPr anchor="ctr"/>
                </a:tc>
                <a:extLst>
                  <a:ext uri="{0D108BD9-81ED-4DB2-BD59-A6C34878D82A}">
                    <a16:rowId xmlns:a16="http://schemas.microsoft.com/office/drawing/2014/main" val="1729697422"/>
                  </a:ext>
                </a:extLst>
              </a:tr>
              <a:tr h="304800">
                <a:tc>
                  <a:txBody>
                    <a:bodyPr/>
                    <a:lstStyle/>
                    <a:p>
                      <a:r>
                        <a:rPr lang="fr-FR" sz="1200"/>
                        <a:t>Martinique</a:t>
                      </a:r>
                    </a:p>
                  </a:txBody>
                  <a:tcPr anchor="ctr"/>
                </a:tc>
                <a:tc>
                  <a:txBody>
                    <a:bodyPr/>
                    <a:lstStyle/>
                    <a:p>
                      <a:pPr algn="ctr"/>
                      <a:r>
                        <a:rPr lang="fr-FR" sz="1200"/>
                        <a:t>910</a:t>
                      </a:r>
                    </a:p>
                  </a:txBody>
                  <a:tcPr anchor="ctr"/>
                </a:tc>
                <a:tc>
                  <a:txBody>
                    <a:bodyPr/>
                    <a:lstStyle/>
                    <a:p>
                      <a:pPr algn="ctr"/>
                      <a:r>
                        <a:rPr lang="fr-FR" sz="1200"/>
                        <a:t>2 622</a:t>
                      </a:r>
                    </a:p>
                  </a:txBody>
                  <a:tcPr anchor="ctr"/>
                </a:tc>
                <a:tc>
                  <a:txBody>
                    <a:bodyPr/>
                    <a:lstStyle/>
                    <a:p>
                      <a:pPr algn="ctr"/>
                      <a:r>
                        <a:rPr lang="fr-FR" sz="1200"/>
                        <a:t>[2 452 - 2 792]</a:t>
                      </a:r>
                    </a:p>
                  </a:txBody>
                  <a:tcPr anchor="ctr"/>
                </a:tc>
                <a:tc>
                  <a:txBody>
                    <a:bodyPr/>
                    <a:lstStyle/>
                    <a:p>
                      <a:pPr algn="ctr"/>
                      <a:r>
                        <a:rPr lang="fr-FR" sz="1200"/>
                        <a:t>2 286</a:t>
                      </a:r>
                    </a:p>
                  </a:txBody>
                  <a:tcPr anchor="ctr"/>
                </a:tc>
                <a:tc>
                  <a:txBody>
                    <a:bodyPr/>
                    <a:lstStyle/>
                    <a:p>
                      <a:pPr algn="ctr"/>
                      <a:r>
                        <a:rPr lang="fr-FR" sz="1200"/>
                        <a:t>[2 134 - 2 437]</a:t>
                      </a:r>
                    </a:p>
                  </a:txBody>
                  <a:tcPr anchor="ctr"/>
                </a:tc>
                <a:tc>
                  <a:txBody>
                    <a:bodyPr/>
                    <a:lstStyle/>
                    <a:p>
                      <a:pPr algn="ctr"/>
                      <a:r>
                        <a:rPr lang="fr-FR" sz="1200"/>
                        <a:t>0,75</a:t>
                      </a:r>
                    </a:p>
                  </a:txBody>
                  <a:tcPr anchor="ctr"/>
                </a:tc>
                <a:tc>
                  <a:txBody>
                    <a:bodyPr/>
                    <a:lstStyle/>
                    <a:p>
                      <a:pPr algn="ctr"/>
                      <a:r>
                        <a:rPr lang="fr-FR" sz="1200"/>
                        <a:t>[0,71 - 0,81]</a:t>
                      </a:r>
                    </a:p>
                  </a:txBody>
                  <a:tcPr anchor="ctr"/>
                </a:tc>
                <a:extLst>
                  <a:ext uri="{0D108BD9-81ED-4DB2-BD59-A6C34878D82A}">
                    <a16:rowId xmlns:a16="http://schemas.microsoft.com/office/drawing/2014/main" val="3747292880"/>
                  </a:ext>
                </a:extLst>
              </a:tr>
              <a:tr h="304800">
                <a:tc>
                  <a:txBody>
                    <a:bodyPr/>
                    <a:lstStyle/>
                    <a:p>
                      <a:r>
                        <a:rPr lang="fr-FR" sz="1200"/>
                        <a:t>Mayotte</a:t>
                      </a:r>
                    </a:p>
                  </a:txBody>
                  <a:tcPr anchor="ctr"/>
                </a:tc>
                <a:tc>
                  <a:txBody>
                    <a:bodyPr/>
                    <a:lstStyle/>
                    <a:p>
                      <a:pPr algn="ctr"/>
                      <a:r>
                        <a:rPr lang="fr-FR" sz="1200"/>
                        <a:t>252</a:t>
                      </a:r>
                    </a:p>
                  </a:txBody>
                  <a:tcPr anchor="ctr"/>
                </a:tc>
                <a:tc>
                  <a:txBody>
                    <a:bodyPr/>
                    <a:lstStyle/>
                    <a:p>
                      <a:pPr algn="ctr"/>
                      <a:r>
                        <a:rPr lang="fr-FR" sz="1200"/>
                        <a:t>846</a:t>
                      </a:r>
                    </a:p>
                  </a:txBody>
                  <a:tcPr anchor="ctr"/>
                </a:tc>
                <a:tc>
                  <a:txBody>
                    <a:bodyPr/>
                    <a:lstStyle/>
                    <a:p>
                      <a:pPr algn="ctr"/>
                      <a:r>
                        <a:rPr lang="fr-FR" sz="1200"/>
                        <a:t>[742 - 950]</a:t>
                      </a:r>
                    </a:p>
                  </a:txBody>
                  <a:tcPr anchor="ctr"/>
                </a:tc>
                <a:tc>
                  <a:txBody>
                    <a:bodyPr/>
                    <a:lstStyle/>
                    <a:p>
                      <a:pPr algn="ctr"/>
                      <a:r>
                        <a:rPr lang="fr-FR" sz="1200"/>
                        <a:t>2 639</a:t>
                      </a:r>
                    </a:p>
                  </a:txBody>
                  <a:tcPr anchor="ctr"/>
                </a:tc>
                <a:tc>
                  <a:txBody>
                    <a:bodyPr/>
                    <a:lstStyle/>
                    <a:p>
                      <a:pPr algn="ctr"/>
                      <a:r>
                        <a:rPr lang="fr-FR" sz="1200"/>
                        <a:t>[2 208 - 3 070]</a:t>
                      </a:r>
                    </a:p>
                  </a:txBody>
                  <a:tcPr anchor="ctr"/>
                </a:tc>
                <a:tc>
                  <a:txBody>
                    <a:bodyPr/>
                    <a:lstStyle/>
                    <a:p>
                      <a:pPr algn="ctr"/>
                      <a:r>
                        <a:rPr lang="fr-FR" sz="1200"/>
                        <a:t>0,87</a:t>
                      </a:r>
                    </a:p>
                  </a:txBody>
                  <a:tcPr anchor="ctr"/>
                </a:tc>
                <a:tc>
                  <a:txBody>
                    <a:bodyPr/>
                    <a:lstStyle/>
                    <a:p>
                      <a:pPr algn="ctr"/>
                      <a:r>
                        <a:rPr lang="fr-FR" sz="1200"/>
                        <a:t>[0,74 - 1,03]</a:t>
                      </a:r>
                    </a:p>
                  </a:txBody>
                  <a:tcPr anchor="ctr"/>
                </a:tc>
                <a:extLst>
                  <a:ext uri="{0D108BD9-81ED-4DB2-BD59-A6C34878D82A}">
                    <a16:rowId xmlns:a16="http://schemas.microsoft.com/office/drawing/2014/main" val="3616071974"/>
                  </a:ext>
                </a:extLst>
              </a:tr>
              <a:tr h="304800">
                <a:tc>
                  <a:txBody>
                    <a:bodyPr/>
                    <a:lstStyle/>
                    <a:p>
                      <a:r>
                        <a:rPr lang="fr-FR" sz="1200"/>
                        <a:t>Nouvelle-Calédonie</a:t>
                      </a:r>
                    </a:p>
                  </a:txBody>
                  <a:tcPr anchor="ctr"/>
                </a:tc>
                <a:tc>
                  <a:txBody>
                    <a:bodyPr/>
                    <a:lstStyle/>
                    <a:p>
                      <a:pPr algn="ctr"/>
                      <a:r>
                        <a:rPr lang="fr-FR" sz="1200"/>
                        <a:t>839</a:t>
                      </a:r>
                    </a:p>
                  </a:txBody>
                  <a:tcPr anchor="ctr"/>
                </a:tc>
                <a:tc>
                  <a:txBody>
                    <a:bodyPr/>
                    <a:lstStyle/>
                    <a:p>
                      <a:pPr algn="ctr"/>
                      <a:r>
                        <a:rPr lang="fr-FR" sz="1200"/>
                        <a:t>3 091</a:t>
                      </a:r>
                    </a:p>
                  </a:txBody>
                  <a:tcPr anchor="ctr"/>
                </a:tc>
                <a:tc>
                  <a:txBody>
                    <a:bodyPr/>
                    <a:lstStyle/>
                    <a:p>
                      <a:pPr algn="ctr"/>
                      <a:r>
                        <a:rPr lang="fr-FR" sz="1200"/>
                        <a:t>[2 882 - 3 300]</a:t>
                      </a:r>
                    </a:p>
                  </a:txBody>
                  <a:tcPr anchor="ctr"/>
                </a:tc>
                <a:tc>
                  <a:txBody>
                    <a:bodyPr/>
                    <a:lstStyle/>
                    <a:p>
                      <a:pPr algn="ctr"/>
                      <a:r>
                        <a:rPr lang="fr-FR" sz="1200"/>
                        <a:t>4 509</a:t>
                      </a:r>
                    </a:p>
                  </a:txBody>
                  <a:tcPr anchor="ctr"/>
                </a:tc>
                <a:tc>
                  <a:txBody>
                    <a:bodyPr/>
                    <a:lstStyle/>
                    <a:p>
                      <a:pPr algn="ctr"/>
                      <a:r>
                        <a:rPr lang="fr-FR" sz="1200"/>
                        <a:t>[4 185 - 4 833]</a:t>
                      </a:r>
                    </a:p>
                  </a:txBody>
                  <a:tcPr anchor="ctr"/>
                </a:tc>
                <a:tc>
                  <a:txBody>
                    <a:bodyPr/>
                    <a:lstStyle/>
                    <a:p>
                      <a:pPr algn="ctr"/>
                      <a:r>
                        <a:rPr lang="fr-FR" sz="1200"/>
                        <a:t>1,49</a:t>
                      </a:r>
                    </a:p>
                  </a:txBody>
                  <a:tcPr anchor="ctr"/>
                </a:tc>
                <a:tc>
                  <a:txBody>
                    <a:bodyPr/>
                    <a:lstStyle/>
                    <a:p>
                      <a:pPr algn="ctr"/>
                      <a:r>
                        <a:rPr lang="fr-FR" sz="1200"/>
                        <a:t>[1,39 - 1,60]</a:t>
                      </a:r>
                    </a:p>
                  </a:txBody>
                  <a:tcPr anchor="ctr"/>
                </a:tc>
                <a:extLst>
                  <a:ext uri="{0D108BD9-81ED-4DB2-BD59-A6C34878D82A}">
                    <a16:rowId xmlns:a16="http://schemas.microsoft.com/office/drawing/2014/main" val="495633226"/>
                  </a:ext>
                </a:extLst>
              </a:tr>
              <a:tr h="304800">
                <a:tc>
                  <a:txBody>
                    <a:bodyPr/>
                    <a:lstStyle/>
                    <a:p>
                      <a:r>
                        <a:rPr lang="fr-FR" sz="1200"/>
                        <a:t>Polynésie Francaise</a:t>
                      </a:r>
                    </a:p>
                  </a:txBody>
                  <a:tcPr anchor="ctr"/>
                </a:tc>
                <a:tc>
                  <a:txBody>
                    <a:bodyPr/>
                    <a:lstStyle/>
                    <a:p>
                      <a:pPr algn="ctr"/>
                      <a:r>
                        <a:rPr lang="fr-FR" sz="1200"/>
                        <a:t>706</a:t>
                      </a:r>
                    </a:p>
                  </a:txBody>
                  <a:tcPr anchor="ctr"/>
                </a:tc>
                <a:tc>
                  <a:txBody>
                    <a:bodyPr/>
                    <a:lstStyle/>
                    <a:p>
                      <a:pPr algn="ctr"/>
                      <a:r>
                        <a:rPr lang="fr-FR" sz="1200"/>
                        <a:t>2 532</a:t>
                      </a:r>
                    </a:p>
                  </a:txBody>
                  <a:tcPr anchor="ctr"/>
                </a:tc>
                <a:tc>
                  <a:txBody>
                    <a:bodyPr/>
                    <a:lstStyle/>
                    <a:p>
                      <a:pPr algn="ctr"/>
                      <a:r>
                        <a:rPr lang="fr-FR" sz="1200"/>
                        <a:t>[2 346 - 2 719]</a:t>
                      </a:r>
                    </a:p>
                  </a:txBody>
                  <a:tcPr anchor="ctr"/>
                </a:tc>
                <a:tc>
                  <a:txBody>
                    <a:bodyPr/>
                    <a:lstStyle/>
                    <a:p>
                      <a:pPr algn="ctr"/>
                      <a:r>
                        <a:rPr lang="fr-FR" sz="1200"/>
                        <a:t>3 318</a:t>
                      </a:r>
                    </a:p>
                  </a:txBody>
                  <a:tcPr anchor="ctr"/>
                </a:tc>
                <a:tc>
                  <a:txBody>
                    <a:bodyPr/>
                    <a:lstStyle/>
                    <a:p>
                      <a:pPr algn="ctr"/>
                      <a:r>
                        <a:rPr lang="fr-FR" sz="1200"/>
                        <a:t>[3 055 - 3 580]</a:t>
                      </a:r>
                    </a:p>
                  </a:txBody>
                  <a:tcPr anchor="ctr"/>
                </a:tc>
                <a:tc>
                  <a:txBody>
                    <a:bodyPr/>
                    <a:lstStyle/>
                    <a:p>
                      <a:pPr algn="ctr"/>
                      <a:r>
                        <a:rPr lang="fr-FR" sz="1200"/>
                        <a:t>1,10</a:t>
                      </a:r>
                    </a:p>
                  </a:txBody>
                  <a:tcPr anchor="ctr"/>
                </a:tc>
                <a:tc>
                  <a:txBody>
                    <a:bodyPr/>
                    <a:lstStyle/>
                    <a:p>
                      <a:pPr algn="ctr"/>
                      <a:r>
                        <a:rPr lang="fr-FR" sz="1200"/>
                        <a:t>[1,01 - 1,19]</a:t>
                      </a:r>
                    </a:p>
                  </a:txBody>
                  <a:tcPr anchor="ctr"/>
                </a:tc>
                <a:extLst>
                  <a:ext uri="{0D108BD9-81ED-4DB2-BD59-A6C34878D82A}">
                    <a16:rowId xmlns:a16="http://schemas.microsoft.com/office/drawing/2014/main" val="2756079136"/>
                  </a:ext>
                </a:extLst>
              </a:tr>
              <a:tr h="304800">
                <a:tc>
                  <a:txBody>
                    <a:bodyPr/>
                    <a:lstStyle/>
                    <a:p>
                      <a:r>
                        <a:rPr lang="fr-FR" sz="1200"/>
                        <a:t>Réunion</a:t>
                      </a:r>
                    </a:p>
                  </a:txBody>
                  <a:tcPr anchor="ctr"/>
                </a:tc>
                <a:tc>
                  <a:txBody>
                    <a:bodyPr/>
                    <a:lstStyle/>
                    <a:p>
                      <a:pPr algn="ctr"/>
                      <a:r>
                        <a:rPr lang="fr-FR" sz="1200"/>
                        <a:t>2 369</a:t>
                      </a:r>
                    </a:p>
                  </a:txBody>
                  <a:tcPr anchor="ctr"/>
                </a:tc>
                <a:tc>
                  <a:txBody>
                    <a:bodyPr/>
                    <a:lstStyle/>
                    <a:p>
                      <a:pPr algn="ctr"/>
                      <a:r>
                        <a:rPr lang="fr-FR" sz="1200"/>
                        <a:t>2 716</a:t>
                      </a:r>
                    </a:p>
                  </a:txBody>
                  <a:tcPr anchor="ctr"/>
                </a:tc>
                <a:tc>
                  <a:txBody>
                    <a:bodyPr/>
                    <a:lstStyle/>
                    <a:p>
                      <a:pPr algn="ctr"/>
                      <a:r>
                        <a:rPr lang="fr-FR" sz="1200"/>
                        <a:t>[2 606 - 2 825]</a:t>
                      </a:r>
                    </a:p>
                  </a:txBody>
                  <a:tcPr anchor="ctr"/>
                </a:tc>
                <a:tc>
                  <a:txBody>
                    <a:bodyPr/>
                    <a:lstStyle/>
                    <a:p>
                      <a:pPr algn="ctr"/>
                      <a:r>
                        <a:rPr lang="fr-FR" sz="1200"/>
                        <a:t>3 356</a:t>
                      </a:r>
                    </a:p>
                  </a:txBody>
                  <a:tcPr anchor="ctr"/>
                </a:tc>
                <a:tc>
                  <a:txBody>
                    <a:bodyPr/>
                    <a:lstStyle/>
                    <a:p>
                      <a:pPr algn="ctr"/>
                      <a:r>
                        <a:rPr lang="fr-FR" sz="1200"/>
                        <a:t>[3 215 - 3 497]</a:t>
                      </a:r>
                    </a:p>
                  </a:txBody>
                  <a:tcPr anchor="ctr"/>
                </a:tc>
                <a:tc>
                  <a:txBody>
                    <a:bodyPr/>
                    <a:lstStyle/>
                    <a:p>
                      <a:pPr algn="ctr"/>
                      <a:r>
                        <a:rPr lang="fr-FR" sz="1200"/>
                        <a:t>1,11</a:t>
                      </a:r>
                    </a:p>
                  </a:txBody>
                  <a:tcPr anchor="ctr"/>
                </a:tc>
                <a:tc>
                  <a:txBody>
                    <a:bodyPr/>
                    <a:lstStyle/>
                    <a:p>
                      <a:pPr algn="ctr"/>
                      <a:r>
                        <a:rPr lang="fr-FR" sz="1200"/>
                        <a:t>[1,06 - 1,16]</a:t>
                      </a:r>
                    </a:p>
                  </a:txBody>
                  <a:tcPr anchor="ctr"/>
                </a:tc>
                <a:extLst>
                  <a:ext uri="{0D108BD9-81ED-4DB2-BD59-A6C34878D82A}">
                    <a16:rowId xmlns:a16="http://schemas.microsoft.com/office/drawing/2014/main" val="3103385762"/>
                  </a:ext>
                </a:extLst>
              </a:tr>
              <a:tr h="518160">
                <a:tc>
                  <a:txBody>
                    <a:bodyPr/>
                    <a:lstStyle/>
                    <a:p>
                      <a:r>
                        <a:rPr lang="fr-FR" sz="1200"/>
                        <a:t>Saint-Pierre-et-Miquelon</a:t>
                      </a:r>
                    </a:p>
                  </a:txBody>
                  <a:tcPr anchor="ctr"/>
                </a:tc>
                <a:tc>
                  <a:txBody>
                    <a:bodyPr/>
                    <a:lstStyle/>
                    <a:p>
                      <a:pPr algn="ctr"/>
                      <a:r>
                        <a:rPr lang="fr-FR" sz="1200"/>
                        <a:t>4</a:t>
                      </a:r>
                    </a:p>
                  </a:txBody>
                  <a:tcPr anchor="ctr"/>
                </a:tc>
                <a:tc>
                  <a:txBody>
                    <a:bodyPr/>
                    <a:lstStyle/>
                    <a:p>
                      <a:pPr algn="ctr"/>
                      <a:r>
                        <a:rPr lang="fr-FR" sz="1200"/>
                        <a:t>675</a:t>
                      </a:r>
                    </a:p>
                  </a:txBody>
                  <a:tcPr anchor="ctr"/>
                </a:tc>
                <a:tc>
                  <a:txBody>
                    <a:bodyPr/>
                    <a:lstStyle/>
                    <a:p>
                      <a:pPr algn="ctr"/>
                      <a:r>
                        <a:rPr lang="fr-FR" sz="1200"/>
                        <a:t>[14 - 1 337]</a:t>
                      </a:r>
                    </a:p>
                  </a:txBody>
                  <a:tcPr anchor="ctr"/>
                </a:tc>
                <a:tc>
                  <a:txBody>
                    <a:bodyPr/>
                    <a:lstStyle/>
                    <a:p>
                      <a:pPr algn="ctr"/>
                      <a:r>
                        <a:rPr lang="fr-FR" sz="1200"/>
                        <a:t>715</a:t>
                      </a:r>
                    </a:p>
                  </a:txBody>
                  <a:tcPr anchor="ctr"/>
                </a:tc>
                <a:tc>
                  <a:txBody>
                    <a:bodyPr/>
                    <a:lstStyle/>
                    <a:p>
                      <a:pPr algn="ctr"/>
                      <a:r>
                        <a:rPr lang="fr-FR" sz="1200"/>
                        <a:t>[6 - 1 437]</a:t>
                      </a:r>
                    </a:p>
                  </a:txBody>
                  <a:tcPr anchor="ctr"/>
                </a:tc>
                <a:tc>
                  <a:txBody>
                    <a:bodyPr/>
                    <a:lstStyle/>
                    <a:p>
                      <a:pPr algn="ctr"/>
                      <a:r>
                        <a:rPr lang="fr-FR" sz="1200"/>
                        <a:t>0,24</a:t>
                      </a:r>
                    </a:p>
                  </a:txBody>
                  <a:tcPr anchor="ctr"/>
                </a:tc>
                <a:tc>
                  <a:txBody>
                    <a:bodyPr/>
                    <a:lstStyle/>
                    <a:p>
                      <a:pPr algn="ctr"/>
                      <a:r>
                        <a:rPr lang="fr-FR" sz="1200"/>
                        <a:t>[0,09 - 0,65]</a:t>
                      </a:r>
                    </a:p>
                  </a:txBody>
                  <a:tcPr anchor="ctr"/>
                </a:tc>
                <a:extLst>
                  <a:ext uri="{0D108BD9-81ED-4DB2-BD59-A6C34878D82A}">
                    <a16:rowId xmlns:a16="http://schemas.microsoft.com/office/drawing/2014/main" val="3936450726"/>
                  </a:ext>
                </a:extLst>
              </a:tr>
              <a:tr h="304800">
                <a:tc>
                  <a:txBody>
                    <a:bodyPr/>
                    <a:lstStyle/>
                    <a:p>
                      <a:r>
                        <a:rPr lang="fr-FR" sz="1200"/>
                        <a:t>Wallis-et-Futuna</a:t>
                      </a:r>
                    </a:p>
                  </a:txBody>
                  <a:tcPr anchor="ctr"/>
                </a:tc>
                <a:tc>
                  <a:txBody>
                    <a:bodyPr/>
                    <a:lstStyle/>
                    <a:p>
                      <a:pPr algn="ctr"/>
                      <a:r>
                        <a:rPr lang="fr-FR" sz="1200"/>
                        <a:t>29</a:t>
                      </a:r>
                    </a:p>
                  </a:txBody>
                  <a:tcPr anchor="ctr"/>
                </a:tc>
                <a:tc>
                  <a:txBody>
                    <a:bodyPr/>
                    <a:lstStyle/>
                    <a:p>
                      <a:pPr algn="ctr"/>
                      <a:r>
                        <a:rPr lang="fr-FR" sz="1200"/>
                        <a:t>2 509</a:t>
                      </a:r>
                    </a:p>
                  </a:txBody>
                  <a:tcPr anchor="ctr"/>
                </a:tc>
                <a:tc>
                  <a:txBody>
                    <a:bodyPr/>
                    <a:lstStyle/>
                    <a:p>
                      <a:pPr algn="ctr"/>
                      <a:r>
                        <a:rPr lang="fr-FR" sz="1200"/>
                        <a:t>[1 596 - 3 422]</a:t>
                      </a:r>
                    </a:p>
                  </a:txBody>
                  <a:tcPr anchor="ctr"/>
                </a:tc>
                <a:tc>
                  <a:txBody>
                    <a:bodyPr/>
                    <a:lstStyle/>
                    <a:p>
                      <a:pPr algn="ctr"/>
                      <a:r>
                        <a:rPr lang="fr-FR" sz="1200"/>
                        <a:t>3 627</a:t>
                      </a:r>
                    </a:p>
                  </a:txBody>
                  <a:tcPr anchor="ctr"/>
                </a:tc>
                <a:tc>
                  <a:txBody>
                    <a:bodyPr/>
                    <a:lstStyle/>
                    <a:p>
                      <a:pPr algn="ctr"/>
                      <a:r>
                        <a:rPr lang="fr-FR" sz="1200"/>
                        <a:t>[2 226 - 5 028]</a:t>
                      </a:r>
                    </a:p>
                  </a:txBody>
                  <a:tcPr anchor="ctr"/>
                </a:tc>
                <a:tc>
                  <a:txBody>
                    <a:bodyPr/>
                    <a:lstStyle/>
                    <a:p>
                      <a:pPr algn="ctr"/>
                      <a:r>
                        <a:rPr lang="fr-FR" sz="1200"/>
                        <a:t>1,20</a:t>
                      </a:r>
                    </a:p>
                  </a:txBody>
                  <a:tcPr anchor="ctr"/>
                </a:tc>
                <a:tc>
                  <a:txBody>
                    <a:bodyPr/>
                    <a:lstStyle/>
                    <a:p>
                      <a:pPr algn="ctr"/>
                      <a:r>
                        <a:rPr lang="fr-FR" sz="1200"/>
                        <a:t>[0,81 - 1,76]</a:t>
                      </a:r>
                    </a:p>
                  </a:txBody>
                  <a:tcPr anchor="ctr"/>
                </a:tc>
                <a:extLst>
                  <a:ext uri="{0D108BD9-81ED-4DB2-BD59-A6C34878D82A}">
                    <a16:rowId xmlns:a16="http://schemas.microsoft.com/office/drawing/2014/main" val="3653013076"/>
                  </a:ext>
                </a:extLst>
              </a:tr>
              <a:tr h="304800">
                <a:tc>
                  <a:txBody>
                    <a:bodyPr/>
                    <a:lstStyle/>
                    <a:p>
                      <a:r>
                        <a:rPr lang="fr-FR" sz="1200"/>
                        <a:t>Total Outre Mer</a:t>
                      </a:r>
                    </a:p>
                  </a:txBody>
                  <a:tcPr anchor="ctr"/>
                </a:tc>
                <a:tc>
                  <a:txBody>
                    <a:bodyPr/>
                    <a:lstStyle/>
                    <a:p>
                      <a:pPr algn="ctr"/>
                      <a:r>
                        <a:rPr lang="fr-FR" sz="1200"/>
                        <a:t>5 468</a:t>
                      </a:r>
                    </a:p>
                  </a:txBody>
                  <a:tcPr anchor="ctr"/>
                </a:tc>
                <a:tc>
                  <a:txBody>
                    <a:bodyPr/>
                    <a:lstStyle/>
                    <a:p>
                      <a:pPr algn="ctr"/>
                      <a:r>
                        <a:rPr lang="fr-FR" sz="1200"/>
                        <a:t>2 291</a:t>
                      </a:r>
                    </a:p>
                  </a:txBody>
                  <a:tcPr anchor="ctr"/>
                </a:tc>
                <a:tc>
                  <a:txBody>
                    <a:bodyPr/>
                    <a:lstStyle/>
                    <a:p>
                      <a:pPr algn="ctr"/>
                      <a:r>
                        <a:rPr lang="fr-FR" sz="1200"/>
                        <a:t>[2 230 - 2 352]</a:t>
                      </a:r>
                    </a:p>
                  </a:txBody>
                  <a:tcPr anchor="ctr"/>
                </a:tc>
                <a:tc>
                  <a:txBody>
                    <a:bodyPr/>
                    <a:lstStyle/>
                    <a:p>
                      <a:pPr algn="ctr"/>
                      <a:r>
                        <a:rPr lang="fr-FR" sz="1200"/>
                        <a:t>3 028</a:t>
                      </a:r>
                    </a:p>
                  </a:txBody>
                  <a:tcPr anchor="ctr"/>
                </a:tc>
                <a:tc>
                  <a:txBody>
                    <a:bodyPr/>
                    <a:lstStyle/>
                    <a:p>
                      <a:pPr algn="ctr"/>
                      <a:r>
                        <a:rPr lang="fr-FR" sz="1200"/>
                        <a:t>[2 945 - 3 112]</a:t>
                      </a:r>
                    </a:p>
                  </a:txBody>
                  <a:tcPr anchor="ctr"/>
                </a:tc>
                <a:tc>
                  <a:txBody>
                    <a:bodyPr/>
                    <a:lstStyle/>
                    <a:p>
                      <a:pPr algn="ctr"/>
                      <a:r>
                        <a:rPr lang="fr-FR" sz="1200"/>
                        <a:t>1,00</a:t>
                      </a:r>
                    </a:p>
                  </a:txBody>
                  <a:tcPr anchor="ctr"/>
                </a:tc>
                <a:tc>
                  <a:txBody>
                    <a:bodyPr/>
                    <a:lstStyle/>
                    <a:p>
                      <a:pPr algn="ctr"/>
                      <a:endParaRPr lang="fr-FR" sz="1200"/>
                    </a:p>
                  </a:txBody>
                  <a:tcPr anchor="ctr"/>
                </a:tc>
                <a:extLst>
                  <a:ext uri="{0D108BD9-81ED-4DB2-BD59-A6C34878D82A}">
                    <a16:rowId xmlns:a16="http://schemas.microsoft.com/office/drawing/2014/main" val="3388635301"/>
                  </a:ext>
                </a:extLst>
              </a:tr>
              <a:tr h="518160">
                <a:tc>
                  <a:txBody>
                    <a:bodyPr/>
                    <a:lstStyle/>
                    <a:p>
                      <a:r>
                        <a:rPr lang="fr-FR" sz="1200"/>
                        <a:t>Total Hexagone</a:t>
                      </a:r>
                    </a:p>
                  </a:txBody>
                  <a:tcPr anchor="ctr"/>
                </a:tc>
                <a:tc>
                  <a:txBody>
                    <a:bodyPr/>
                    <a:lstStyle/>
                    <a:p>
                      <a:pPr algn="ctr"/>
                      <a:r>
                        <a:rPr lang="fr-FR" sz="1200"/>
                        <a:t>89 181</a:t>
                      </a:r>
                    </a:p>
                  </a:txBody>
                  <a:tcPr anchor="ctr"/>
                </a:tc>
                <a:tc>
                  <a:txBody>
                    <a:bodyPr/>
                    <a:lstStyle/>
                    <a:p>
                      <a:pPr algn="ctr"/>
                      <a:r>
                        <a:rPr lang="fr-FR" sz="1200"/>
                        <a:t>1 362</a:t>
                      </a:r>
                    </a:p>
                  </a:txBody>
                  <a:tcPr anchor="ctr"/>
                </a:tc>
                <a:tc>
                  <a:txBody>
                    <a:bodyPr/>
                    <a:lstStyle/>
                    <a:p>
                      <a:pPr algn="ctr"/>
                      <a:r>
                        <a:rPr lang="fr-FR" sz="1200"/>
                        <a:t>[1 353 - 1 371]</a:t>
                      </a:r>
                    </a:p>
                  </a:txBody>
                  <a:tcPr anchor="ctr"/>
                </a:tc>
                <a:tc>
                  <a:txBody>
                    <a:bodyPr/>
                    <a:lstStyle/>
                    <a:p>
                      <a:pPr algn="ctr"/>
                      <a:r>
                        <a:rPr lang="fr-FR" sz="1200"/>
                        <a:t>1 351</a:t>
                      </a:r>
                    </a:p>
                  </a:txBody>
                  <a:tcPr anchor="ctr"/>
                </a:tc>
                <a:tc>
                  <a:txBody>
                    <a:bodyPr/>
                    <a:lstStyle/>
                    <a:p>
                      <a:pPr algn="ctr"/>
                      <a:r>
                        <a:rPr lang="fr-FR" sz="1200"/>
                        <a:t>[1 342 - 1 360]</a:t>
                      </a:r>
                    </a:p>
                  </a:txBody>
                  <a:tcPr anchor="ctr"/>
                </a:tc>
                <a:tc>
                  <a:txBody>
                    <a:bodyPr/>
                    <a:lstStyle/>
                    <a:p>
                      <a:pPr algn="ctr"/>
                      <a:endParaRPr lang="fr-FR" sz="1200"/>
                    </a:p>
                  </a:txBody>
                  <a:tcPr anchor="ctr"/>
                </a:tc>
                <a:tc>
                  <a:txBody>
                    <a:bodyPr/>
                    <a:lstStyle/>
                    <a:p>
                      <a:pPr algn="ctr"/>
                      <a:endParaRPr lang="fr-FR" sz="1200" dirty="0"/>
                    </a:p>
                  </a:txBody>
                  <a:tcPr anchor="ctr"/>
                </a:tc>
                <a:extLst>
                  <a:ext uri="{0D108BD9-81ED-4DB2-BD59-A6C34878D82A}">
                    <a16:rowId xmlns:a16="http://schemas.microsoft.com/office/drawing/2014/main" val="3015710922"/>
                  </a:ext>
                </a:extLst>
              </a:tr>
            </a:tbl>
          </a:graphicData>
        </a:graphic>
      </p:graphicFrame>
      <p:sp>
        <p:nvSpPr>
          <p:cNvPr id="4" name="Rectangle 3"/>
          <p:cNvSpPr/>
          <p:nvPr/>
        </p:nvSpPr>
        <p:spPr>
          <a:xfrm>
            <a:off x="2711624" y="6237312"/>
            <a:ext cx="7355456" cy="369332"/>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Prévalence 2022 de l’insuffisance rénale chronique terminale</a:t>
            </a:r>
          </a:p>
        </p:txBody>
      </p:sp>
    </p:spTree>
    <p:extLst>
      <p:ext uri="{BB962C8B-B14F-4D97-AF65-F5344CB8AC3E}">
        <p14:creationId xmlns:p14="http://schemas.microsoft.com/office/powerpoint/2010/main" val="121958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2060CD2-0321-4A05-ADEE-692B79EE3ED3}"/>
              </a:ext>
            </a:extLst>
          </p:cNvPr>
          <p:cNvSpPr txBox="1"/>
          <p:nvPr/>
        </p:nvSpPr>
        <p:spPr>
          <a:xfrm>
            <a:off x="1775520" y="1484784"/>
            <a:ext cx="8208912" cy="3416320"/>
          </a:xfrm>
          <a:prstGeom prst="rect">
            <a:avLst/>
          </a:prstGeom>
          <a:noFill/>
        </p:spPr>
        <p:txBody>
          <a:bodyPr wrap="square">
            <a:spAutoFit/>
          </a:bodyPr>
          <a:lstStyle/>
          <a:p>
            <a:r>
              <a:rPr lang="fr-FR" sz="2400" b="1" dirty="0">
                <a:latin typeface="Comic Sans MS" panose="030F0702030302020204" pitchFamily="66" charset="0"/>
                <a:ea typeface="Arial Unicode MS" panose="020B0604020202020204" pitchFamily="34" charset="-128"/>
                <a:cs typeface="Times New Roman" panose="02020603050405020304" pitchFamily="18" charset="0"/>
              </a:rPr>
              <a:t>Remerciements</a:t>
            </a:r>
            <a:r>
              <a:rPr lang="fr-FR" sz="2400" dirty="0">
                <a:latin typeface="Comic Sans MS" panose="030F0702030302020204" pitchFamily="66" charset="0"/>
                <a:ea typeface="Arial Unicode MS" panose="020B0604020202020204" pitchFamily="34" charset="-128"/>
                <a:cs typeface="Times New Roman" panose="02020603050405020304" pitchFamily="18" charset="0"/>
              </a:rPr>
              <a:t> à l’ensemble des équipes de dialyse et de greffe du territoire français et aux coordinations régionales qui par leur contribution permettent au registre d’atteindre ses objectifs avec un niveau élevé de qualité.</a:t>
            </a:r>
          </a:p>
          <a:p>
            <a:endParaRPr lang="fr-FR" sz="2400" dirty="0">
              <a:latin typeface="Comic Sans MS" panose="030F0702030302020204" pitchFamily="66" charset="0"/>
              <a:ea typeface="Arial Unicode MS" panose="020B0604020202020204" pitchFamily="34" charset="-128"/>
              <a:cs typeface="Times New Roman" panose="02020603050405020304" pitchFamily="18" charset="0"/>
            </a:endParaRPr>
          </a:p>
          <a:p>
            <a:r>
              <a:rPr lang="fr-FR" sz="2400" dirty="0">
                <a:latin typeface="Comic Sans MS" panose="030F0702030302020204" pitchFamily="66" charset="0"/>
                <a:ea typeface="Arial Unicode MS" panose="020B0604020202020204" pitchFamily="34" charset="-128"/>
                <a:cs typeface="Times New Roman" panose="02020603050405020304" pitchFamily="18" charset="0"/>
              </a:rPr>
              <a:t>Pour en savoir plus</a:t>
            </a:r>
          </a:p>
          <a:p>
            <a:endParaRPr lang="fr-FR" sz="2400" dirty="0"/>
          </a:p>
          <a:p>
            <a:r>
              <a:rPr lang="fr-FR" sz="2400" dirty="0">
                <a:hlinkClick r:id="rId2"/>
              </a:rPr>
              <a:t>https://www.agence-biomedecine.fr/Les-chiffres-du-R-E-I-N</a:t>
            </a:r>
            <a:r>
              <a:rPr lang="fr-FR" sz="2400" dirty="0"/>
              <a:t> </a:t>
            </a:r>
          </a:p>
        </p:txBody>
      </p:sp>
    </p:spTree>
    <p:extLst>
      <p:ext uri="{BB962C8B-B14F-4D97-AF65-F5344CB8AC3E}">
        <p14:creationId xmlns:p14="http://schemas.microsoft.com/office/powerpoint/2010/main" val="337264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711624" y="6248400"/>
            <a:ext cx="6840760" cy="457200"/>
          </a:xfrm>
        </p:spPr>
        <p:txBody>
          <a:bodyPr/>
          <a:lstStyle/>
          <a:p>
            <a:pPr>
              <a:defRPr/>
            </a:pPr>
            <a:r>
              <a:rPr lang="fr-FR" sz="1800" i="1" dirty="0">
                <a:latin typeface="Comic Sans MS" panose="030F0702030302020204" pitchFamily="66" charset="0"/>
                <a:cs typeface="Times New Roman" panose="02020603050405020304" pitchFamily="18" charset="0"/>
              </a:rPr>
              <a:t>Evolution du nombre de malades incidents en IRCT</a:t>
            </a:r>
            <a:endParaRPr lang="fr-FR" altLang="fr-FR" sz="1800" i="1" dirty="0">
              <a:latin typeface="Comic Sans MS" panose="030F0702030302020204" pitchFamily="66" charset="0"/>
              <a:cs typeface="Times New Roman" panose="02020603050405020304" pitchFamily="18" charset="0"/>
            </a:endParaRP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524000" y="0"/>
            <a:ext cx="9036496" cy="6021288"/>
          </a:xfrm>
          <a:prstGeom prst="rect">
            <a:avLst/>
          </a:prstGeom>
        </p:spPr>
      </p:pic>
    </p:spTree>
    <p:extLst>
      <p:ext uri="{BB962C8B-B14F-4D97-AF65-F5344CB8AC3E}">
        <p14:creationId xmlns:p14="http://schemas.microsoft.com/office/powerpoint/2010/main" val="152607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135560" y="6248400"/>
            <a:ext cx="7848872" cy="457200"/>
          </a:xfrm>
        </p:spPr>
        <p:txBody>
          <a:bodyPr/>
          <a:lstStyle/>
          <a:p>
            <a:pPr>
              <a:defRPr/>
            </a:pPr>
            <a:r>
              <a:rPr lang="fr-FR" sz="1800" i="1" dirty="0">
                <a:latin typeface="Comic Sans MS" panose="030F0702030302020204" pitchFamily="66" charset="0"/>
                <a:cs typeface="Times New Roman" panose="02020603050405020304" pitchFamily="18" charset="0"/>
              </a:rPr>
              <a:t>Evolution du nombre de malades incidents DIABETIQUES en IRCT</a:t>
            </a:r>
            <a:endParaRPr lang="fr-FR" altLang="fr-FR" sz="1800" i="1" dirty="0">
              <a:latin typeface="Comic Sans MS" panose="030F0702030302020204" pitchFamily="66" charset="0"/>
              <a:cs typeface="Times New Roman" panose="02020603050405020304" pitchFamily="18" charset="0"/>
            </a:endParaRP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631504" y="29278"/>
            <a:ext cx="8784976" cy="5775986"/>
          </a:xfrm>
          <a:prstGeom prst="rect">
            <a:avLst/>
          </a:prstGeom>
        </p:spPr>
      </p:pic>
    </p:spTree>
    <p:extLst>
      <p:ext uri="{BB962C8B-B14F-4D97-AF65-F5344CB8AC3E}">
        <p14:creationId xmlns:p14="http://schemas.microsoft.com/office/powerpoint/2010/main" val="4027849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a29b97c5-632d-4bc3-9e0f-ce789bf88ecc"/>
  <p:tag name="_AMO_REFRESHMULTIPLELIST" val="&lt;Items&gt;&#10;  &lt;Item Id=&quot;517772354&quot; Checked=&quot;False&quot; /&gt;&#10;  &lt;Item Id=&quot;854866565&quot; Checked=&quot;False&quot; /&gt;&#10;  &lt;Item Id=&quot;730764134&quot; Checked=&quot;False&quot; /&gt;&#10;  &lt;Item Id=&quot;585866858&quot; Checked=&quot;False&quot; /&gt;&#10;&lt;/Items&gt;"/>
  <p:tag name="_AMO_CONTENTDEFINITION_854866565" val="&lt;ContentDefinition name=&quot;Fig_Inc_DIA_stand_par_sexe_age&quot; rsid=&quot;854866565&quot; type=&quot;StoredProcess&quot; format=&quot;ReportXml&quot; imgfmt=&quot;ActiveX&quot; created=&quot;03/09/2016 13:57:15&quot; modifed=&quot;05/27/2024 11:44:19&quot; user=&quot;SAS Administrator&quot; apply=&quot;False&quot; css=&quot;C:\Program Files (x86)\SASHome\x86\SASAddinforMicrosoftOffice\8\Styles\sasweb.css&quot; range=&quot;Fig_Inc_DIA_stand_par_sexe_age&quot; auto=&quot;False&quot; xTime=&quot;00:00:08.2905138&quot; rTime=&quot;00:00:00.6996709&quot; bgnew=&quot;False&quot; nFmt=&quot;False&quot; grphSet=&quot;True&quot; imgY=&quot;0&quot; imgX=&quot;0&quot; redirect=&quot;False&quot;&gt;&#10;  &lt;files&gt;D:\Users\ccouchoud\Documents\My SAS Files\Add-In for Microsoft Office\_SOA_A5ZECI7D.BC0000D8_480409878\main.srx&lt;/files&gt;&#10;  &lt;parents /&gt;&#10;  &lt;children /&gt;&#10;  &lt;param n=&quot;DisplayName&quot; v=&quot;Fig_Inc_DIA_stand_par_sexe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Inc_DIA_stand_par_sexe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Inc_DIA_stand_par_sexe_age&amp;lt;/DisplayName&amp;gt;&amp;#xD;&amp;#xA;  &amp;lt;DisplayPath&amp;gt;/ABM/Pole REIN/Chapitre 2_INCIDENCE/Fig_Inc_DIA_stand_par_sexe_age&amp;lt;/DisplayPath&amp;gt;&amp;#xD;&amp;#xA;  &amp;lt;SBIP&amp;gt;/ABM/Pole REIN/Chapitre 2_INCIDENCE/Fig_Inc_DIA_stand_par_sexe_age&amp;lt;/SBIP&amp;gt;&amp;#xD;&amp;#xA;  &amp;lt;SBIPFull&amp;gt;/ABM/Pole REIN/Chapitre 2_INCIDENCE/Fig_Inc_DIA_stand_par_sexe_age(StoredProcess)&amp;lt;/SBIPFull&amp;gt;&amp;#xD;&amp;#xA;  &amp;lt;Path&amp;gt;/ABM/Pole REIN/Chapitre 2_INCIDENCE/Fig_Inc_DIA_stand_par_sexe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54866565_ROM_F0.SEC2.SGRENDER_1.SEC1.BDY.IMG1" val="&lt;ContentLocation path=&quot;F0.SEC2.SGRender_1.SEC1.BDY.IMG1&quot; rsid=&quot;854866565&quot; tag=&quot;ROM&quot; fid=&quot;0&quot; /&gt;"/>
  <p:tag name="_AMO_CONTENTDEFINITION_517772354" val="&lt;ContentDefinition name=&quot;Tab_desc_DIA_age&quot; rsid=&quot;517772354&quot; type=&quot;StoredProcess&quot; format=&quot;ReportXml&quot; imgfmt=&quot;ActiveX&quot; created=&quot;03/09/2016 12:46:49&quot; modifed=&quot;05/27/2024 11:44:38&quot; user=&quot;SAS Administrator&quot; apply=&quot;False&quot; css=&quot;C:\Program Files (x86)\SASHome\x86\SASAddinforMicrosoftOffice\8\Styles\sasweb.css&quot; range=&quot;Tab_desc_DIA_age&quot; auto=&quot;False&quot; xTime=&quot;00:00:12.7721915&quot; rTime=&quot;00:00:00.6735955&quot; bgnew=&quot;False&quot; nFmt=&quot;False&quot; grphSet=&quot;True&quot; imgY=&quot;0&quot; imgX=&quot;0&quot; redirect=&quot;False&quot;&gt;&#10;  &lt;files&gt;D:\Users\ccouchoud\Documents\My SAS Files\Add-In for Microsoft Office\_SOA_A5ZECI7D.BC0000DQ_22072289\main.srx&lt;/files&gt;&#10;  &lt;parents /&gt;&#10;  &lt;children /&gt;&#10;  &lt;param n=&quot;DisplayName&quot; v=&quot;Tab_desc_DIA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sc_DIA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Tab_desc_DIA_age&amp;lt;/DisplayName&amp;gt;&amp;#xD;&amp;#xA;  &amp;lt;DisplayPath&amp;gt;/ABM/Pole REIN/Chapitre 2_INCIDENCE/Tab_desc_DIA_age&amp;lt;/DisplayPath&amp;gt;&amp;#xD;&amp;#xA;  &amp;lt;SBIP&amp;gt;/ABM/Pole REIN/Chapitre 2_INCIDENCE/Tab_desc_DIA_age&amp;lt;/SBIP&amp;gt;&amp;#xD;&amp;#xA;  &amp;lt;SBIPFull&amp;gt;/ABM/Pole REIN/Chapitre 2_INCIDENCE/Tab_desc_DIA_age(StoredProcess)&amp;lt;/SBIPFull&amp;gt;&amp;#xD;&amp;#xA;  &amp;lt;Path&amp;gt;/ABM/Pole REIN/Chapitre 2_INCIDENCE/Tab_desc_DIA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17772354_ROM_F0.SEC2.REPORT_1.SEC1.BDY.DETAILED_AND_OR_SUMMARIZED_REPORT" val="&lt;ContentLocation path=&quot;F0.SEC2.Report_1.SEC1.BDY.Detailed_and_or_summarized_report&quot; rsid=&quot;517772354&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137387077" val="&lt;ContentDefinition name=&quot;Fig_Tendance_stand_DIA_par_age&quot; rsid=&quot;137387077&quot; type=&quot;StoredProcess&quot; format=&quot;ReportXml&quot; imgfmt=&quot;ActiveX&quot; created=&quot;02/22/2018 15:03:20&quot; modifed=&quot;05/27/2024 11:44:53&quot; user=&quot;SAS Administrator&quot; apply=&quot;False&quot; css=&quot;C:\Program Files (x86)\SASHome\x86\SASAddinforMicrosoftOffice\8\Styles\sasweb.css&quot; range=&quot;Fig_Tendance_stand_DIA_par_age&quot; auto=&quot;False&quot; xTime=&quot;00:00:06.2095117&quot; rTime=&quot;00:00:00.4102167&quot; bgnew=&quot;False&quot; nFmt=&quot;False&quot; grphSet=&quot;True&quot; imgY=&quot;0&quot; imgX=&quot;0&quot; redirect=&quot;False&quot;&gt;&#10;  &lt;files&gt;D:\Users\ccouchoud\Documents\My SAS Files\Add-In for Microsoft Office\_SOA_A5ZECI7D.BC0000DN_953476671\main.srx&lt;/files&gt;&#10;  &lt;parents /&gt;&#10;  &lt;children /&gt;&#10;  &lt;param n=&quot;DisplayName&quot; v=&quot;Fig_Tendance_stand_DIA_par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DIA_par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stand_DIA_par_age&amp;lt;/DisplayName&amp;gt;&amp;#xD;&amp;#xA;  &amp;lt;DisplayPath&amp;gt;/ABM/Pole REIN/Chapitre 2_INCIDENCE/Fig_Tendance_stand_DIA_par_age&amp;lt;/DisplayPath&amp;gt;&amp;#xD;&amp;#xA;  &amp;lt;SBIP&amp;gt;/ABM/Pole REIN/Chapitre 2_INCIDENCE/Fig_Tendance_stand_DIA_par_age&amp;lt;/SBIP&amp;gt;&amp;#xD;&amp;#xA;  &amp;lt;SBIPFull&amp;gt;/ABM/Pole REIN/Chapitre 2_INCIDENCE/Fig_Tendance_stand_DIA_par_age(StoredProcess)&amp;lt;/SBIPFull&amp;gt;&amp;#xD;&amp;#xA;  &amp;lt;Path&amp;gt;/ABM/Pole REIN/Chapitre 2_INCIDENCE/Fig_Tendance_stand_DIA_par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37387077_ROM_F0.SEC2.SGRENDER_1.SEC1.BDY.IMG1" val="&lt;ContentLocation path=&quot;F0.SEC2.SGRender_1.SEC1.BDY.IMG1&quot; rsid=&quot;137387077&quot; tag=&quot;ROM&quot; fid=&quot;0&quot; /&gt;"/>
  <p:tag name="_AMO_CONTENTDEFINITION_730764134" val="&lt;ContentDefinition name=&quot;Fig_Tendance_part_residuelle&quot; rsid=&quot;730764134&quot; type=&quot;StoredProcess&quot; format=&quot;ReportXml&quot; imgfmt=&quot;ActiveX&quot; created=&quot;03/09/2016 14:45:04&quot; modifed=&quot;05/27/2024 11:45:26&quot; user=&quot;SAS Administrator&quot; apply=&quot;False&quot; css=&quot;C:\Program Files (x86)\SASHome\x86\SASAddinforMicrosoftOffice\8\Styles\sasweb.css&quot; range=&quot;Fig_Tendance_part_residuelle&quot; auto=&quot;False&quot; xTime=&quot;00:00:23.3191517&quot; rTime=&quot;00:00:00.4014459&quot; bgnew=&quot;False&quot; nFmt=&quot;False&quot; grphSet=&quot;True&quot; imgY=&quot;0&quot; imgX=&quot;0&quot; redirect=&quot;False&quot;&gt;&#10;  &lt;files&gt;D:\Users\ccouchoud\Documents\My SAS Files\Add-In for Microsoft Office\_SOA_A5ZECI7D.BC0000DK_808062476\main.srx&lt;/files&gt;&#10;  &lt;parents /&gt;&#10;  &lt;children /&gt;&#10;  &lt;param n=&quot;DisplayName&quot; v=&quot;Fig_Tendance_part_residuell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amp;lt;/DisplayName&amp;gt;&amp;#xD;&amp;#xA;  &amp;lt;DisplayPath&amp;gt;/ABM/Pole REIN/Chapitre 2_INCIDENCE/Fig_Tendance_part_residuelle&amp;lt;/DisplayPath&amp;gt;&amp;#xD;&amp;#xA;  &amp;lt;SBIP&amp;gt;/ABM/Pole REIN/Chapitre 2_INCIDENCE/Fig_Tendance_part_residuelle&amp;lt;/SBIP&amp;gt;&amp;#xD;&amp;#xA;  &amp;lt;SBIPFull&amp;gt;/ABM/Pole REIN/Chapitre 2_INCIDENCE/Fig_Tendance_part_residuelle(StoredProcess)&amp;lt;/SBIPFull&amp;gt;&amp;#xD;&amp;#xA;  &amp;lt;Path&amp;gt;/ABM/Pole REIN/Chapitre 2_INCIDENCE/Fig_Tendance_part_residuell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30764134_ROM_F0.SEC2.SGRENDER_1.SEC1.BDY.IMG1" val="&lt;ContentLocation path=&quot;F0.SEC2.SGRender_1.SEC1.BDY.IMG1&quot; rsid=&quot;730764134&quot; tag=&quot;ROM&quot; fid=&quot;0&quot; /&gt;"/>
  <p:tag name="_AMO_XMLVERSION" val="1"/>
  <p:tag name="_AMO_CONTENTDEFINITION_585866858" val="&lt;ContentDefinition name=&quot;Fig_Tendance_part_residuelle_diabétiques&quot; rsid=&quot;585866858&quot; type=&quot;StoredProcess&quot; format=&quot;ReportXml&quot; imgfmt=&quot;ActiveX&quot; created=&quot;03/09/2016 15:02:33&quot; modifed=&quot;05/27/2024 11:46:03&quot; user=&quot;SAS Administrator&quot; apply=&quot;False&quot; css=&quot;C:\Program Files (x86)\SASHome\x86\SASAddinforMicrosoftOffice\8\Styles\sasweb.css&quot; range=&quot;Fig_Tendance_part_residuelle_diabétiques&quot; auto=&quot;False&quot; xTime=&quot;00:00:23.3160125&quot; rTime=&quot;00:00:00.4477881&quot; bgnew=&quot;False&quot; nFmt=&quot;False&quot; grphSet=&quot;True&quot; imgY=&quot;0&quot; imgX=&quot;0&quot; redirect=&quot;False&quot;&gt;&#10;  &lt;files&gt;D:\Users\ccouchoud\Documents\My SAS Files\Add-In for Microsoft Office\_SOA_A5ZECI7D.BC0000DL_921009984\main.srx&lt;/files&gt;&#10;  &lt;parents /&gt;&#10;  &lt;children /&gt;&#10;  &lt;param n=&quot;DisplayName&quot; v=&quot;Fig_Tendance_part_residuelle_diabétiques&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_diabétique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_diabétiques&amp;lt;/DisplayName&amp;gt;&amp;#xD;&amp;#xA;  &amp;lt;DisplayPath&amp;gt;/ABM/Pole REIN/Chapitre 2_INCIDENCE/Fig_Tendance_part_residuelle_diabétiques&amp;lt;/DisplayPath&amp;gt;&amp;#xD;&amp;#xA;  &amp;lt;SBIP&amp;gt;/ABM/Pole REIN/Chapitre 2_INCIDENCE/Fig_Tendance_part_residuelle_diabétiques&amp;lt;/SBIP&amp;gt;&amp;#xD;&amp;#xA;  &amp;lt;SBIPFull&amp;gt;/ABM/Pole REIN/Chapitre 2_INCIDENCE/Fig_Tendance_part_residuelle_diabétiques(StoredProcess)&amp;lt;/SBIPFull&amp;gt;&amp;#xD;&amp;#xA;  &amp;lt;Path&amp;gt;/ABM/Pole REIN/Chapitre 2_INCIDENCE/Fig_Tendance_part_residuelle_diabétique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85866858_ROM_F0.SEC2.SGRENDER_1.SEC1.BDY.IMG1" val="&lt;ContentLocation path=&quot;F0.SEC2.SGRender_1.SEC1.BDY.IMG1&quot; rsid=&quot;585866858&quot; tag=&quot;ROM&quot; fid=&quot;0&quot; /&gt;"/>
</p:tagLst>
</file>

<file path=ppt/tags/tag10.xml><?xml version="1.0" encoding="utf-8"?>
<p:tagLst xmlns:a="http://schemas.openxmlformats.org/drawingml/2006/main" xmlns:r="http://schemas.openxmlformats.org/officeDocument/2006/relationships" xmlns:p="http://schemas.openxmlformats.org/presentationml/2006/main">
  <p:tag name="SASTXTTYPE" val="bdy"/>
  <p:tag name="_AMO_SINGLEOBJECT_" val="_AMO_SingleObject_435473003_ROM_F0.SEC2.ODSTEXT_1.BDY.TXT1"/>
  <p:tag name="RSID" val="435473003"/>
</p:tagLst>
</file>

<file path=ppt/tags/tag11.xml><?xml version="1.0" encoding="utf-8"?>
<p:tagLst xmlns:a="http://schemas.openxmlformats.org/drawingml/2006/main" xmlns:r="http://schemas.openxmlformats.org/officeDocument/2006/relationships" xmlns:p="http://schemas.openxmlformats.org/presentationml/2006/main">
  <p:tag name="_AMO_SINGLEOBJECT_" val="_AMO_SingleObject_349141901_ROM_F0.SEC2.SGRender_1.SEC1.BDY.IMG1"/>
  <p:tag name="RSID" val="349141901"/>
</p:tagLst>
</file>

<file path=ppt/tags/tag12.xml><?xml version="1.0" encoding="utf-8"?>
<p:tagLst xmlns:a="http://schemas.openxmlformats.org/drawingml/2006/main" xmlns:r="http://schemas.openxmlformats.org/officeDocument/2006/relationships" xmlns:p="http://schemas.openxmlformats.org/presentationml/2006/main">
  <p:tag name="_AMO_SINGLEOBJECT_" val="_AMO_SingleObject_934130528_ROM_F0.SEC2.SGRender_1.SEC1.BDY.IMG1"/>
  <p:tag name="RSID" val="934130528"/>
</p:tagLst>
</file>

<file path=ppt/tags/tag13.xml><?xml version="1.0" encoding="utf-8"?>
<p:tagLst xmlns:a="http://schemas.openxmlformats.org/drawingml/2006/main" xmlns:r="http://schemas.openxmlformats.org/officeDocument/2006/relationships" xmlns:p="http://schemas.openxmlformats.org/presentationml/2006/main">
  <p:tag name="_AMO_SINGLEOBJECT_" val="_AMO_SingleObject_964878017_ROM_F0.SEC2.SGRender_1.SEC1.BDY.IMG1"/>
  <p:tag name="RSID" val="964878017"/>
</p:tagLst>
</file>

<file path=ppt/tags/tag14.xml><?xml version="1.0" encoding="utf-8"?>
<p:tagLst xmlns:a="http://schemas.openxmlformats.org/drawingml/2006/main" xmlns:r="http://schemas.openxmlformats.org/officeDocument/2006/relationships" xmlns:p="http://schemas.openxmlformats.org/presentationml/2006/main">
  <p:tag name="_AMO_SINGLEOBJECT_" val="_AMO_SingleObject_169574126_ROM_F0.SEC2.SGRender_1.SEC1.BDY.IMG1"/>
  <p:tag name="RSID" val="169574126"/>
</p:tagLst>
</file>

<file path=ppt/tags/tag15.xml><?xml version="1.0" encoding="utf-8"?>
<p:tagLst xmlns:a="http://schemas.openxmlformats.org/drawingml/2006/main" xmlns:r="http://schemas.openxmlformats.org/officeDocument/2006/relationships" xmlns:p="http://schemas.openxmlformats.org/presentationml/2006/main">
  <p:tag name="_AMO_SINGLEOBJECT_" val="_AMO_SingleObject_776113707_ROM_F0.SEC2.SGRender_1.SEC1.BDY.IMG1"/>
  <p:tag name="RSID" val="776113707"/>
</p:tagLst>
</file>

<file path=ppt/tags/tag16.xml><?xml version="1.0" encoding="utf-8"?>
<p:tagLst xmlns:a="http://schemas.openxmlformats.org/drawingml/2006/main" xmlns:r="http://schemas.openxmlformats.org/officeDocument/2006/relationships" xmlns:p="http://schemas.openxmlformats.org/presentationml/2006/main">
  <p:tag name="_AMO_SINGLEOBJECT_" val="_AMO_SingleObject_88416276_ROM_F0.SEC2.SGRender_1.SEC1.BDY.IMG1"/>
  <p:tag name="RSID" val="88416276"/>
</p:tagLst>
</file>

<file path=ppt/tags/tag17.xml><?xml version="1.0" encoding="utf-8"?>
<p:tagLst xmlns:a="http://schemas.openxmlformats.org/drawingml/2006/main" xmlns:r="http://schemas.openxmlformats.org/officeDocument/2006/relationships" xmlns:p="http://schemas.openxmlformats.org/presentationml/2006/main">
  <p:tag name="_AMO_SINGLEOBJECT_" val="_AMO_SingleObject_361360829_ROM_F0.SEC2.SGRender_1.SEC1.BDY.IMG1"/>
  <p:tag name="RSID" val="361360829"/>
</p:tagLst>
</file>

<file path=ppt/tags/tag18.xml><?xml version="1.0" encoding="utf-8"?>
<p:tagLst xmlns:a="http://schemas.openxmlformats.org/drawingml/2006/main" xmlns:r="http://schemas.openxmlformats.org/officeDocument/2006/relationships" xmlns:p="http://schemas.openxmlformats.org/presentationml/2006/main">
  <p:tag name="_AMO_SINGLEOBJECT_" val="_AMO_SingleObject_971270739_ROM_F0.SEC2.GPlot_1.SEC1.BDY.IMG1"/>
  <p:tag name="RSID" val="971270739"/>
</p:tagLst>
</file>

<file path=ppt/tags/tag19.xml><?xml version="1.0" encoding="utf-8"?>
<p:tagLst xmlns:a="http://schemas.openxmlformats.org/drawingml/2006/main" xmlns:r="http://schemas.openxmlformats.org/officeDocument/2006/relationships" xmlns:p="http://schemas.openxmlformats.org/presentationml/2006/main">
  <p:tag name="_AMO_SINGLEOBJECT_" val="_AMO_SingleObject_499017099_ROM_F0.SEC2.SGRender_1.SEC1.BDY.IMG1"/>
  <p:tag name="RSID" val="499017099"/>
</p:tagLst>
</file>

<file path=ppt/tags/tag2.xml><?xml version="1.0" encoding="utf-8"?>
<p:tagLst xmlns:a="http://schemas.openxmlformats.org/drawingml/2006/main" xmlns:r="http://schemas.openxmlformats.org/officeDocument/2006/relationships" xmlns:p="http://schemas.openxmlformats.org/presentationml/2006/main">
  <p:tag name="_AMO_SINGLEOBJECT_" val="_AMO_SingleObject_517772354_ROM_F0.SEC2.Report_1.SEC1.BDY.Detailed_and_or_summarized_report"/>
  <p:tag name="RSID" val="517772354"/>
</p:tagLst>
</file>

<file path=ppt/tags/tag20.xml><?xml version="1.0" encoding="utf-8"?>
<p:tagLst xmlns:a="http://schemas.openxmlformats.org/drawingml/2006/main" xmlns:r="http://schemas.openxmlformats.org/officeDocument/2006/relationships" xmlns:p="http://schemas.openxmlformats.org/presentationml/2006/main">
  <p:tag name="_AMO_SINGLEOBJECT_" val="_AMO_SingleObject_604151694_ROM_F0.SEC2.SGRender_1.SEC1.BDY.IMG1"/>
  <p:tag name="RSID" val="604151694"/>
</p:tagLst>
</file>

<file path=ppt/tags/tag21.xml><?xml version="1.0" encoding="utf-8"?>
<p:tagLst xmlns:a="http://schemas.openxmlformats.org/drawingml/2006/main" xmlns:r="http://schemas.openxmlformats.org/officeDocument/2006/relationships" xmlns:p="http://schemas.openxmlformats.org/presentationml/2006/main">
  <p:tag name="_AMO_SINGLEOBJECT_" val="_AMO_SingleObject_731495563_ROM_F0.SEC2.SGRender_1.SEC1.BDY.IMG1"/>
  <p:tag name="RSID" val="731495563"/>
</p:tagLst>
</file>

<file path=ppt/tags/tag22.xml><?xml version="1.0" encoding="utf-8"?>
<p:tagLst xmlns:a="http://schemas.openxmlformats.org/drawingml/2006/main" xmlns:r="http://schemas.openxmlformats.org/officeDocument/2006/relationships" xmlns:p="http://schemas.openxmlformats.org/presentationml/2006/main">
  <p:tag name="_AMO_SINGLEOBJECT_" val="_AMO_SingleObject_670132149_ROM_F0.SEC2.SGRender_1.SEC1.HDR.TXT1"/>
  <p:tag name="RSID" val="670132149"/>
</p:tagLst>
</file>

<file path=ppt/tags/tag23.xml><?xml version="1.0" encoding="utf-8"?>
<p:tagLst xmlns:a="http://schemas.openxmlformats.org/drawingml/2006/main" xmlns:r="http://schemas.openxmlformats.org/officeDocument/2006/relationships" xmlns:p="http://schemas.openxmlformats.org/presentationml/2006/main">
  <p:tag name="_AMO_SINGLEOBJECT_" val="_AMO_SingleObject_121427998_ROM_F0.SEC2.SGRender_1.SEC1.BDY.IMG1"/>
  <p:tag name="RSID" val="121427998"/>
</p:tagLst>
</file>

<file path=ppt/tags/tag24.xml><?xml version="1.0" encoding="utf-8"?>
<p:tagLst xmlns:a="http://schemas.openxmlformats.org/drawingml/2006/main" xmlns:r="http://schemas.openxmlformats.org/officeDocument/2006/relationships" xmlns:p="http://schemas.openxmlformats.org/presentationml/2006/main">
  <p:tag name="_AMO_SINGLEOBJECT_" val="_AMO_SingleObject_673197433_ROM_F0.SEC2.SGRender_1.SEC1.HDR.TXT1"/>
  <p:tag name="RSID" val="673197433"/>
</p:tagLst>
</file>

<file path=ppt/tags/tag25.xml><?xml version="1.0" encoding="utf-8"?>
<p:tagLst xmlns:a="http://schemas.openxmlformats.org/drawingml/2006/main" xmlns:r="http://schemas.openxmlformats.org/officeDocument/2006/relationships" xmlns:p="http://schemas.openxmlformats.org/presentationml/2006/main">
  <p:tag name="_AMO_SINGLEOBJECT_" val="_AMO_SingleObject_673197433_ROM_F0.SEC2.SGRender_1.SEC1.BDY.IMG1"/>
  <p:tag name="RSID" val="673197433"/>
</p:tagLst>
</file>

<file path=ppt/tags/tag26.xml><?xml version="1.0" encoding="utf-8"?>
<p:tagLst xmlns:a="http://schemas.openxmlformats.org/drawingml/2006/main" xmlns:r="http://schemas.openxmlformats.org/officeDocument/2006/relationships" xmlns:p="http://schemas.openxmlformats.org/presentationml/2006/main">
  <p:tag name="_AMO_SINGLEOBJECT_" val="_AMO_SingleObject_835107009_ROM_F0.SEC2.SGRender_1.SEC1.BDY.IMG1"/>
  <p:tag name="RSID" val="835107009"/>
</p:tagLst>
</file>

<file path=ppt/tags/tag27.xml><?xml version="1.0" encoding="utf-8"?>
<p:tagLst xmlns:a="http://schemas.openxmlformats.org/drawingml/2006/main" xmlns:r="http://schemas.openxmlformats.org/officeDocument/2006/relationships" xmlns:p="http://schemas.openxmlformats.org/presentationml/2006/main">
  <p:tag name="_AMO_SINGLEOBJECT_" val="_AMO_SingleObject_137985938_ROM_F0.SEC2.SGRender_1.SEC1.BDY.IMG1"/>
  <p:tag name="RSID" val="137985938"/>
</p:tagLst>
</file>

<file path=ppt/tags/tag28.xml><?xml version="1.0" encoding="utf-8"?>
<p:tagLst xmlns:a="http://schemas.openxmlformats.org/drawingml/2006/main" xmlns:r="http://schemas.openxmlformats.org/officeDocument/2006/relationships" xmlns:p="http://schemas.openxmlformats.org/presentationml/2006/main">
  <p:tag name="_AMO_SINGLEOBJECT_" val="_AMO_SingleObject_579289415_ROM_F0.SEC2.GPlot_1.SEC1.BDY.IMG1"/>
  <p:tag name="RSID" val="579289415"/>
</p:tagLst>
</file>

<file path=ppt/tags/tag29.xml><?xml version="1.0" encoding="utf-8"?>
<p:tagLst xmlns:a="http://schemas.openxmlformats.org/drawingml/2006/main" xmlns:r="http://schemas.openxmlformats.org/officeDocument/2006/relationships" xmlns:p="http://schemas.openxmlformats.org/presentationml/2006/main">
  <p:tag name="_AMO_SINGLEOBJECT_" val="_AMO_SingleObject_994658471_ROM_F0.SEC2.GPlot_1.SEC1.BDY.IMG1"/>
  <p:tag name="RSID" val="994658471"/>
</p:tagLst>
</file>

<file path=ppt/tags/tag3.xml><?xml version="1.0" encoding="utf-8"?>
<p:tagLst xmlns:a="http://schemas.openxmlformats.org/drawingml/2006/main" xmlns:r="http://schemas.openxmlformats.org/officeDocument/2006/relationships" xmlns:p="http://schemas.openxmlformats.org/presentationml/2006/main">
  <p:tag name="_AMO_SINGLEOBJECT_" val="_AMO_SingleObject_854866565_ROM_F0.SEC2.SGRender_1.SEC1.BDY.IMG1"/>
  <p:tag name="RSID" val="854866565"/>
</p:tagLst>
</file>

<file path=ppt/tags/tag30.xml><?xml version="1.0" encoding="utf-8"?>
<p:tagLst xmlns:a="http://schemas.openxmlformats.org/drawingml/2006/main" xmlns:r="http://schemas.openxmlformats.org/officeDocument/2006/relationships" xmlns:p="http://schemas.openxmlformats.org/presentationml/2006/main">
  <p:tag name="_AMO_SINGLEOBJECT_" val="_AMO_SingleObject_838226571_ROM_F0.SEC2.SGRender_1.SEC1.BDY.IMG1"/>
  <p:tag name="RSID" val="838226571"/>
</p:tagLst>
</file>

<file path=ppt/tags/tag31.xml><?xml version="1.0" encoding="utf-8"?>
<p:tagLst xmlns:a="http://schemas.openxmlformats.org/drawingml/2006/main" xmlns:r="http://schemas.openxmlformats.org/officeDocument/2006/relationships" xmlns:p="http://schemas.openxmlformats.org/presentationml/2006/main">
  <p:tag name="_AMO_SINGLEOBJECT_" val="_AMO_SingleObject_578957084_ROM_F0.SEC2.Report_1.SEC1.BDY.Detailed_and_or_summarized_report"/>
  <p:tag name="RSID" val="578957084"/>
</p:tagLst>
</file>

<file path=ppt/tags/tag32.xml><?xml version="1.0" encoding="utf-8"?>
<p:tagLst xmlns:a="http://schemas.openxmlformats.org/drawingml/2006/main" xmlns:r="http://schemas.openxmlformats.org/officeDocument/2006/relationships" xmlns:p="http://schemas.openxmlformats.org/presentationml/2006/main">
  <p:tag name="_AMO_SINGLEOBJECT_" val="_AMO_SingleObject_578957084_ROM_F0.SEC2.ODSTEXT_2.BDY.TXT1"/>
  <p:tag name="RSID" val="578957084"/>
</p:tagLst>
</file>

<file path=ppt/tags/tag33.xml><?xml version="1.0" encoding="utf-8"?>
<p:tagLst xmlns:a="http://schemas.openxmlformats.org/drawingml/2006/main" xmlns:r="http://schemas.openxmlformats.org/officeDocument/2006/relationships" xmlns:p="http://schemas.openxmlformats.org/presentationml/2006/main">
  <p:tag name="_AMO_SINGLEOBJECT_" val="_AMO_SingleObject_354152067_ROM_F0.SEC2.Report_1.SEC1.BDY.Detailed_and_or_summarized_report"/>
  <p:tag name="RSID" val="354152067"/>
</p:tagLst>
</file>

<file path=ppt/tags/tag34.xml><?xml version="1.0" encoding="utf-8"?>
<p:tagLst xmlns:a="http://schemas.openxmlformats.org/drawingml/2006/main" xmlns:r="http://schemas.openxmlformats.org/officeDocument/2006/relationships" xmlns:p="http://schemas.openxmlformats.org/presentationml/2006/main">
  <p:tag name="_AMO_SINGLEOBJECT_" val="_AMO_SingleObject_900477509_ROM_F0.SEC2.SGRender_1.SEC1.BDY.IMG1"/>
  <p:tag name="RSID" val="900477509"/>
</p:tagLst>
</file>

<file path=ppt/tags/tag35.xml><?xml version="1.0" encoding="utf-8"?>
<p:tagLst xmlns:a="http://schemas.openxmlformats.org/drawingml/2006/main" xmlns:r="http://schemas.openxmlformats.org/officeDocument/2006/relationships" xmlns:p="http://schemas.openxmlformats.org/presentationml/2006/main">
  <p:tag name="_AMO_SINGLEOBJECT_" val="_AMO_SingleObject_900477509_ROM_F0.SEC2.SGRender_1.SEC1.FTR.TXT1"/>
  <p:tag name="RSID" val="900477509"/>
</p:tagLst>
</file>

<file path=ppt/tags/tag36.xml><?xml version="1.0" encoding="utf-8"?>
<p:tagLst xmlns:a="http://schemas.openxmlformats.org/drawingml/2006/main" xmlns:r="http://schemas.openxmlformats.org/officeDocument/2006/relationships" xmlns:p="http://schemas.openxmlformats.org/presentationml/2006/main">
  <p:tag name="_AMO_SINGLEOBJECT_" val="_AMO_SingleObject_404629425_ROM_F0.SEC2.SGRender_1.SEC1.BDY.IMG1"/>
  <p:tag name="RSID" val="404629425"/>
</p:tagLst>
</file>

<file path=ppt/tags/tag37.xml><?xml version="1.0" encoding="utf-8"?>
<p:tagLst xmlns:a="http://schemas.openxmlformats.org/drawingml/2006/main" xmlns:r="http://schemas.openxmlformats.org/officeDocument/2006/relationships" xmlns:p="http://schemas.openxmlformats.org/presentationml/2006/main">
  <p:tag name="_AMO_SINGLEOBJECT_" val="_AMO_SingleObject_441617364_ROM_F0.SEC2.SGRender_1.SEC1.HDR.TXT1"/>
</p:tagLst>
</file>

<file path=ppt/tags/tag38.xml><?xml version="1.0" encoding="utf-8"?>
<p:tagLst xmlns:a="http://schemas.openxmlformats.org/drawingml/2006/main" xmlns:r="http://schemas.openxmlformats.org/officeDocument/2006/relationships" xmlns:p="http://schemas.openxmlformats.org/presentationml/2006/main">
  <p:tag name="_AMO_SINGLEOBJECT_" val="_AMO_SingleObject_920361067_ROM_F0.SEC2.SGRender_1.SEC1.BDY.IMG1"/>
  <p:tag name="RSID" val="920361067"/>
</p:tagLst>
</file>

<file path=ppt/tags/tag39.xml><?xml version="1.0" encoding="utf-8"?>
<p:tagLst xmlns:a="http://schemas.openxmlformats.org/drawingml/2006/main" xmlns:r="http://schemas.openxmlformats.org/officeDocument/2006/relationships" xmlns:p="http://schemas.openxmlformats.org/presentationml/2006/main">
  <p:tag name="_AMO_SINGLEOBJECT_" val="_AMO_SingleObject_435151966_ROM_F0.SEC2.Report_1.SEC1.BDY.Detailed_and_or_summarized_report"/>
  <p:tag name="RSID" val="435151966"/>
</p:tagLst>
</file>

<file path=ppt/tags/tag4.xml><?xml version="1.0" encoding="utf-8"?>
<p:tagLst xmlns:a="http://schemas.openxmlformats.org/drawingml/2006/main" xmlns:r="http://schemas.openxmlformats.org/officeDocument/2006/relationships" xmlns:p="http://schemas.openxmlformats.org/presentationml/2006/main">
  <p:tag name="_AMO_SINGLEOBJECT_" val="_AMO_SingleObject_137387077_ROM_F0.SEC2.SGRender_1.SEC1.BDY.IMG1"/>
  <p:tag name="RSID" val="137387077"/>
</p:tagLst>
</file>

<file path=ppt/tags/tag40.xml><?xml version="1.0" encoding="utf-8"?>
<p:tagLst xmlns:a="http://schemas.openxmlformats.org/drawingml/2006/main" xmlns:r="http://schemas.openxmlformats.org/officeDocument/2006/relationships" xmlns:p="http://schemas.openxmlformats.org/presentationml/2006/main">
  <p:tag name="_AMO_SINGLEOBJECT_" val="_AMO_SingleObject_806038607_ROM_F0.SEC2.Report_1.SEC1.BDY.Detailed_and_or_summarized_report"/>
  <p:tag name="RSID" val="806038607"/>
</p:tagLst>
</file>

<file path=ppt/tags/tag41.xml><?xml version="1.0" encoding="utf-8"?>
<p:tagLst xmlns:a="http://schemas.openxmlformats.org/drawingml/2006/main" xmlns:r="http://schemas.openxmlformats.org/officeDocument/2006/relationships" xmlns:p="http://schemas.openxmlformats.org/presentationml/2006/main">
  <p:tag name="_AMO_SINGLEOBJECT_" val="_AMO_SingleObject_816733738_ROM_F0.SEC2.GChart_1.SEC1.BDY.IMG1"/>
  <p:tag name="RSID" val="816733738"/>
</p:tagLst>
</file>

<file path=ppt/tags/tag42.xml><?xml version="1.0" encoding="utf-8"?>
<p:tagLst xmlns:a="http://schemas.openxmlformats.org/drawingml/2006/main" xmlns:r="http://schemas.openxmlformats.org/officeDocument/2006/relationships" xmlns:p="http://schemas.openxmlformats.org/presentationml/2006/main">
  <p:tag name="_AMO_SINGLEOBJECT_" val="_AMO_SingleObject_602628533_ROM_F0.SEC2.GChart_1.SEC1.BDY.IMG1"/>
  <p:tag name="RSID" val="602628533"/>
</p:tagLst>
</file>

<file path=ppt/tags/tag43.xml><?xml version="1.0" encoding="utf-8"?>
<p:tagLst xmlns:a="http://schemas.openxmlformats.org/drawingml/2006/main" xmlns:r="http://schemas.openxmlformats.org/officeDocument/2006/relationships" xmlns:p="http://schemas.openxmlformats.org/presentationml/2006/main">
  <p:tag name="_AMO_SINGLEOBJECT_" val="_AMO_SingleObject_352339435_ROM_F0.SEC2.Report_1.SEC1.BDY.Detailed_and_or_summarized_report"/>
  <p:tag name="RSID" val="352339435"/>
</p:tagLst>
</file>

<file path=ppt/tags/tag44.xml><?xml version="1.0" encoding="utf-8"?>
<p:tagLst xmlns:a="http://schemas.openxmlformats.org/drawingml/2006/main" xmlns:r="http://schemas.openxmlformats.org/officeDocument/2006/relationships" xmlns:p="http://schemas.openxmlformats.org/presentationml/2006/main">
  <p:tag name="_AMO_SINGLEOBJECT_" val="_AMO_SingleObject_352339435_ROM_F0.SEC2.ODSTEXT_1.BDY.TXT1"/>
  <p:tag name="RSID" val="352339435"/>
</p:tagLst>
</file>

<file path=ppt/tags/tag45.xml><?xml version="1.0" encoding="utf-8"?>
<p:tagLst xmlns:a="http://schemas.openxmlformats.org/drawingml/2006/main" xmlns:r="http://schemas.openxmlformats.org/officeDocument/2006/relationships" xmlns:p="http://schemas.openxmlformats.org/presentationml/2006/main">
  <p:tag name="_AMO_SINGLEOBJECT_" val="_AMO_SingleObject_229584384_ROM_F0.SEC2.Report_1.SEC1.BDY.Detailed_and_or_summarized_report"/>
  <p:tag name="RSID" val="229584384"/>
</p:tagLst>
</file>

<file path=ppt/tags/tag46.xml><?xml version="1.0" encoding="utf-8"?>
<p:tagLst xmlns:a="http://schemas.openxmlformats.org/drawingml/2006/main" xmlns:r="http://schemas.openxmlformats.org/officeDocument/2006/relationships" xmlns:p="http://schemas.openxmlformats.org/presentationml/2006/main">
  <p:tag name="_AMO_SINGLEOBJECT_" val="_AMO_SingleObject_229584384_ROM_F0.SEC2.Report_2.SEC1.BDY.Detailed_and_or_summarized_report"/>
  <p:tag name="RSID" val="229584384"/>
</p:tagLst>
</file>

<file path=ppt/tags/tag47.xml><?xml version="1.0" encoding="utf-8"?>
<p:tagLst xmlns:a="http://schemas.openxmlformats.org/drawingml/2006/main" xmlns:r="http://schemas.openxmlformats.org/officeDocument/2006/relationships" xmlns:p="http://schemas.openxmlformats.org/presentationml/2006/main">
  <p:tag name="_AMO_SINGLEOBJECT_" val="_AMO_SingleObject_474539927_ROM_F0.SEC2.Report_1.SEC1.BDY.Detailed_and_or_summarized_report"/>
  <p:tag name="RSID" val="474539927"/>
</p:tagLst>
</file>

<file path=ppt/tags/tag48.xml><?xml version="1.0" encoding="utf-8"?>
<p:tagLst xmlns:a="http://schemas.openxmlformats.org/drawingml/2006/main" xmlns:r="http://schemas.openxmlformats.org/officeDocument/2006/relationships" xmlns:p="http://schemas.openxmlformats.org/presentationml/2006/main">
  <p:tag name="_AMO_SINGLEOBJECT_" val="_AMO_SingleObject_136897686_ROM_F0.SEC2.GChart_1.SEC1.HDR.TXT1"/>
  <p:tag name="RSID" val="136897686"/>
</p:tagLst>
</file>

<file path=ppt/tags/tag49.xml><?xml version="1.0" encoding="utf-8"?>
<p:tagLst xmlns:a="http://schemas.openxmlformats.org/drawingml/2006/main" xmlns:r="http://schemas.openxmlformats.org/officeDocument/2006/relationships" xmlns:p="http://schemas.openxmlformats.org/presentationml/2006/main">
  <p:tag name="_AMO_SINGLEOBJECT_" val="_AMO_SingleObject_136897686_ROM_F0.SEC2.GChart_1.SEC1.BDY.IMG1"/>
  <p:tag name="RSID" val="136897686"/>
</p:tagLst>
</file>

<file path=ppt/tags/tag5.xml><?xml version="1.0" encoding="utf-8"?>
<p:tagLst xmlns:a="http://schemas.openxmlformats.org/drawingml/2006/main" xmlns:r="http://schemas.openxmlformats.org/officeDocument/2006/relationships" xmlns:p="http://schemas.openxmlformats.org/presentationml/2006/main">
  <p:tag name="_AMO_SINGLEOBJECT_" val="_AMO_SingleObject_730764134_ROM_F0.SEC2.SGRender_1.SEC1.BDY.IMG1"/>
  <p:tag name="RSID" val="730764134"/>
</p:tagLst>
</file>

<file path=ppt/tags/tag50.xml><?xml version="1.0" encoding="utf-8"?>
<p:tagLst xmlns:a="http://schemas.openxmlformats.org/drawingml/2006/main" xmlns:r="http://schemas.openxmlformats.org/officeDocument/2006/relationships" xmlns:p="http://schemas.openxmlformats.org/presentationml/2006/main">
  <p:tag name="_AMO_SINGLEOBJECT_" val="_AMO_SingleObject_842469366_ROM_F0.SEC2.GChart_1.SEC1.HDR.TXT1"/>
  <p:tag name="RSID" val="842469366"/>
</p:tagLst>
</file>

<file path=ppt/tags/tag51.xml><?xml version="1.0" encoding="utf-8"?>
<p:tagLst xmlns:a="http://schemas.openxmlformats.org/drawingml/2006/main" xmlns:r="http://schemas.openxmlformats.org/officeDocument/2006/relationships" xmlns:p="http://schemas.openxmlformats.org/presentationml/2006/main">
  <p:tag name="_AMO_SINGLEOBJECT_" val="_AMO_SingleObject_842469366_ROM_F0.SEC2.GChart_1.SEC1.BDY.IMG1"/>
  <p:tag name="RSID" val="842469366"/>
</p:tagLst>
</file>

<file path=ppt/tags/tag52.xml><?xml version="1.0" encoding="utf-8"?>
<p:tagLst xmlns:a="http://schemas.openxmlformats.org/drawingml/2006/main" xmlns:r="http://schemas.openxmlformats.org/officeDocument/2006/relationships" xmlns:p="http://schemas.openxmlformats.org/presentationml/2006/main">
  <p:tag name="_AMO_SINGLEOBJECT_" val="_AMO_SingleObject_855392873_ROM_F0.SEC2.GChart_1.SEC1.HDR.TXT1"/>
  <p:tag name="RSID" val="855392873"/>
</p:tagLst>
</file>

<file path=ppt/tags/tag53.xml><?xml version="1.0" encoding="utf-8"?>
<p:tagLst xmlns:a="http://schemas.openxmlformats.org/drawingml/2006/main" xmlns:r="http://schemas.openxmlformats.org/officeDocument/2006/relationships" xmlns:p="http://schemas.openxmlformats.org/presentationml/2006/main">
  <p:tag name="_AMO_SINGLEOBJECT_" val="_AMO_SingleObject_855392873_ROM_F0.SEC2.GChart_1.SEC1.BDY.IMG1"/>
  <p:tag name="RSID" val="855392873"/>
</p:tagLst>
</file>

<file path=ppt/tags/tag54.xml><?xml version="1.0" encoding="utf-8"?>
<p:tagLst xmlns:a="http://schemas.openxmlformats.org/drawingml/2006/main" xmlns:r="http://schemas.openxmlformats.org/officeDocument/2006/relationships" xmlns:p="http://schemas.openxmlformats.org/presentationml/2006/main">
  <p:tag name="_AMO_SINGLEOBJECT_" val="_AMO_SingleObject_943759387_ROM_F0.SEC2.GChart_1.SEC1.HDR.TXT1"/>
  <p:tag name="RSID" val="943759387"/>
</p:tagLst>
</file>

<file path=ppt/tags/tag55.xml><?xml version="1.0" encoding="utf-8"?>
<p:tagLst xmlns:a="http://schemas.openxmlformats.org/drawingml/2006/main" xmlns:r="http://schemas.openxmlformats.org/officeDocument/2006/relationships" xmlns:p="http://schemas.openxmlformats.org/presentationml/2006/main">
  <p:tag name="_AMO_SINGLEOBJECT_" val="_AMO_SingleObject_943759387_ROM_F0.SEC2.GChart_1.SEC1.BDY.IMG1"/>
  <p:tag name="RSID" val="943759387"/>
</p:tagLst>
</file>

<file path=ppt/tags/tag56.xml><?xml version="1.0" encoding="utf-8"?>
<p:tagLst xmlns:a="http://schemas.openxmlformats.org/drawingml/2006/main" xmlns:r="http://schemas.openxmlformats.org/officeDocument/2006/relationships" xmlns:p="http://schemas.openxmlformats.org/presentationml/2006/main">
  <p:tag name="_AMO_SINGLEOBJECT_" val="_AMO_SingleObject_993466140_ROM_F0.SEC2.GChart_1.SEC1.HDR.TXT1"/>
  <p:tag name="RSID" val="993466140"/>
</p:tagLst>
</file>

<file path=ppt/tags/tag57.xml><?xml version="1.0" encoding="utf-8"?>
<p:tagLst xmlns:a="http://schemas.openxmlformats.org/drawingml/2006/main" xmlns:r="http://schemas.openxmlformats.org/officeDocument/2006/relationships" xmlns:p="http://schemas.openxmlformats.org/presentationml/2006/main">
  <p:tag name="_AMO_SINGLEOBJECT_" val="_AMO_SingleObject_993466140_ROM_F0.SEC2.GChart_1.SEC1.BDY.IMG1"/>
  <p:tag name="RSID" val="993466140"/>
</p:tagLst>
</file>

<file path=ppt/tags/tag58.xml><?xml version="1.0" encoding="utf-8"?>
<p:tagLst xmlns:a="http://schemas.openxmlformats.org/drawingml/2006/main" xmlns:r="http://schemas.openxmlformats.org/officeDocument/2006/relationships" xmlns:p="http://schemas.openxmlformats.org/presentationml/2006/main">
  <p:tag name="_AMO_SINGLEOBJECT_" val="_AMO_SingleObject_973992312_ROM_F0.SEC2.GChart_1.SEC1.HDR.TXT1"/>
  <p:tag name="RSID" val="973992312"/>
</p:tagLst>
</file>

<file path=ppt/tags/tag59.xml><?xml version="1.0" encoding="utf-8"?>
<p:tagLst xmlns:a="http://schemas.openxmlformats.org/drawingml/2006/main" xmlns:r="http://schemas.openxmlformats.org/officeDocument/2006/relationships" xmlns:p="http://schemas.openxmlformats.org/presentationml/2006/main">
  <p:tag name="_AMO_SINGLEOBJECT_" val="_AMO_SingleObject_973992312_ROM_F0.SEC2.GChart_1.SEC1.BDY.IMG1"/>
  <p:tag name="RSID" val="973992312"/>
</p:tagLst>
</file>

<file path=ppt/tags/tag6.xml><?xml version="1.0" encoding="utf-8"?>
<p:tagLst xmlns:a="http://schemas.openxmlformats.org/drawingml/2006/main" xmlns:r="http://schemas.openxmlformats.org/officeDocument/2006/relationships" xmlns:p="http://schemas.openxmlformats.org/presentationml/2006/main">
  <p:tag name="_AMO_SINGLEOBJECT_" val="_AMO_SingleObject_585866858_ROM_F0.SEC2.SGRender_1.SEC1.BDY.IMG1"/>
  <p:tag name="RSID" val="585866858"/>
</p:tagLst>
</file>

<file path=ppt/tags/tag60.xml><?xml version="1.0" encoding="utf-8"?>
<p:tagLst xmlns:a="http://schemas.openxmlformats.org/drawingml/2006/main" xmlns:r="http://schemas.openxmlformats.org/officeDocument/2006/relationships" xmlns:p="http://schemas.openxmlformats.org/presentationml/2006/main">
  <p:tag name="_AMO_SINGLEOBJECT_" val="_AMO_SingleObject_766500495_ROM_F0.SEC2.GPlot_1.SEC1.HDR.TXT1"/>
  <p:tag name="RSID" val="766500495"/>
</p:tagLst>
</file>

<file path=ppt/tags/tag61.xml><?xml version="1.0" encoding="utf-8"?>
<p:tagLst xmlns:a="http://schemas.openxmlformats.org/drawingml/2006/main" xmlns:r="http://schemas.openxmlformats.org/officeDocument/2006/relationships" xmlns:p="http://schemas.openxmlformats.org/presentationml/2006/main">
  <p:tag name="_AMO_SINGLEOBJECT_" val="_AMO_SingleObject_766500495_ROM_F0.SEC2.GPlot_1.SEC1.BDY.IMG1"/>
  <p:tag name="RSID" val="766500495"/>
</p:tagLst>
</file>

<file path=ppt/tags/tag62.xml><?xml version="1.0" encoding="utf-8"?>
<p:tagLst xmlns:a="http://schemas.openxmlformats.org/drawingml/2006/main" xmlns:r="http://schemas.openxmlformats.org/officeDocument/2006/relationships" xmlns:p="http://schemas.openxmlformats.org/presentationml/2006/main">
  <p:tag name="_AMO_SINGLEOBJECT_" val="_AMO_SingleObject_527593190_ROM_F0.SEC2.GPlot_1.SEC1.HDR.TXT1"/>
  <p:tag name="RSID" val="527593190"/>
</p:tagLst>
</file>

<file path=ppt/tags/tag63.xml><?xml version="1.0" encoding="utf-8"?>
<p:tagLst xmlns:a="http://schemas.openxmlformats.org/drawingml/2006/main" xmlns:r="http://schemas.openxmlformats.org/officeDocument/2006/relationships" xmlns:p="http://schemas.openxmlformats.org/presentationml/2006/main">
  <p:tag name="_AMO_SINGLEOBJECT_" val="_AMO_SingleObject_527593190_ROM_F0.SEC2.GPlot_1.SEC1.BDY.IMG1"/>
  <p:tag name="RSID" val="527593190"/>
</p:tagLst>
</file>

<file path=ppt/tags/tag64.xml><?xml version="1.0" encoding="utf-8"?>
<p:tagLst xmlns:a="http://schemas.openxmlformats.org/drawingml/2006/main" xmlns:r="http://schemas.openxmlformats.org/officeDocument/2006/relationships" xmlns:p="http://schemas.openxmlformats.org/presentationml/2006/main">
  <p:tag name="_AMO_SINGLEOBJECT_" val="_AMO_SingleObject_349363993_ROM_F0.SEC2.GPlot_1.SEC1.HDR.TXT1"/>
  <p:tag name="RSID" val="349363993"/>
</p:tagLst>
</file>

<file path=ppt/tags/tag65.xml><?xml version="1.0" encoding="utf-8"?>
<p:tagLst xmlns:a="http://schemas.openxmlformats.org/drawingml/2006/main" xmlns:r="http://schemas.openxmlformats.org/officeDocument/2006/relationships" xmlns:p="http://schemas.openxmlformats.org/presentationml/2006/main">
  <p:tag name="_AMO_SINGLEOBJECT_" val="_AMO_SingleObject_349363993_ROM_F0.SEC2.GPlot_1.SEC1.BDY.IMG1"/>
  <p:tag name="RSID" val="349363993"/>
</p:tagLst>
</file>

<file path=ppt/tags/tag66.xml><?xml version="1.0" encoding="utf-8"?>
<p:tagLst xmlns:a="http://schemas.openxmlformats.org/drawingml/2006/main" xmlns:r="http://schemas.openxmlformats.org/officeDocument/2006/relationships" xmlns:p="http://schemas.openxmlformats.org/presentationml/2006/main">
  <p:tag name="_AMO_SINGLEOBJECT_" val="_AMO_SingleObject_3355178_ROM_F0.SEC2.GPlot_1.SEC1.HDR.TXT1"/>
  <p:tag name="RSID" val="3355178"/>
</p:tagLst>
</file>

<file path=ppt/tags/tag67.xml><?xml version="1.0" encoding="utf-8"?>
<p:tagLst xmlns:a="http://schemas.openxmlformats.org/drawingml/2006/main" xmlns:r="http://schemas.openxmlformats.org/officeDocument/2006/relationships" xmlns:p="http://schemas.openxmlformats.org/presentationml/2006/main">
  <p:tag name="_AMO_SINGLEOBJECT_" val="_AMO_SingleObject_3355178_ROM_F0.SEC2.GPlot_1.SEC1.BDY.IMG1"/>
  <p:tag name="RSID" val="3355178"/>
</p:tagLst>
</file>

<file path=ppt/tags/tag68.xml><?xml version="1.0" encoding="utf-8"?>
<p:tagLst xmlns:a="http://schemas.openxmlformats.org/drawingml/2006/main" xmlns:r="http://schemas.openxmlformats.org/officeDocument/2006/relationships" xmlns:p="http://schemas.openxmlformats.org/presentationml/2006/main">
  <p:tag name="_AMO_SINGLEOBJECT_" val="_AMO_SingleObject_271133040_ROM_F0.SEC2.Print_1.SEC1.BDY.Data_Set_WORK_TAB_10_2_CLAS_3"/>
  <p:tag name="RSID" val="271133040"/>
</p:tagLst>
</file>

<file path=ppt/tags/tag69.xml><?xml version="1.0" encoding="utf-8"?>
<p:tagLst xmlns:a="http://schemas.openxmlformats.org/drawingml/2006/main" xmlns:r="http://schemas.openxmlformats.org/officeDocument/2006/relationships" xmlns:p="http://schemas.openxmlformats.org/presentationml/2006/main">
  <p:tag name="_AMO_SINGLEOBJECT_" val="_AMO_SingleObject_956768937_ROM_F0.SEC2.SGRender_1.SEC1.BDY.IMG1"/>
  <p:tag name="RSID" val="956768937"/>
</p:tagLst>
</file>

<file path=ppt/tags/tag7.xml><?xml version="1.0" encoding="utf-8"?>
<p:tagLst xmlns:a="http://schemas.openxmlformats.org/drawingml/2006/main" xmlns:r="http://schemas.openxmlformats.org/officeDocument/2006/relationships" xmlns:p="http://schemas.openxmlformats.org/presentationml/2006/main">
  <p:tag name="_AMO_SINGLEOBJECT_" val="_AMO_SingleObject_619147942_ROM_F0.SEC2.Report_1.SEC1.BDY.Detailed_and_or_summarized_report"/>
  <p:tag name="RSID" val="619147942"/>
</p:tagLst>
</file>

<file path=ppt/tags/tag70.xml><?xml version="1.0" encoding="utf-8"?>
<p:tagLst xmlns:a="http://schemas.openxmlformats.org/drawingml/2006/main" xmlns:r="http://schemas.openxmlformats.org/officeDocument/2006/relationships" xmlns:p="http://schemas.openxmlformats.org/presentationml/2006/main">
  <p:tag name="_AMO_SINGLEOBJECT_" val="_AMO_SingleObject_903419972_ROM_F0.SEC2.SGRender_1.SEC1.BDY.IMG1"/>
  <p:tag name="RSID" val="903419972"/>
</p:tagLst>
</file>

<file path=ppt/tags/tag71.xml><?xml version="1.0" encoding="utf-8"?>
<p:tagLst xmlns:a="http://schemas.openxmlformats.org/drawingml/2006/main" xmlns:r="http://schemas.openxmlformats.org/officeDocument/2006/relationships" xmlns:p="http://schemas.openxmlformats.org/presentationml/2006/main">
  <p:tag name="_AMO_SINGLEOBJECT_" val="_AMO_SingleObject_532272409_ROM_F0.SEC2.SGRender_1.SEC1.BDY.IMG1"/>
  <p:tag name="RSID" val="532272409"/>
</p:tagLst>
</file>

<file path=ppt/tags/tag72.xml><?xml version="1.0" encoding="utf-8"?>
<p:tagLst xmlns:a="http://schemas.openxmlformats.org/drawingml/2006/main" xmlns:r="http://schemas.openxmlformats.org/officeDocument/2006/relationships" xmlns:p="http://schemas.openxmlformats.org/presentationml/2006/main">
  <p:tag name="_AMO_SINGLEOBJECT_" val="_AMO_SingleObject_532272409_ROM_F0.SEC2.SGRender_1.SEC1.HDR.TXT1"/>
  <p:tag name="RSID" val="532272409"/>
</p:tagLst>
</file>

<file path=ppt/tags/tag73.xml><?xml version="1.0" encoding="utf-8"?>
<p:tagLst xmlns:a="http://schemas.openxmlformats.org/drawingml/2006/main" xmlns:r="http://schemas.openxmlformats.org/officeDocument/2006/relationships" xmlns:p="http://schemas.openxmlformats.org/presentationml/2006/main">
  <p:tag name="_AMO_SINGLEOBJECT_" val="_AMO_SingleObject_532272409_ROM_F0.SEC2.SGRender_1.SEC1.FTR.TXT1"/>
  <p:tag name="RSID" val="532272409"/>
</p:tagLst>
</file>

<file path=ppt/tags/tag74.xml><?xml version="1.0" encoding="utf-8"?>
<p:tagLst xmlns:a="http://schemas.openxmlformats.org/drawingml/2006/main" xmlns:r="http://schemas.openxmlformats.org/officeDocument/2006/relationships" xmlns:p="http://schemas.openxmlformats.org/presentationml/2006/main">
  <p:tag name="_AMO_SINGLEOBJECT_" val="_AMO_SingleObject_702436803_ROM_F0.SEC2.Report_1.SEC1.HDR.TXT1"/>
  <p:tag name="RSID" val="702436803"/>
</p:tagLst>
</file>

<file path=ppt/tags/tag75.xml><?xml version="1.0" encoding="utf-8"?>
<p:tagLst xmlns:a="http://schemas.openxmlformats.org/drawingml/2006/main" xmlns:r="http://schemas.openxmlformats.org/officeDocument/2006/relationships" xmlns:p="http://schemas.openxmlformats.org/presentationml/2006/main">
  <p:tag name="_AMO_SINGLEOBJECT_" val="_AMO_SingleObject_702436803_ROM_F0.SEC2.Report_1.SEC1.BDY.Detailed_and_or_summarized_report"/>
  <p:tag name="RSID" val="702436803"/>
</p:tagLst>
</file>

<file path=ppt/tags/tag76.xml><?xml version="1.0" encoding="utf-8"?>
<p:tagLst xmlns:a="http://schemas.openxmlformats.org/drawingml/2006/main" xmlns:r="http://schemas.openxmlformats.org/officeDocument/2006/relationships" xmlns:p="http://schemas.openxmlformats.org/presentationml/2006/main">
  <p:tag name="_AMO_SINGLEOBJECT_" val="_AMO_SingleObject_702436803_ROM_F0.SEC2.Report_1.SEC1.FTR.TXT1"/>
  <p:tag name="RSID" val="702436803"/>
</p:tagLst>
</file>

<file path=ppt/tags/tag77.xml><?xml version="1.0" encoding="utf-8"?>
<p:tagLst xmlns:a="http://schemas.openxmlformats.org/drawingml/2006/main" xmlns:r="http://schemas.openxmlformats.org/officeDocument/2006/relationships" xmlns:p="http://schemas.openxmlformats.org/presentationml/2006/main">
  <p:tag name="_AMO_SINGLEOBJECT_" val="_AMO_SingleObject_277145161_ROM_F0.SEC2.SGRender_1.SEC1.HDR.TXT1"/>
  <p:tag name="RSID" val="277145161"/>
</p:tagLst>
</file>

<file path=ppt/tags/tag78.xml><?xml version="1.0" encoding="utf-8"?>
<p:tagLst xmlns:a="http://schemas.openxmlformats.org/drawingml/2006/main" xmlns:r="http://schemas.openxmlformats.org/officeDocument/2006/relationships" xmlns:p="http://schemas.openxmlformats.org/presentationml/2006/main">
  <p:tag name="_AMO_SINGLEOBJECT_" val="_AMO_SingleObject_277145161_ROM_F0.SEC2.SGRender_1.SEC1.FTR.TXT1"/>
  <p:tag name="RSID" val="277145161"/>
</p:tagLst>
</file>

<file path=ppt/tags/tag79.xml><?xml version="1.0" encoding="utf-8"?>
<p:tagLst xmlns:a="http://schemas.openxmlformats.org/drawingml/2006/main" xmlns:r="http://schemas.openxmlformats.org/officeDocument/2006/relationships" xmlns:p="http://schemas.openxmlformats.org/presentationml/2006/main">
  <p:tag name="_AMO_SINGLEOBJECT_" val="_AMO_SingleObject_853098620_ROM_F0.SEC2.Report_1.SEC1.HDR.TXT1"/>
  <p:tag name="RSID" val="853098620"/>
</p:tagLst>
</file>

<file path=ppt/tags/tag8.xml><?xml version="1.0" encoding="utf-8"?>
<p:tagLst xmlns:a="http://schemas.openxmlformats.org/drawingml/2006/main" xmlns:r="http://schemas.openxmlformats.org/officeDocument/2006/relationships" xmlns:p="http://schemas.openxmlformats.org/presentationml/2006/main">
  <p:tag name="_AMO_SINGLEOBJECT_" val="_AMO_SingleObject_728243728_ROM_F0.SEC2.SGRender_1.SEC1.BDY.IMG1"/>
  <p:tag name="RSID" val="728243728"/>
</p:tagLst>
</file>

<file path=ppt/tags/tag80.xml><?xml version="1.0" encoding="utf-8"?>
<p:tagLst xmlns:a="http://schemas.openxmlformats.org/drawingml/2006/main" xmlns:r="http://schemas.openxmlformats.org/officeDocument/2006/relationships" xmlns:p="http://schemas.openxmlformats.org/presentationml/2006/main">
  <p:tag name="_AMO_SINGLEOBJECT_" val="_AMO_SingleObject_853098620_ROM_F0.SEC2.Report_1.SEC1.BDY.Detailed_and_or_summarized_report"/>
  <p:tag name="RSID" val="853098620"/>
</p:tagLst>
</file>

<file path=ppt/tags/tag81.xml><?xml version="1.0" encoding="utf-8"?>
<p:tagLst xmlns:a="http://schemas.openxmlformats.org/drawingml/2006/main" xmlns:r="http://schemas.openxmlformats.org/officeDocument/2006/relationships" xmlns:p="http://schemas.openxmlformats.org/presentationml/2006/main">
  <p:tag name="_AMO_SINGLEOBJECT_" val="_AMO_SingleObject_853098620_ROM_F0.SEC2.Report_1.SEC1.FTR.TXT1"/>
  <p:tag name="RSID" val="853098620"/>
</p:tagLst>
</file>

<file path=ppt/tags/tag82.xml><?xml version="1.0" encoding="utf-8"?>
<p:tagLst xmlns:a="http://schemas.openxmlformats.org/drawingml/2006/main" xmlns:r="http://schemas.openxmlformats.org/officeDocument/2006/relationships" xmlns:p="http://schemas.openxmlformats.org/presentationml/2006/main">
  <p:tag name="_AMO_SINGLEOBJECT_" val="_AMO_SingleObject_277145161_ROM_F0.SEC2.SGRender_1.SEC1.BDY.IMG1"/>
  <p:tag name="RSID" val="277145161"/>
</p:tagLst>
</file>

<file path=ppt/tags/tag83.xml><?xml version="1.0" encoding="utf-8"?>
<p:tagLst xmlns:a="http://schemas.openxmlformats.org/drawingml/2006/main" xmlns:r="http://schemas.openxmlformats.org/officeDocument/2006/relationships" xmlns:p="http://schemas.openxmlformats.org/presentationml/2006/main">
  <p:tag name="_AMO_SINGLEOBJECT_" val="_AMO_SingleObject_765158149_ROM_F0.SEC2.Report_1.SEC1.BDY.Detailed_and_or_summarized_report"/>
  <p:tag name="RSID" val="765158149"/>
</p:tagLst>
</file>

<file path=ppt/tags/tag84.xml><?xml version="1.0" encoding="utf-8"?>
<p:tagLst xmlns:a="http://schemas.openxmlformats.org/drawingml/2006/main" xmlns:r="http://schemas.openxmlformats.org/officeDocument/2006/relationships" xmlns:p="http://schemas.openxmlformats.org/presentationml/2006/main">
  <p:tag name="_AMO_SINGLEOBJECT_" val="_AMO_SingleObject_759248520_ROM_F0.SEC2.SGRender_1.SEC1.BDY.IMG1"/>
  <p:tag name="RSID" val="759248520"/>
</p:tagLst>
</file>

<file path=ppt/tags/tag85.xml><?xml version="1.0" encoding="utf-8"?>
<p:tagLst xmlns:a="http://schemas.openxmlformats.org/drawingml/2006/main" xmlns:r="http://schemas.openxmlformats.org/officeDocument/2006/relationships" xmlns:p="http://schemas.openxmlformats.org/presentationml/2006/main">
  <p:tag name="_AMO_SINGLEOBJECT_" val="_AMO_SingleObject_70712994_ROM_F0.SEC2.GPlot_1.SEC1.BDY.IMG1"/>
  <p:tag name="RSID" val="70712994"/>
</p:tagLst>
</file>

<file path=ppt/tags/tag86.xml><?xml version="1.0" encoding="utf-8"?>
<p:tagLst xmlns:a="http://schemas.openxmlformats.org/drawingml/2006/main" xmlns:r="http://schemas.openxmlformats.org/officeDocument/2006/relationships" xmlns:p="http://schemas.openxmlformats.org/presentationml/2006/main">
  <p:tag name="_AMO_SINGLEOBJECT_" val="_AMO_SingleObject_309301438_ROM_F0.SEC2.Report_1.SEC1.BDY.Detailed_and_or_summarized_report"/>
  <p:tag name="RSID" val="309301438"/>
</p:tagLst>
</file>

<file path=ppt/tags/tag87.xml><?xml version="1.0" encoding="utf-8"?>
<p:tagLst xmlns:a="http://schemas.openxmlformats.org/drawingml/2006/main" xmlns:r="http://schemas.openxmlformats.org/officeDocument/2006/relationships" xmlns:p="http://schemas.openxmlformats.org/presentationml/2006/main">
  <p:tag name="_AMO_SINGLEOBJECT_" val="_AMO_SingleObject_941710441_ROM_F0.SEC2.Report_1.SEC1.BDY.Detailed_and_or_summarized_report"/>
  <p:tag name="RSID" val="941710441"/>
</p:tagLst>
</file>

<file path=ppt/tags/tag9.xml><?xml version="1.0" encoding="utf-8"?>
<p:tagLst xmlns:a="http://schemas.openxmlformats.org/drawingml/2006/main" xmlns:r="http://schemas.openxmlformats.org/officeDocument/2006/relationships" xmlns:p="http://schemas.openxmlformats.org/presentationml/2006/main">
  <p:tag name="_AMO_SINGLEOBJECT_" val="_AMO_SingleObject_242108922_ROM_F0.SEC2.SGRender_1.SEC1.BDY.IMG1"/>
  <p:tag name="RSID" val="242108922"/>
</p:tagLst>
</file>

<file path=ppt/theme/theme1.xml><?xml version="1.0" encoding="utf-8"?>
<a:theme xmlns:a="http://schemas.openxmlformats.org/drawingml/2006/main" name="Pwt. Agence de la biomédec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wt. Agence de la biomédec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rtlCol="0">
        <a:spAutoFit/>
      </a:bodyPr>
      <a:lstStyle>
        <a:defPPr>
          <a:defRPr/>
        </a:defPPr>
      </a:lstStyle>
    </a:txDef>
  </a:objectDefaults>
  <a:extraClrSchemeLst>
    <a:extraClrScheme>
      <a:clrScheme name="Pwt. Agence de la biomédeci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wt. Agence de la biomédeci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wt. Agence de la biomédeci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wt. Agence de la biomédeci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wt. Agence de la biomédeci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wt. Agence de la biomédeci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wt. Agence de la biomédeci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19373</TotalTime>
  <Words>3923</Words>
  <Application>Microsoft Office PowerPoint</Application>
  <PresentationFormat>Grand écran</PresentationFormat>
  <Paragraphs>1446</Paragraphs>
  <Slides>76</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76</vt:i4>
      </vt:variant>
    </vt:vector>
  </HeadingPairs>
  <TitlesOfParts>
    <vt:vector size="80" baseType="lpstr">
      <vt:lpstr>Arial</vt:lpstr>
      <vt:lpstr>Calibri</vt:lpstr>
      <vt:lpstr>Comic Sans MS</vt:lpstr>
      <vt:lpstr>Pwt. Agence de la biomédecine</vt:lpstr>
      <vt:lpstr>Rapport annuel REIN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Hamida.Kadri</dc:creator>
  <cp:lastModifiedBy>COUCHOUD Cécile</cp:lastModifiedBy>
  <cp:revision>1733</cp:revision>
  <cp:lastPrinted>2015-12-18T13:47:46Z</cp:lastPrinted>
  <dcterms:created xsi:type="dcterms:W3CDTF">2013-07-05T13:10:05Z</dcterms:created>
  <dcterms:modified xsi:type="dcterms:W3CDTF">2024-09-05T14:45:20Z</dcterms:modified>
</cp:coreProperties>
</file>