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90"/>
  </p:notesMasterIdLst>
  <p:handoutMasterIdLst>
    <p:handoutMasterId r:id="rId91"/>
  </p:handoutMasterIdLst>
  <p:sldIdLst>
    <p:sldId id="262" r:id="rId3"/>
    <p:sldId id="536" r:id="rId4"/>
    <p:sldId id="538" r:id="rId5"/>
    <p:sldId id="533" r:id="rId6"/>
    <p:sldId id="535" r:id="rId7"/>
    <p:sldId id="510" r:id="rId8"/>
    <p:sldId id="420" r:id="rId9"/>
    <p:sldId id="457" r:id="rId10"/>
    <p:sldId id="458" r:id="rId11"/>
    <p:sldId id="465" r:id="rId12"/>
    <p:sldId id="494" r:id="rId13"/>
    <p:sldId id="495" r:id="rId14"/>
    <p:sldId id="496" r:id="rId15"/>
    <p:sldId id="470" r:id="rId16"/>
    <p:sldId id="539" r:id="rId17"/>
    <p:sldId id="540" r:id="rId18"/>
    <p:sldId id="541" r:id="rId19"/>
    <p:sldId id="542" r:id="rId20"/>
    <p:sldId id="543" r:id="rId21"/>
    <p:sldId id="544" r:id="rId22"/>
    <p:sldId id="545" r:id="rId23"/>
    <p:sldId id="546" r:id="rId24"/>
    <p:sldId id="547" r:id="rId25"/>
    <p:sldId id="548" r:id="rId26"/>
    <p:sldId id="549" r:id="rId27"/>
    <p:sldId id="550" r:id="rId28"/>
    <p:sldId id="471" r:id="rId29"/>
    <p:sldId id="456" r:id="rId30"/>
    <p:sldId id="430" r:id="rId31"/>
    <p:sldId id="431" r:id="rId32"/>
    <p:sldId id="432" r:id="rId33"/>
    <p:sldId id="433" r:id="rId34"/>
    <p:sldId id="434" r:id="rId35"/>
    <p:sldId id="438" r:id="rId36"/>
    <p:sldId id="435" r:id="rId37"/>
    <p:sldId id="497" r:id="rId38"/>
    <p:sldId id="498" r:id="rId39"/>
    <p:sldId id="499" r:id="rId40"/>
    <p:sldId id="500" r:id="rId41"/>
    <p:sldId id="501" r:id="rId42"/>
    <p:sldId id="506" r:id="rId43"/>
    <p:sldId id="503" r:id="rId44"/>
    <p:sldId id="505" r:id="rId45"/>
    <p:sldId id="472" r:id="rId46"/>
    <p:sldId id="446" r:id="rId47"/>
    <p:sldId id="447" r:id="rId48"/>
    <p:sldId id="448" r:id="rId49"/>
    <p:sldId id="450" r:id="rId50"/>
    <p:sldId id="452" r:id="rId51"/>
    <p:sldId id="455" r:id="rId52"/>
    <p:sldId id="473" r:id="rId53"/>
    <p:sldId id="511" r:id="rId54"/>
    <p:sldId id="516" r:id="rId55"/>
    <p:sldId id="521" r:id="rId56"/>
    <p:sldId id="524" r:id="rId57"/>
    <p:sldId id="526" r:id="rId58"/>
    <p:sldId id="530" r:id="rId59"/>
    <p:sldId id="532" r:id="rId60"/>
    <p:sldId id="508" r:id="rId61"/>
    <p:sldId id="517" r:id="rId62"/>
    <p:sldId id="513" r:id="rId63"/>
    <p:sldId id="514" r:id="rId64"/>
    <p:sldId id="515" r:id="rId65"/>
    <p:sldId id="509" r:id="rId66"/>
    <p:sldId id="429" r:id="rId67"/>
    <p:sldId id="427" r:id="rId68"/>
    <p:sldId id="428" r:id="rId69"/>
    <p:sldId id="421" r:id="rId70"/>
    <p:sldId id="422" r:id="rId71"/>
    <p:sldId id="424" r:id="rId72"/>
    <p:sldId id="474" r:id="rId73"/>
    <p:sldId id="439" r:id="rId74"/>
    <p:sldId id="440" r:id="rId75"/>
    <p:sldId id="442" r:id="rId76"/>
    <p:sldId id="443" r:id="rId77"/>
    <p:sldId id="444" r:id="rId78"/>
    <p:sldId id="475" r:id="rId79"/>
    <p:sldId id="445" r:id="rId80"/>
    <p:sldId id="485" r:id="rId81"/>
    <p:sldId id="441" r:id="rId82"/>
    <p:sldId id="477" r:id="rId83"/>
    <p:sldId id="479" r:id="rId84"/>
    <p:sldId id="480" r:id="rId85"/>
    <p:sldId id="482" r:id="rId86"/>
    <p:sldId id="483" r:id="rId87"/>
    <p:sldId id="484" r:id="rId88"/>
    <p:sldId id="534" r:id="rId89"/>
  </p:sldIdLst>
  <p:sldSz cx="9144000" cy="6858000" type="screen4x3"/>
  <p:notesSz cx="6797675" cy="9926638"/>
  <p:custDataLst>
    <p:tags r:id="rId92"/>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6666FF"/>
    <a:srgbClr val="800000"/>
    <a:srgbClr val="69430B"/>
    <a:srgbClr val="D0D8E8"/>
    <a:srgbClr val="8BE9FF"/>
    <a:srgbClr val="FF9900"/>
    <a:srgbClr val="FFFFCC"/>
    <a:srgbClr val="E9EDF4"/>
    <a:srgbClr val="AF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94457" autoAdjust="0"/>
  </p:normalViewPr>
  <p:slideViewPr>
    <p:cSldViewPr>
      <p:cViewPr>
        <p:scale>
          <a:sx n="70" d="100"/>
          <a:sy n="70" d="100"/>
        </p:scale>
        <p:origin x="-60" y="-10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0" d="100"/>
          <a:sy n="80" d="100"/>
        </p:scale>
        <p:origin x="-404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1" cy="496729"/>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r-FR"/>
          </a:p>
        </p:txBody>
      </p:sp>
      <p:sp>
        <p:nvSpPr>
          <p:cNvPr id="3" name="Espace réservé de la date 2"/>
          <p:cNvSpPr>
            <a:spLocks noGrp="1"/>
          </p:cNvSpPr>
          <p:nvPr>
            <p:ph type="dt" sz="quarter" idx="1"/>
          </p:nvPr>
        </p:nvSpPr>
        <p:spPr>
          <a:xfrm>
            <a:off x="3850376" y="0"/>
            <a:ext cx="2945711" cy="496729"/>
          </a:xfrm>
          <a:prstGeom prst="rect">
            <a:avLst/>
          </a:prstGeom>
        </p:spPr>
        <p:txBody>
          <a:bodyPr vert="horz" lIns="91440" tIns="45720" rIns="91440" bIns="45720" rtlCol="0"/>
          <a:lstStyle>
            <a:lvl1pPr algn="r">
              <a:defRPr sz="1200">
                <a:latin typeface="Arial" charset="0"/>
                <a:cs typeface="Arial" charset="0"/>
              </a:defRPr>
            </a:lvl1pPr>
          </a:lstStyle>
          <a:p>
            <a:pPr>
              <a:defRPr/>
            </a:pPr>
            <a:fld id="{61863011-6000-46C7-B0F1-76040303D4CE}" type="datetimeFigureOut">
              <a:rPr lang="fr-FR"/>
              <a:pPr>
                <a:defRPr/>
              </a:pPr>
              <a:t>30/04/2018</a:t>
            </a:fld>
            <a:endParaRPr lang="fr-FR" dirty="0"/>
          </a:p>
        </p:txBody>
      </p:sp>
      <p:sp>
        <p:nvSpPr>
          <p:cNvPr id="4" name="Espace réservé du pied de page 3"/>
          <p:cNvSpPr>
            <a:spLocks noGrp="1"/>
          </p:cNvSpPr>
          <p:nvPr>
            <p:ph type="ftr" sz="quarter" idx="2"/>
          </p:nvPr>
        </p:nvSpPr>
        <p:spPr>
          <a:xfrm>
            <a:off x="0" y="9428324"/>
            <a:ext cx="2945711" cy="49672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50376" y="9428324"/>
            <a:ext cx="2945711" cy="49672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8379AACF-002B-4B30-A338-FC71C2B50F7F}" type="slidenum">
              <a:rPr lang="fr-FR"/>
              <a:pPr>
                <a:defRPr/>
              </a:pPr>
              <a:t>‹N°›</a:t>
            </a:fld>
            <a:endParaRPr lang="fr-FR" dirty="0"/>
          </a:p>
        </p:txBody>
      </p:sp>
    </p:spTree>
    <p:extLst>
      <p:ext uri="{BB962C8B-B14F-4D97-AF65-F5344CB8AC3E}">
        <p14:creationId xmlns:p14="http://schemas.microsoft.com/office/powerpoint/2010/main" val="2723415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1" cy="496729"/>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r-FR"/>
          </a:p>
        </p:txBody>
      </p:sp>
      <p:sp>
        <p:nvSpPr>
          <p:cNvPr id="3" name="Espace réservé de la date 2"/>
          <p:cNvSpPr>
            <a:spLocks noGrp="1"/>
          </p:cNvSpPr>
          <p:nvPr>
            <p:ph type="dt" idx="1"/>
          </p:nvPr>
        </p:nvSpPr>
        <p:spPr>
          <a:xfrm>
            <a:off x="3850376" y="0"/>
            <a:ext cx="2945711" cy="496729"/>
          </a:xfrm>
          <a:prstGeom prst="rect">
            <a:avLst/>
          </a:prstGeom>
        </p:spPr>
        <p:txBody>
          <a:bodyPr vert="horz" lIns="91440" tIns="45720" rIns="91440" bIns="45720" rtlCol="0"/>
          <a:lstStyle>
            <a:lvl1pPr algn="r">
              <a:defRPr sz="1200">
                <a:latin typeface="Arial" charset="0"/>
                <a:cs typeface="Arial" charset="0"/>
              </a:defRPr>
            </a:lvl1pPr>
          </a:lstStyle>
          <a:p>
            <a:pPr>
              <a:defRPr/>
            </a:pPr>
            <a:fld id="{21554CD9-F690-4E92-9ED2-D2ADFD5553ED}" type="datetimeFigureOut">
              <a:rPr lang="fr-FR"/>
              <a:pPr>
                <a:defRPr/>
              </a:pPr>
              <a:t>30/04/2018</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dirty="0" smtClean="0"/>
          </a:p>
        </p:txBody>
      </p:sp>
      <p:sp>
        <p:nvSpPr>
          <p:cNvPr id="5" name="Espace réservé des commentaires 4"/>
          <p:cNvSpPr>
            <a:spLocks noGrp="1"/>
          </p:cNvSpPr>
          <p:nvPr>
            <p:ph type="body" sz="quarter" idx="3"/>
          </p:nvPr>
        </p:nvSpPr>
        <p:spPr>
          <a:xfrm>
            <a:off x="679291" y="4714955"/>
            <a:ext cx="5439093" cy="4467383"/>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8324"/>
            <a:ext cx="2945711" cy="49672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50376" y="9428324"/>
            <a:ext cx="2945711" cy="49672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31DE928-47B3-4A3C-BF30-B2E3FDEA6F11}" type="slidenum">
              <a:rPr lang="fr-FR"/>
              <a:pPr>
                <a:defRPr/>
              </a:pPr>
              <a:t>‹N°›</a:t>
            </a:fld>
            <a:endParaRPr lang="fr-FR" dirty="0"/>
          </a:p>
        </p:txBody>
      </p:sp>
    </p:spTree>
    <p:extLst>
      <p:ext uri="{BB962C8B-B14F-4D97-AF65-F5344CB8AC3E}">
        <p14:creationId xmlns:p14="http://schemas.microsoft.com/office/powerpoint/2010/main" val="1244439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7DD133-4C81-4C1C-8D63-4F08226E3CA6}" type="slidenum">
              <a:rPr lang="fr-FR" altLang="fr-FR" smtClean="0">
                <a:latin typeface="Arial" charset="0"/>
              </a:rPr>
              <a:pPr eaLnBrk="1" hangingPunct="1">
                <a:spcBef>
                  <a:spcPct val="0"/>
                </a:spcBef>
              </a:pPr>
              <a:t>1</a:t>
            </a:fld>
            <a:endParaRPr lang="fr-FR" altLang="fr-FR" smtClean="0">
              <a:latin typeface="Arial" charset="0"/>
            </a:endParaRPr>
          </a:p>
        </p:txBody>
      </p:sp>
      <p:sp>
        <p:nvSpPr>
          <p:cNvPr id="16387" name="Rectangle 2"/>
          <p:cNvSpPr>
            <a:spLocks noGrp="1" noRot="1" noChangeAspect="1" noChangeArrowheads="1" noTextEdit="1"/>
          </p:cNvSpPr>
          <p:nvPr>
            <p:ph type="sldImg"/>
          </p:nvPr>
        </p:nvSpPr>
        <p:spPr bwMode="auto">
          <a:xfrm>
            <a:off x="919163" y="744538"/>
            <a:ext cx="496252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xfrm>
            <a:off x="906251" y="4713367"/>
            <a:ext cx="4985173" cy="44689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EC6C56DE-5384-478C-B3C5-C2F65B1ACAA9}" type="datetime1">
              <a:rPr lang="fr-FR" smtClean="0"/>
              <a:t>30/04/2018</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245D946-F694-4944-9535-900A7275B140}" type="slidenum">
              <a:rPr lang="fr-FR"/>
              <a:pPr>
                <a:defRPr/>
              </a:pPr>
              <a:t>‹N°›</a:t>
            </a:fld>
            <a:endParaRPr lang="fr-FR" dirty="0"/>
          </a:p>
        </p:txBody>
      </p:sp>
    </p:spTree>
    <p:extLst>
      <p:ext uri="{BB962C8B-B14F-4D97-AF65-F5344CB8AC3E}">
        <p14:creationId xmlns:p14="http://schemas.microsoft.com/office/powerpoint/2010/main" val="367386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11ADAA6-736F-4C43-84B6-938869FF50D4}" type="datetime1">
              <a:rPr lang="fr-FR" smtClean="0"/>
              <a:t>30/04/2018</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CCF6EEC-2A46-4A32-9005-052EEB9B981E}" type="slidenum">
              <a:rPr lang="fr-FR"/>
              <a:pPr>
                <a:defRPr/>
              </a:pPr>
              <a:t>‹N°›</a:t>
            </a:fld>
            <a:endParaRPr lang="fr-FR" dirty="0"/>
          </a:p>
        </p:txBody>
      </p:sp>
    </p:spTree>
    <p:extLst>
      <p:ext uri="{BB962C8B-B14F-4D97-AF65-F5344CB8AC3E}">
        <p14:creationId xmlns:p14="http://schemas.microsoft.com/office/powerpoint/2010/main" val="1021457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4410C0D-540D-486B-8BAD-9BC4827957F0}" type="datetime1">
              <a:rPr lang="fr-FR" smtClean="0"/>
              <a:t>30/04/2018</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AF5DEF6-FDB1-4410-8267-46B50E9F477D}" type="slidenum">
              <a:rPr lang="fr-FR"/>
              <a:pPr>
                <a:defRPr/>
              </a:pPr>
              <a:t>‹N°›</a:t>
            </a:fld>
            <a:endParaRPr lang="fr-FR" dirty="0"/>
          </a:p>
        </p:txBody>
      </p:sp>
    </p:spTree>
    <p:extLst>
      <p:ext uri="{BB962C8B-B14F-4D97-AF65-F5344CB8AC3E}">
        <p14:creationId xmlns:p14="http://schemas.microsoft.com/office/powerpoint/2010/main" val="2113631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984FA31-B217-4D46-9951-7E94B1382E07}"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522825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1CE0906-F3CF-4EC1-B0CB-CCA20FB1FBF9}"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160568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E889F32-2ABB-4AB9-9AC3-BF8AFFAFD35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502312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8288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88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9DD4E0D-1C12-43F7-B912-B63C2B5EDCD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436405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8199E5EE-3500-4755-9E7E-92AAD6B1254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510702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3C62F312-659A-4CE3-BB8F-92A634440F3A}"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93724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fr-FR" altLang="fr-FR"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90799A75-A6CD-4165-9B96-6465D61961AD}" type="slidenum">
              <a:rPr lang="fr-FR" altLang="fr-FR">
                <a:solidFill>
                  <a:srgbClr val="000000"/>
                </a:solidFill>
              </a:rPr>
              <a:pPr>
                <a:defRPr/>
              </a:pPr>
              <a:t>‹N°›</a:t>
            </a:fld>
            <a:endParaRPr lang="fr-FR" altLang="fr-FR" dirty="0">
              <a:solidFill>
                <a:srgbClr val="000000"/>
              </a:solidFill>
            </a:endParaRP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7744" y="6068069"/>
            <a:ext cx="669857" cy="764704"/>
          </a:xfrm>
          <a:prstGeom prst="rect">
            <a:avLst/>
          </a:prstGeom>
        </p:spPr>
      </p:pic>
    </p:spTree>
    <p:extLst>
      <p:ext uri="{BB962C8B-B14F-4D97-AF65-F5344CB8AC3E}">
        <p14:creationId xmlns:p14="http://schemas.microsoft.com/office/powerpoint/2010/main" val="10225528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D663B5D-2283-4ECE-BAD4-C4F83C08B195}"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3082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4539332-8977-4C16-A85E-6408CD37ABD8}" type="datetime1">
              <a:rPr lang="fr-FR" smtClean="0"/>
              <a:t>30/04/2018</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3934C77-75D9-40D5-BE35-98303CFABFE8}" type="slidenum">
              <a:rPr lang="fr-FR"/>
              <a:pPr>
                <a:defRPr/>
              </a:pPr>
              <a:t>‹N°›</a:t>
            </a:fld>
            <a:endParaRPr lang="fr-FR" dirty="0"/>
          </a:p>
        </p:txBody>
      </p:sp>
    </p:spTree>
    <p:extLst>
      <p:ext uri="{BB962C8B-B14F-4D97-AF65-F5344CB8AC3E}">
        <p14:creationId xmlns:p14="http://schemas.microsoft.com/office/powerpoint/2010/main" val="51330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5ADE3869-1891-4126-A777-E4414416DB91}"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096040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B08C16F-FCEE-4EE8-B74D-0960FD3C34FC}"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010031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2578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2578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11D6BD-82EF-487C-AE0E-E19B530A7E36}"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335020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5800" y="1828800"/>
            <a:ext cx="3810000" cy="4038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48200" y="1828800"/>
            <a:ext cx="3810000" cy="4038600"/>
          </a:xfrm>
        </p:spPr>
        <p:txBody>
          <a:bodyPr/>
          <a:lstStyle/>
          <a:p>
            <a:pPr lvl="0"/>
            <a:endParaRPr lang="fr-FR" noProof="0" smtClean="0"/>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AA7626C-FC54-4154-9AF0-D31920E2BE65}"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048994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5800" y="1828800"/>
            <a:ext cx="7772400" cy="19431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85800" y="3924300"/>
            <a:ext cx="7772400" cy="19431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3D041E9-5D4D-4EAD-812E-CB15475265F3}"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535524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5800" y="1828800"/>
            <a:ext cx="3810000" cy="4038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8800"/>
            <a:ext cx="3810000" cy="4038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9AB56995-3627-42D1-A13C-F51872D262D0}"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56371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63ECD2A-C721-47CF-9B1B-431866EEB5AD}" type="datetime1">
              <a:rPr lang="fr-FR" smtClean="0"/>
              <a:t>30/04/2018</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6622F8C-9390-4459-A249-33CE321FFFFE}" type="slidenum">
              <a:rPr lang="fr-FR"/>
              <a:pPr>
                <a:defRPr/>
              </a:pPr>
              <a:t>‹N°›</a:t>
            </a:fld>
            <a:endParaRPr lang="fr-FR" dirty="0"/>
          </a:p>
        </p:txBody>
      </p:sp>
    </p:spTree>
    <p:extLst>
      <p:ext uri="{BB962C8B-B14F-4D97-AF65-F5344CB8AC3E}">
        <p14:creationId xmlns:p14="http://schemas.microsoft.com/office/powerpoint/2010/main" val="37781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28A72D2C-D271-4FAF-82A7-5E946B236C96}" type="datetime1">
              <a:rPr lang="fr-FR" smtClean="0"/>
              <a:t>30/04/2018</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C5D71BC-D3F7-43DC-B9C9-2AFD6739F1FE}" type="slidenum">
              <a:rPr lang="fr-FR"/>
              <a:pPr>
                <a:defRPr/>
              </a:pPr>
              <a:t>‹N°›</a:t>
            </a:fld>
            <a:endParaRPr lang="fr-FR" dirty="0"/>
          </a:p>
        </p:txBody>
      </p:sp>
    </p:spTree>
    <p:extLst>
      <p:ext uri="{BB962C8B-B14F-4D97-AF65-F5344CB8AC3E}">
        <p14:creationId xmlns:p14="http://schemas.microsoft.com/office/powerpoint/2010/main" val="709282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A8FC3CA9-9A9E-419D-A8D3-B6176DB204B4}" type="datetime1">
              <a:rPr lang="fr-FR" smtClean="0"/>
              <a:t>30/04/2018</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1C8BDD0B-B568-47EB-84F4-B670C55ABD69}" type="slidenum">
              <a:rPr lang="fr-FR"/>
              <a:pPr>
                <a:defRPr/>
              </a:pPr>
              <a:t>‹N°›</a:t>
            </a:fld>
            <a:endParaRPr lang="fr-FR" dirty="0"/>
          </a:p>
        </p:txBody>
      </p:sp>
    </p:spTree>
    <p:extLst>
      <p:ext uri="{BB962C8B-B14F-4D97-AF65-F5344CB8AC3E}">
        <p14:creationId xmlns:p14="http://schemas.microsoft.com/office/powerpoint/2010/main" val="924366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53A2D0A2-CDBB-4140-80A9-9F7B404CD153}" type="datetime1">
              <a:rPr lang="fr-FR" smtClean="0"/>
              <a:t>30/04/2018</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A758E0DE-B5B5-4358-A1A3-5CC603EECC3A}" type="slidenum">
              <a:rPr lang="fr-FR"/>
              <a:pPr>
                <a:defRPr/>
              </a:pPr>
              <a:t>‹N°›</a:t>
            </a:fld>
            <a:endParaRPr lang="fr-FR" dirty="0"/>
          </a:p>
        </p:txBody>
      </p:sp>
    </p:spTree>
    <p:extLst>
      <p:ext uri="{BB962C8B-B14F-4D97-AF65-F5344CB8AC3E}">
        <p14:creationId xmlns:p14="http://schemas.microsoft.com/office/powerpoint/2010/main" val="232835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EAAF2BA-A762-46C6-87D3-66124F4577EE}" type="datetime1">
              <a:rPr lang="fr-FR" smtClean="0"/>
              <a:t>30/04/2018</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4ABA8C24-55FB-40AE-97FC-2A18DD244CC0}" type="slidenum">
              <a:rPr lang="fr-FR"/>
              <a:pPr>
                <a:defRPr/>
              </a:pPr>
              <a:t>‹N°›</a:t>
            </a:fld>
            <a:endParaRPr lang="fr-FR" dirty="0"/>
          </a:p>
        </p:txBody>
      </p:sp>
    </p:spTree>
    <p:extLst>
      <p:ext uri="{BB962C8B-B14F-4D97-AF65-F5344CB8AC3E}">
        <p14:creationId xmlns:p14="http://schemas.microsoft.com/office/powerpoint/2010/main" val="1248147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86EE7E2-4972-47F8-B624-24B0891E0C7E}" type="datetime1">
              <a:rPr lang="fr-FR" smtClean="0"/>
              <a:t>30/04/2018</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88210B6-2C3C-4B70-94FD-DFF42C22710F}" type="slidenum">
              <a:rPr lang="fr-FR"/>
              <a:pPr>
                <a:defRPr/>
              </a:pPr>
              <a:t>‹N°›</a:t>
            </a:fld>
            <a:endParaRPr lang="fr-FR" dirty="0"/>
          </a:p>
        </p:txBody>
      </p:sp>
    </p:spTree>
    <p:extLst>
      <p:ext uri="{BB962C8B-B14F-4D97-AF65-F5344CB8AC3E}">
        <p14:creationId xmlns:p14="http://schemas.microsoft.com/office/powerpoint/2010/main" val="189123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15B9D45-C63B-4ABC-AE0C-95219152EED0}" type="datetime1">
              <a:rPr lang="fr-FR" smtClean="0"/>
              <a:t>30/04/2018</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AF7921C-C4EA-459A-B9C5-7F62517DD2DA}" type="slidenum">
              <a:rPr lang="fr-FR"/>
              <a:pPr>
                <a:defRPr/>
              </a:pPr>
              <a:t>‹N°›</a:t>
            </a:fld>
            <a:endParaRPr lang="fr-FR" dirty="0"/>
          </a:p>
        </p:txBody>
      </p:sp>
    </p:spTree>
    <p:extLst>
      <p:ext uri="{BB962C8B-B14F-4D97-AF65-F5344CB8AC3E}">
        <p14:creationId xmlns:p14="http://schemas.microsoft.com/office/powerpoint/2010/main" val="670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976F2C8-8F22-4C30-B3FB-02C11CB0C883}" type="datetime1">
              <a:rPr lang="fr-FR" smtClean="0"/>
              <a:t>30/04/2018</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8E09D45-42FD-47DC-AB33-FFE4424C4A22}"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 du masque</a:t>
            </a:r>
          </a:p>
        </p:txBody>
      </p:sp>
      <p:sp>
        <p:nvSpPr>
          <p:cNvPr id="1027" name="Rectangle 3"/>
          <p:cNvSpPr>
            <a:spLocks noGrp="1" noChangeArrowheads="1"/>
          </p:cNvSpPr>
          <p:nvPr>
            <p:ph type="body" idx="1"/>
          </p:nvPr>
        </p:nvSpPr>
        <p:spPr bwMode="auto">
          <a:xfrm>
            <a:off x="685800" y="1828800"/>
            <a:ext cx="7772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fr-FR" altLang="fr-FR">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3B4E478-2C06-4691-AFE7-C08441349FAA}" type="slidenum">
              <a:rPr lang="fr-FR" altLang="fr-FR">
                <a:solidFill>
                  <a:srgbClr val="000000"/>
                </a:solidFill>
              </a:rPr>
              <a:pPr>
                <a:defRPr/>
              </a:pPr>
              <a:t>‹N°›</a:t>
            </a:fld>
            <a:endParaRPr lang="fr-FR" altLang="fr-FR">
              <a:solidFill>
                <a:srgbClr val="000000"/>
              </a:solidFill>
            </a:endParaRPr>
          </a:p>
        </p:txBody>
      </p:sp>
      <p:sp>
        <p:nvSpPr>
          <p:cNvPr id="2" name="Line 7"/>
          <p:cNvSpPr>
            <a:spLocks noChangeShapeType="1"/>
          </p:cNvSpPr>
          <p:nvPr/>
        </p:nvSpPr>
        <p:spPr bwMode="auto">
          <a:xfrm>
            <a:off x="609600" y="6019800"/>
            <a:ext cx="7924800"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3200" smtClean="0">
              <a:solidFill>
                <a:srgbClr val="000000"/>
              </a:solidFill>
              <a:latin typeface="Times New Roman" pitchFamily="18" charset="0"/>
            </a:endParaRPr>
          </a:p>
        </p:txBody>
      </p:sp>
      <p:pic>
        <p:nvPicPr>
          <p:cNvPr id="1031"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 y="6121400"/>
            <a:ext cx="16002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4769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charset="0"/>
        </a:defRPr>
      </a:lvl2pPr>
      <a:lvl3pPr algn="ctr" rtl="0" eaLnBrk="0" fontAlgn="base" hangingPunct="0">
        <a:spcBef>
          <a:spcPct val="0"/>
        </a:spcBef>
        <a:spcAft>
          <a:spcPct val="0"/>
        </a:spcAft>
        <a:defRPr sz="3600" b="1">
          <a:solidFill>
            <a:schemeClr val="accent2"/>
          </a:solidFill>
          <a:latin typeface="Arial" charset="0"/>
        </a:defRPr>
      </a:lvl3pPr>
      <a:lvl4pPr algn="ctr" rtl="0" eaLnBrk="0" fontAlgn="base" hangingPunct="0">
        <a:spcBef>
          <a:spcPct val="0"/>
        </a:spcBef>
        <a:spcAft>
          <a:spcPct val="0"/>
        </a:spcAft>
        <a:defRPr sz="3600" b="1">
          <a:solidFill>
            <a:schemeClr val="accent2"/>
          </a:solidFill>
          <a:latin typeface="Arial" charset="0"/>
        </a:defRPr>
      </a:lvl4pPr>
      <a:lvl5pPr algn="ctr" rtl="0" eaLnBrk="0" fontAlgn="base" hangingPunct="0">
        <a:spcBef>
          <a:spcPct val="0"/>
        </a:spcBef>
        <a:spcAft>
          <a:spcPct val="0"/>
        </a:spcAft>
        <a:defRPr sz="3600" b="1">
          <a:solidFill>
            <a:schemeClr val="accent2"/>
          </a:solidFill>
          <a:latin typeface="Arial"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rgbClr val="FF3300"/>
          </a:solidFill>
          <a:latin typeface="+mn-lt"/>
        </a:defRPr>
      </a:lvl2pPr>
      <a:lvl3pPr marL="1143000" indent="-228600" algn="l" rtl="0" eaLnBrk="0" fontAlgn="base" hangingPunct="0">
        <a:spcBef>
          <a:spcPct val="20000"/>
        </a:spcBef>
        <a:spcAft>
          <a:spcPct val="0"/>
        </a:spcAft>
        <a:buChar char="•"/>
        <a:defRPr sz="2000">
          <a:solidFill>
            <a:srgbClr val="0099FF"/>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5.xml"/><Relationship Id="rId1" Type="http://schemas.openxmlformats.org/officeDocument/2006/relationships/tags" Target="../tags/tag14.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8.xml"/><Relationship Id="rId1" Type="http://schemas.openxmlformats.org/officeDocument/2006/relationships/tags" Target="../tags/tag1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8.xml"/><Relationship Id="rId1" Type="http://schemas.openxmlformats.org/officeDocument/2006/relationships/tags" Target="../tags/tag19.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8.xml"/><Relationship Id="rId1" Type="http://schemas.openxmlformats.org/officeDocument/2006/relationships/tags" Target="../tags/tag20.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8.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8.xml"/><Relationship Id="rId1" Type="http://schemas.openxmlformats.org/officeDocument/2006/relationships/tags" Target="../tags/tag23.xml"/></Relationships>
</file>

<file path=ppt/slides/_rels/slide5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36.png"/><Relationship Id="rId4"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8.xml"/><Relationship Id="rId1" Type="http://schemas.openxmlformats.org/officeDocument/2006/relationships/tags" Target="../tags/tag27.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8.xml"/><Relationship Id="rId1" Type="http://schemas.openxmlformats.org/officeDocument/2006/relationships/tags" Target="../tags/tag2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8.xml"/><Relationship Id="rId1" Type="http://schemas.openxmlformats.org/officeDocument/2006/relationships/tags" Target="../tags/tag30.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8.xml"/><Relationship Id="rId1" Type="http://schemas.openxmlformats.org/officeDocument/2006/relationships/tags" Target="../tags/tag31.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3.xml"/><Relationship Id="rId1" Type="http://schemas.openxmlformats.org/officeDocument/2006/relationships/tags" Target="../tags/tag3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8.xml"/><Relationship Id="rId1" Type="http://schemas.openxmlformats.org/officeDocument/2006/relationships/tags" Target="../tags/tag34.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8.xml"/><Relationship Id="rId1" Type="http://schemas.openxmlformats.org/officeDocument/2006/relationships/tags" Target="../tags/tag35.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6.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8.xml"/><Relationship Id="rId1" Type="http://schemas.openxmlformats.org/officeDocument/2006/relationships/tags" Target="../tags/tag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8.xml"/><Relationship Id="rId1" Type="http://schemas.openxmlformats.org/officeDocument/2006/relationships/tags" Target="../tags/tag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8.xml"/><Relationship Id="rId1" Type="http://schemas.openxmlformats.org/officeDocument/2006/relationships/tags" Target="../tags/tag39.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8.xml"/><Relationship Id="rId1" Type="http://schemas.openxmlformats.org/officeDocument/2006/relationships/tags" Target="../tags/tag40.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8.xml"/><Relationship Id="rId1" Type="http://schemas.openxmlformats.org/officeDocument/2006/relationships/tags" Target="../tags/tag41.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8.xml"/><Relationship Id="rId1" Type="http://schemas.openxmlformats.org/officeDocument/2006/relationships/tags" Target="../tags/tag4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43.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44.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6.xml"/><Relationship Id="rId1" Type="http://schemas.openxmlformats.org/officeDocument/2006/relationships/tags" Target="../tags/tag45.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47.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48.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49.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0.xml"/></Relationships>
</file>

<file path=ppt/slides/_rels/slide87.xml.rels><?xml version="1.0" encoding="UTF-8" standalone="yes"?>
<Relationships xmlns="http://schemas.openxmlformats.org/package/2006/relationships"><Relationship Id="rId2" Type="http://schemas.openxmlformats.org/officeDocument/2006/relationships/hyperlink" Target="http://www.agence-biomedecine.fr/Le-programme-REIN"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7504" y="4293096"/>
            <a:ext cx="8855968" cy="646331"/>
          </a:xfrm>
          <a:prstGeom prst="rect">
            <a:avLst/>
          </a:prstGeom>
        </p:spPr>
        <p:txBody>
          <a:bodyPr wrap="square">
            <a:spAutoFit/>
          </a:bodyPr>
          <a:lstStyle/>
          <a:p>
            <a:pPr algn="r">
              <a:defRPr/>
            </a:pPr>
            <a:r>
              <a:rPr lang="fr-FR" sz="3600" b="1" dirty="0" smtClean="0">
                <a:solidFill>
                  <a:schemeClr val="bg1"/>
                </a:solidFill>
                <a:latin typeface="+mj-lt"/>
                <a:ea typeface="+mj-ea"/>
                <a:cs typeface="+mj-cs"/>
              </a:rPr>
              <a:t>Rapport annuel REIN 2016</a:t>
            </a:r>
            <a:endParaRPr lang="fr-FR" sz="3600" b="1" dirty="0">
              <a:solidFill>
                <a:schemeClr val="bg1"/>
              </a:solidFill>
              <a:latin typeface="+mj-lt"/>
              <a:ea typeface="+mj-ea"/>
              <a:cs typeface="+mj-cs"/>
            </a:endParaRPr>
          </a:p>
        </p:txBody>
      </p:sp>
      <p:sp>
        <p:nvSpPr>
          <p:cNvPr id="2052" name="ZoneTexte 4"/>
          <p:cNvSpPr txBox="1">
            <a:spLocks noChangeArrowheads="1"/>
          </p:cNvSpPr>
          <p:nvPr/>
        </p:nvSpPr>
        <p:spPr bwMode="auto">
          <a:xfrm>
            <a:off x="323528" y="5824046"/>
            <a:ext cx="8639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fr-FR" altLang="fr-FR" sz="1800" dirty="0">
                <a:solidFill>
                  <a:schemeClr val="bg1"/>
                </a:solidFill>
                <a:latin typeface="Arial" charset="0"/>
              </a:rPr>
              <a:t>  </a:t>
            </a:r>
            <a:r>
              <a:rPr lang="fr-FR" altLang="fr-FR" sz="1800" dirty="0" smtClean="0">
                <a:solidFill>
                  <a:schemeClr val="bg1"/>
                </a:solidFill>
                <a:latin typeface="Arial" charset="0"/>
              </a:rPr>
              <a:t>Cécile Couchoud – Mathilde Lassalle</a:t>
            </a:r>
            <a:endParaRPr lang="fr-FR" altLang="fr-FR" sz="1400" dirty="0" smtClean="0">
              <a:solidFill>
                <a:schemeClr val="bg1"/>
              </a:solidFill>
              <a:latin typeface="Arial" charset="0"/>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3046648"/>
            <a:ext cx="669857" cy="764704"/>
          </a:xfrm>
          <a:prstGeom prst="rect">
            <a:avLst/>
          </a:prstGeom>
        </p:spPr>
      </p:pic>
      <p:sp>
        <p:nvSpPr>
          <p:cNvPr id="2" name="ZoneTexte 1"/>
          <p:cNvSpPr txBox="1"/>
          <p:nvPr/>
        </p:nvSpPr>
        <p:spPr>
          <a:xfrm>
            <a:off x="3779912" y="3140968"/>
            <a:ext cx="3198311" cy="646331"/>
          </a:xfrm>
          <a:prstGeom prst="rect">
            <a:avLst/>
          </a:prstGeom>
          <a:noFill/>
        </p:spPr>
        <p:txBody>
          <a:bodyPr wrap="none" rtlCol="0">
            <a:spAutoFit/>
          </a:bodyPr>
          <a:lstStyle/>
          <a:p>
            <a:r>
              <a:rPr lang="fr-FR" b="1" dirty="0" smtClean="0">
                <a:solidFill>
                  <a:srgbClr val="3333CC"/>
                </a:solidFill>
              </a:rPr>
              <a:t>Réseau Epidémiologie et </a:t>
            </a:r>
          </a:p>
          <a:p>
            <a:r>
              <a:rPr lang="fr-FR" b="1" dirty="0" smtClean="0">
                <a:solidFill>
                  <a:srgbClr val="3333CC"/>
                </a:solidFill>
              </a:rPr>
              <a:t>Information en Néphrologie</a:t>
            </a:r>
            <a:endParaRPr lang="fr-FR" b="1" dirty="0">
              <a:solidFill>
                <a:srgbClr val="3333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10</a:t>
            </a:fld>
            <a:endParaRPr lang="fr-FR" altLang="fr-FR">
              <a:solidFill>
                <a:srgbClr val="000000"/>
              </a:solidFill>
            </a:endParaRPr>
          </a:p>
        </p:txBody>
      </p:sp>
      <p:sp>
        <p:nvSpPr>
          <p:cNvPr id="6" name="Espace réservé du pied de page 4"/>
          <p:cNvSpPr>
            <a:spLocks noGrp="1"/>
          </p:cNvSpPr>
          <p:nvPr>
            <p:ph type="ftr" sz="quarter" idx="10"/>
          </p:nvPr>
        </p:nvSpPr>
        <p:spPr>
          <a:xfrm>
            <a:off x="3059832" y="6248400"/>
            <a:ext cx="4536504" cy="457200"/>
          </a:xfrm>
        </p:spPr>
        <p:txBody>
          <a:bodyPr/>
          <a:lstStyle/>
          <a:p>
            <a:pPr>
              <a:defRPr/>
            </a:pPr>
            <a:r>
              <a:rPr lang="fr-FR" altLang="fr-FR" dirty="0">
                <a:solidFill>
                  <a:srgbClr val="3333CC"/>
                </a:solidFill>
              </a:rPr>
              <a:t>Chapitre </a:t>
            </a:r>
            <a:r>
              <a:rPr lang="fr-FR" altLang="fr-FR" dirty="0" smtClean="0">
                <a:solidFill>
                  <a:srgbClr val="3333CC"/>
                </a:solidFill>
              </a:rPr>
              <a:t>INCIDENCE 2016</a:t>
            </a:r>
            <a:endParaRPr lang="fr-FR" altLang="fr-FR" dirty="0">
              <a:solidFill>
                <a:srgbClr val="3333CC"/>
              </a:solidFill>
            </a:endParaRPr>
          </a:p>
          <a:p>
            <a:pPr>
              <a:defRPr/>
            </a:pPr>
            <a:r>
              <a:rPr lang="fr-FR" altLang="fr-FR" dirty="0" smtClean="0">
                <a:solidFill>
                  <a:srgbClr val="3333CC"/>
                </a:solidFill>
              </a:rPr>
              <a:t>Incidence de l’IRCT selon l’âge et le sexe</a:t>
            </a:r>
            <a:endParaRPr lang="fr-FR" altLang="fr-FR" dirty="0">
              <a:solidFill>
                <a:srgbClr val="3333CC"/>
              </a:solidFill>
            </a:endParaRPr>
          </a:p>
        </p:txBody>
      </p:sp>
      <p:sp>
        <p:nvSpPr>
          <p:cNvPr id="7" name="Rectangle 6"/>
          <p:cNvSpPr/>
          <p:nvPr/>
        </p:nvSpPr>
        <p:spPr>
          <a:xfrm>
            <a:off x="755576" y="260648"/>
            <a:ext cx="7560840" cy="369332"/>
          </a:xfrm>
          <a:prstGeom prst="rect">
            <a:avLst/>
          </a:prstGeom>
          <a:noFill/>
        </p:spPr>
        <p:txBody>
          <a:bodyPr vert="horz" wrap="square" rtlCol="0">
            <a:spAutoFit/>
          </a:bodyPr>
          <a:lstStyle/>
          <a:p>
            <a:pPr algn="just"/>
            <a:r>
              <a:rPr lang="fr-FR" dirty="0">
                <a:solidFill>
                  <a:srgbClr val="3333CC"/>
                </a:solidFill>
              </a:rPr>
              <a:t>L’incidence globale augmente fortement avec l’âge jusqu’à 75 </a:t>
            </a:r>
            <a:r>
              <a:rPr lang="fr-FR" dirty="0" smtClean="0">
                <a:solidFill>
                  <a:srgbClr val="3333CC"/>
                </a:solidFill>
              </a:rPr>
              <a:t>ans.  </a:t>
            </a:r>
            <a:endParaRPr lang="fr-FR" dirty="0">
              <a:solidFill>
                <a:srgbClr val="3333CC"/>
              </a:solidFill>
            </a:endParaRPr>
          </a:p>
        </p:txBody>
      </p:sp>
      <p:pic>
        <p:nvPicPr>
          <p:cNvPr id="8" name="Image 7"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79512" y="629980"/>
            <a:ext cx="8712968" cy="5391308"/>
          </a:xfrm>
          <a:prstGeom prst="rect">
            <a:avLst/>
          </a:prstGeom>
        </p:spPr>
      </p:pic>
    </p:spTree>
    <p:extLst>
      <p:ext uri="{BB962C8B-B14F-4D97-AF65-F5344CB8AC3E}">
        <p14:creationId xmlns:p14="http://schemas.microsoft.com/office/powerpoint/2010/main" val="1777468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11</a:t>
            </a:fld>
            <a:endParaRPr lang="fr-FR" altLang="fr-FR">
              <a:solidFill>
                <a:srgbClr val="000000"/>
              </a:solidFill>
            </a:endParaRPr>
          </a:p>
        </p:txBody>
      </p:sp>
      <p:sp>
        <p:nvSpPr>
          <p:cNvPr id="6" name="Espace réservé du pied de page 4"/>
          <p:cNvSpPr>
            <a:spLocks noGrp="1"/>
          </p:cNvSpPr>
          <p:nvPr>
            <p:ph type="ftr" sz="quarter" idx="10"/>
          </p:nvPr>
        </p:nvSpPr>
        <p:spPr>
          <a:xfrm>
            <a:off x="3059832" y="6248400"/>
            <a:ext cx="4536504" cy="457200"/>
          </a:xfrm>
        </p:spPr>
        <p:txBody>
          <a:bodyPr/>
          <a:lstStyle/>
          <a:p>
            <a:pPr>
              <a:defRPr/>
            </a:pPr>
            <a:r>
              <a:rPr lang="fr-FR" altLang="fr-FR" dirty="0">
                <a:solidFill>
                  <a:srgbClr val="3333CC"/>
                </a:solidFill>
              </a:rPr>
              <a:t>Chapitre </a:t>
            </a:r>
            <a:r>
              <a:rPr lang="fr-FR" altLang="fr-FR" dirty="0" smtClean="0">
                <a:solidFill>
                  <a:srgbClr val="3333CC"/>
                </a:solidFill>
              </a:rPr>
              <a:t>INCIDENCE 2016</a:t>
            </a:r>
            <a:endParaRPr lang="fr-FR" altLang="fr-FR" dirty="0">
              <a:solidFill>
                <a:srgbClr val="3333CC"/>
              </a:solidFill>
            </a:endParaRPr>
          </a:p>
          <a:p>
            <a:pPr>
              <a:defRPr/>
            </a:pPr>
            <a:r>
              <a:rPr lang="fr-FR" altLang="fr-FR" dirty="0">
                <a:solidFill>
                  <a:srgbClr val="3333CC"/>
                </a:solidFill>
              </a:rPr>
              <a:t>Tendance de </a:t>
            </a:r>
            <a:r>
              <a:rPr lang="fr-FR" altLang="fr-FR" dirty="0" smtClean="0">
                <a:solidFill>
                  <a:srgbClr val="3333CC"/>
                </a:solidFill>
              </a:rPr>
              <a:t>l’incidence de l’IRCT selon </a:t>
            </a:r>
            <a:r>
              <a:rPr lang="fr-FR" altLang="fr-FR" dirty="0">
                <a:solidFill>
                  <a:srgbClr val="3333CC"/>
                </a:solidFill>
              </a:rPr>
              <a:t>l’âge</a:t>
            </a:r>
          </a:p>
        </p:txBody>
      </p:sp>
      <p:pic>
        <p:nvPicPr>
          <p:cNvPr id="5" name="Image 4" descr="The SGRender Procedure"/>
          <p:cNvPicPr>
            <a:picLocks/>
          </p:cNvPicPr>
          <p:nvPr/>
        </p:nvPicPr>
        <p:blipFill>
          <a:blip r:embed="rId2">
            <a:extLst>
              <a:ext uri="{28A0092B-C50C-407E-A947-70E740481C1C}">
                <a14:useLocalDpi xmlns:a14="http://schemas.microsoft.com/office/drawing/2010/main" val="0"/>
              </a:ext>
            </a:extLst>
          </a:blip>
          <a:stretch>
            <a:fillRect/>
          </a:stretch>
        </p:blipFill>
        <p:spPr>
          <a:xfrm>
            <a:off x="467544" y="309116"/>
            <a:ext cx="7920880" cy="5496148"/>
          </a:xfrm>
          <a:prstGeom prst="rect">
            <a:avLst/>
          </a:prstGeom>
        </p:spPr>
      </p:pic>
    </p:spTree>
    <p:extLst>
      <p:ext uri="{BB962C8B-B14F-4D97-AF65-F5344CB8AC3E}">
        <p14:creationId xmlns:p14="http://schemas.microsoft.com/office/powerpoint/2010/main" val="219949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12</a:t>
            </a:fld>
            <a:endParaRPr lang="fr-FR" altLang="fr-FR">
              <a:solidFill>
                <a:srgbClr val="000000"/>
              </a:solidFill>
            </a:endParaRPr>
          </a:p>
        </p:txBody>
      </p:sp>
      <p:sp>
        <p:nvSpPr>
          <p:cNvPr id="6" name="Espace réservé du pied de page 4"/>
          <p:cNvSpPr>
            <a:spLocks noGrp="1"/>
          </p:cNvSpPr>
          <p:nvPr>
            <p:ph type="ftr" sz="quarter" idx="10"/>
          </p:nvPr>
        </p:nvSpPr>
        <p:spPr>
          <a:xfrm>
            <a:off x="3059832" y="6248400"/>
            <a:ext cx="4968552" cy="457200"/>
          </a:xfrm>
        </p:spPr>
        <p:txBody>
          <a:bodyPr/>
          <a:lstStyle/>
          <a:p>
            <a:pPr>
              <a:defRPr/>
            </a:pPr>
            <a:r>
              <a:rPr lang="fr-FR" altLang="fr-FR" dirty="0">
                <a:solidFill>
                  <a:srgbClr val="3333CC"/>
                </a:solidFill>
              </a:rPr>
              <a:t>Chapitre </a:t>
            </a:r>
            <a:r>
              <a:rPr lang="fr-FR" altLang="fr-FR" dirty="0" smtClean="0">
                <a:solidFill>
                  <a:srgbClr val="3333CC"/>
                </a:solidFill>
              </a:rPr>
              <a:t>INCIDENCE 2016</a:t>
            </a:r>
            <a:endParaRPr lang="fr-FR" altLang="fr-FR" dirty="0">
              <a:solidFill>
                <a:srgbClr val="3333CC"/>
              </a:solidFill>
            </a:endParaRPr>
          </a:p>
          <a:p>
            <a:pPr>
              <a:defRPr/>
            </a:pPr>
            <a:r>
              <a:rPr lang="fr-FR" dirty="0">
                <a:solidFill>
                  <a:srgbClr val="3333CC"/>
                </a:solidFill>
              </a:rPr>
              <a:t>Evolution du nombre de malades incidents en IRCT</a:t>
            </a:r>
            <a:endParaRPr lang="fr-FR" altLang="fr-FR" dirty="0">
              <a:solidFill>
                <a:srgbClr val="3333CC"/>
              </a:solidFill>
            </a:endParaRPr>
          </a:p>
        </p:txBody>
      </p:sp>
      <p:pic>
        <p:nvPicPr>
          <p:cNvPr id="5" name="Image 4"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0" y="0"/>
            <a:ext cx="9036496" cy="6021288"/>
          </a:xfrm>
          <a:prstGeom prst="rect">
            <a:avLst/>
          </a:prstGeom>
        </p:spPr>
      </p:pic>
    </p:spTree>
    <p:extLst>
      <p:ext uri="{BB962C8B-B14F-4D97-AF65-F5344CB8AC3E}">
        <p14:creationId xmlns:p14="http://schemas.microsoft.com/office/powerpoint/2010/main" val="1526077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13</a:t>
            </a:fld>
            <a:endParaRPr lang="fr-FR" altLang="fr-FR">
              <a:solidFill>
                <a:srgbClr val="000000"/>
              </a:solidFill>
            </a:endParaRPr>
          </a:p>
        </p:txBody>
      </p:sp>
      <p:sp>
        <p:nvSpPr>
          <p:cNvPr id="6" name="Espace réservé du pied de page 4"/>
          <p:cNvSpPr>
            <a:spLocks noGrp="1"/>
          </p:cNvSpPr>
          <p:nvPr>
            <p:ph type="ftr" sz="quarter" idx="10"/>
          </p:nvPr>
        </p:nvSpPr>
        <p:spPr>
          <a:xfrm>
            <a:off x="2699792" y="6248400"/>
            <a:ext cx="5760640" cy="457200"/>
          </a:xfrm>
        </p:spPr>
        <p:txBody>
          <a:bodyPr/>
          <a:lstStyle/>
          <a:p>
            <a:pPr>
              <a:defRPr/>
            </a:pPr>
            <a:r>
              <a:rPr lang="fr-FR" altLang="fr-FR" dirty="0">
                <a:solidFill>
                  <a:srgbClr val="3333CC"/>
                </a:solidFill>
              </a:rPr>
              <a:t>Chapitre </a:t>
            </a:r>
            <a:r>
              <a:rPr lang="fr-FR" altLang="fr-FR" dirty="0" smtClean="0">
                <a:solidFill>
                  <a:srgbClr val="3333CC"/>
                </a:solidFill>
              </a:rPr>
              <a:t>INCIDENCE 2016</a:t>
            </a:r>
            <a:endParaRPr lang="fr-FR" altLang="fr-FR" dirty="0">
              <a:solidFill>
                <a:srgbClr val="3333CC"/>
              </a:solidFill>
            </a:endParaRPr>
          </a:p>
          <a:p>
            <a:pPr>
              <a:defRPr/>
            </a:pPr>
            <a:r>
              <a:rPr lang="fr-FR" dirty="0">
                <a:solidFill>
                  <a:srgbClr val="3333CC"/>
                </a:solidFill>
              </a:rPr>
              <a:t>Evolution du nombre de malades incidents </a:t>
            </a:r>
            <a:r>
              <a:rPr lang="fr-FR" dirty="0" smtClean="0">
                <a:solidFill>
                  <a:srgbClr val="3333CC"/>
                </a:solidFill>
              </a:rPr>
              <a:t>DIABETIQUES en </a:t>
            </a:r>
            <a:r>
              <a:rPr lang="fr-FR" dirty="0">
                <a:solidFill>
                  <a:srgbClr val="3333CC"/>
                </a:solidFill>
              </a:rPr>
              <a:t>IRCT</a:t>
            </a:r>
            <a:endParaRPr lang="fr-FR" altLang="fr-FR" dirty="0">
              <a:solidFill>
                <a:srgbClr val="3333CC"/>
              </a:solidFill>
            </a:endParaRPr>
          </a:p>
        </p:txBody>
      </p:sp>
      <p:pic>
        <p:nvPicPr>
          <p:cNvPr id="5" name="Image 4"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07504" y="29278"/>
            <a:ext cx="8784976" cy="5775986"/>
          </a:xfrm>
          <a:prstGeom prst="rect">
            <a:avLst/>
          </a:prstGeom>
        </p:spPr>
      </p:pic>
    </p:spTree>
    <p:extLst>
      <p:ext uri="{BB962C8B-B14F-4D97-AF65-F5344CB8AC3E}">
        <p14:creationId xmlns:p14="http://schemas.microsoft.com/office/powerpoint/2010/main" val="4027849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a:xfrm>
            <a:off x="899592" y="2492896"/>
            <a:ext cx="6984776" cy="1656184"/>
          </a:xfrm>
        </p:spPr>
        <p:txBody>
          <a:bodyPr/>
          <a:lstStyle/>
          <a:p>
            <a:pPr>
              <a:defRPr/>
            </a:pPr>
            <a:r>
              <a:rPr lang="fr-FR" altLang="fr-FR" sz="4400" dirty="0">
                <a:solidFill>
                  <a:srgbClr val="3333CC"/>
                </a:solidFill>
              </a:rPr>
              <a:t>Chapitre </a:t>
            </a:r>
            <a:r>
              <a:rPr lang="fr-FR" altLang="fr-FR" sz="4400" dirty="0" smtClean="0">
                <a:solidFill>
                  <a:srgbClr val="3333CC"/>
                </a:solidFill>
              </a:rPr>
              <a:t>3</a:t>
            </a:r>
          </a:p>
          <a:p>
            <a:pPr>
              <a:defRPr/>
            </a:pPr>
            <a:r>
              <a:rPr lang="fr-FR" altLang="fr-FR" sz="4400" dirty="0" smtClean="0">
                <a:solidFill>
                  <a:srgbClr val="3333CC"/>
                </a:solidFill>
              </a:rPr>
              <a:t>PREVALENCE DE L’IRCT en 2016</a:t>
            </a:r>
            <a:endParaRPr lang="fr-FR" altLang="fr-FR" sz="4400" dirty="0">
              <a:solidFill>
                <a:srgbClr val="3333CC"/>
              </a:solidFill>
            </a:endParaRPr>
          </a:p>
        </p:txBody>
      </p:sp>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14</a:t>
            </a:fld>
            <a:endParaRPr lang="fr-FR" altLang="fr-FR" dirty="0">
              <a:solidFill>
                <a:srgbClr val="000000"/>
              </a:solidFill>
            </a:endParaRPr>
          </a:p>
        </p:txBody>
      </p:sp>
    </p:spTree>
    <p:extLst>
      <p:ext uri="{BB962C8B-B14F-4D97-AF65-F5344CB8AC3E}">
        <p14:creationId xmlns:p14="http://schemas.microsoft.com/office/powerpoint/2010/main" val="3721247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a:xfrm>
            <a:off x="3131840" y="6356350"/>
            <a:ext cx="3744416" cy="365125"/>
          </a:xfrm>
        </p:spPr>
        <p:txBody>
          <a:bodyPr/>
          <a:lstStyle/>
          <a:p>
            <a:pPr>
              <a:defRPr/>
            </a:pPr>
            <a:r>
              <a:rPr lang="fr-FR" altLang="fr-FR" dirty="0" smtClean="0">
                <a:solidFill>
                  <a:srgbClr val="3333CC"/>
                </a:solidFill>
              </a:rPr>
              <a:t>Chapitre PREVALENCE 2016</a:t>
            </a:r>
          </a:p>
          <a:p>
            <a:pPr>
              <a:defRPr/>
            </a:pPr>
            <a:r>
              <a:rPr lang="fr-FR" altLang="fr-FR" dirty="0" smtClean="0">
                <a:solidFill>
                  <a:srgbClr val="3333CC"/>
                </a:solidFill>
              </a:rPr>
              <a:t> </a:t>
            </a:r>
            <a:endParaRPr lang="fr-FR" altLang="fr-FR" dirty="0">
              <a:solidFill>
                <a:srgbClr val="3333CC"/>
              </a:solidFill>
            </a:endParaRPr>
          </a:p>
        </p:txBody>
      </p:sp>
      <p:sp>
        <p:nvSpPr>
          <p:cNvPr id="2" name="ZoneTexte 1"/>
          <p:cNvSpPr txBox="1"/>
          <p:nvPr/>
        </p:nvSpPr>
        <p:spPr>
          <a:xfrm>
            <a:off x="395536" y="332656"/>
            <a:ext cx="8640960" cy="3970318"/>
          </a:xfrm>
          <a:prstGeom prst="rect">
            <a:avLst/>
          </a:prstGeom>
          <a:noFill/>
        </p:spPr>
        <p:txBody>
          <a:bodyPr wrap="square" rtlCol="0">
            <a:spAutoFit/>
          </a:bodyPr>
          <a:lstStyle/>
          <a:p>
            <a:pPr algn="just"/>
            <a:r>
              <a:rPr lang="fr-FR" dirty="0" smtClean="0">
                <a:solidFill>
                  <a:srgbClr val="3333CC"/>
                </a:solidFill>
              </a:rPr>
              <a:t>Dans le chapitre </a:t>
            </a:r>
            <a:r>
              <a:rPr lang="fr-FR" b="1" u="sng" dirty="0" smtClean="0">
                <a:solidFill>
                  <a:srgbClr val="3333CC"/>
                </a:solidFill>
              </a:rPr>
              <a:t>PREVALENCE DE L’IRCT TRAITEE</a:t>
            </a:r>
            <a:endParaRPr lang="fr-FR" b="1" u="sng" dirty="0">
              <a:solidFill>
                <a:srgbClr val="3333CC"/>
              </a:solidFill>
            </a:endParaRPr>
          </a:p>
          <a:p>
            <a:pPr algn="just"/>
            <a:r>
              <a:rPr lang="fr-FR" dirty="0" smtClean="0">
                <a:solidFill>
                  <a:srgbClr val="3333CC"/>
                </a:solidFill>
              </a:rPr>
              <a:t>sont </a:t>
            </a:r>
            <a:r>
              <a:rPr lang="fr-FR" dirty="0">
                <a:solidFill>
                  <a:srgbClr val="3333CC"/>
                </a:solidFill>
              </a:rPr>
              <a:t>inclus tous les patients, </a:t>
            </a:r>
            <a:r>
              <a:rPr lang="fr-FR" dirty="0" smtClean="0">
                <a:solidFill>
                  <a:srgbClr val="3333CC"/>
                </a:solidFill>
              </a:rPr>
              <a:t>dialysés </a:t>
            </a:r>
            <a:r>
              <a:rPr lang="fr-FR" dirty="0">
                <a:solidFill>
                  <a:srgbClr val="3333CC"/>
                </a:solidFill>
              </a:rPr>
              <a:t>ou </a:t>
            </a:r>
            <a:r>
              <a:rPr lang="fr-FR" dirty="0" smtClean="0">
                <a:solidFill>
                  <a:srgbClr val="3333CC"/>
                </a:solidFill>
              </a:rPr>
              <a:t>porteurs </a:t>
            </a:r>
            <a:r>
              <a:rPr lang="fr-FR" dirty="0">
                <a:solidFill>
                  <a:srgbClr val="3333CC"/>
                </a:solidFill>
              </a:rPr>
              <a:t>d’un greffon rénal fonctionnel au </a:t>
            </a:r>
            <a:r>
              <a:rPr lang="fr-FR" dirty="0" smtClean="0">
                <a:solidFill>
                  <a:srgbClr val="3333CC"/>
                </a:solidFill>
              </a:rPr>
              <a:t>31/12/2016, </a:t>
            </a:r>
            <a:r>
              <a:rPr lang="fr-FR" dirty="0">
                <a:solidFill>
                  <a:srgbClr val="3333CC"/>
                </a:solidFill>
              </a:rPr>
              <a:t>résidents sur le territoire français, quelque soit leur lieu de traitement. </a:t>
            </a:r>
          </a:p>
          <a:p>
            <a:pPr algn="just"/>
            <a:endParaRPr lang="fr-FR" dirty="0">
              <a:solidFill>
                <a:srgbClr val="3333CC"/>
              </a:solidFill>
            </a:endParaRPr>
          </a:p>
          <a:p>
            <a:r>
              <a:rPr lang="fr-FR" dirty="0">
                <a:solidFill>
                  <a:srgbClr val="3333CC"/>
                </a:solidFill>
              </a:rPr>
              <a:t>Les taux bruts de prévalence au </a:t>
            </a:r>
            <a:r>
              <a:rPr lang="fr-FR" dirty="0" smtClean="0">
                <a:solidFill>
                  <a:srgbClr val="3333CC"/>
                </a:solidFill>
              </a:rPr>
              <a:t>31/12/2016 </a:t>
            </a:r>
            <a:r>
              <a:rPr lang="fr-FR" dirty="0">
                <a:solidFill>
                  <a:srgbClr val="3333CC"/>
                </a:solidFill>
              </a:rPr>
              <a:t>ont été calculés en prenant comme dénominateur l’estimation de la population régionale au </a:t>
            </a:r>
            <a:r>
              <a:rPr lang="fr-FR" dirty="0" smtClean="0">
                <a:solidFill>
                  <a:srgbClr val="3333CC"/>
                </a:solidFill>
              </a:rPr>
              <a:t>31/12/2016 </a:t>
            </a:r>
            <a:r>
              <a:rPr lang="fr-FR" dirty="0">
                <a:solidFill>
                  <a:srgbClr val="3333CC"/>
                </a:solidFill>
              </a:rPr>
              <a:t>issue des récents recensements et des nouvelles modalités de projection mises en œuvre par l’INSEE. Les taux </a:t>
            </a:r>
            <a:r>
              <a:rPr lang="fr-FR" dirty="0" smtClean="0">
                <a:solidFill>
                  <a:srgbClr val="3333CC"/>
                </a:solidFill>
              </a:rPr>
              <a:t>2016 </a:t>
            </a:r>
            <a:r>
              <a:rPr lang="fr-FR" dirty="0">
                <a:solidFill>
                  <a:srgbClr val="3333CC"/>
                </a:solidFill>
              </a:rPr>
              <a:t>ont été standardisés sur l’âge et le sexe, selon la méthode de la standardisation directe en prenant comme population de référence, la population française à la même période.</a:t>
            </a:r>
          </a:p>
          <a:p>
            <a:endParaRPr lang="fr-FR" dirty="0" smtClean="0">
              <a:solidFill>
                <a:srgbClr val="3333CC"/>
              </a:solidFill>
            </a:endParaRPr>
          </a:p>
          <a:p>
            <a:r>
              <a:rPr lang="fr-FR" dirty="0" smtClean="0">
                <a:solidFill>
                  <a:srgbClr val="3333CC"/>
                </a:solidFill>
              </a:rPr>
              <a:t>Les </a:t>
            </a:r>
            <a:r>
              <a:rPr lang="fr-FR" dirty="0">
                <a:solidFill>
                  <a:srgbClr val="3333CC"/>
                </a:solidFill>
              </a:rPr>
              <a:t>tendances temporelles depuis </a:t>
            </a:r>
            <a:r>
              <a:rPr lang="fr-FR" dirty="0" smtClean="0">
                <a:solidFill>
                  <a:srgbClr val="3333CC"/>
                </a:solidFill>
              </a:rPr>
              <a:t>2012 </a:t>
            </a:r>
            <a:r>
              <a:rPr lang="fr-FR" dirty="0">
                <a:solidFill>
                  <a:srgbClr val="3333CC"/>
                </a:solidFill>
              </a:rPr>
              <a:t>portent sur </a:t>
            </a:r>
            <a:r>
              <a:rPr lang="fr-FR" dirty="0" smtClean="0">
                <a:solidFill>
                  <a:srgbClr val="3333CC"/>
                </a:solidFill>
              </a:rPr>
              <a:t>la France entière et les DOM. </a:t>
            </a:r>
            <a:r>
              <a:rPr lang="fr-FR" dirty="0">
                <a:solidFill>
                  <a:srgbClr val="3333CC"/>
                </a:solidFill>
              </a:rPr>
              <a:t>Ces tendances sont estimées par un modèle de régression qui fournit le pourcentage de changement annuel et son intervalle de </a:t>
            </a:r>
            <a:r>
              <a:rPr lang="fr-FR" dirty="0" smtClean="0">
                <a:solidFill>
                  <a:srgbClr val="3333CC"/>
                </a:solidFill>
              </a:rPr>
              <a:t>confiance. </a:t>
            </a:r>
            <a:endParaRPr lang="en-GB" dirty="0">
              <a:solidFill>
                <a:srgbClr val="3333CC"/>
              </a:solidFill>
            </a:endParaRPr>
          </a:p>
        </p:txBody>
      </p:sp>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15</a:t>
            </a:fld>
            <a:endParaRPr lang="fr-FR" altLang="fr-FR" dirty="0">
              <a:solidFill>
                <a:srgbClr val="000000"/>
              </a:solidFill>
            </a:endParaRPr>
          </a:p>
        </p:txBody>
      </p:sp>
    </p:spTree>
    <p:extLst>
      <p:ext uri="{BB962C8B-B14F-4D97-AF65-F5344CB8AC3E}">
        <p14:creationId xmlns:p14="http://schemas.microsoft.com/office/powerpoint/2010/main" val="2413671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0"/>
          </p:nvPr>
        </p:nvSpPr>
        <p:spPr>
          <a:xfrm>
            <a:off x="3059832" y="6165304"/>
            <a:ext cx="4464496" cy="457200"/>
          </a:xfrm>
        </p:spPr>
        <p:txBody>
          <a:bodyPr/>
          <a:lstStyle/>
          <a:p>
            <a:pPr>
              <a:defRPr/>
            </a:pPr>
            <a:r>
              <a:rPr lang="fr-FR" altLang="fr-FR" dirty="0">
                <a:solidFill>
                  <a:srgbClr val="3333CC"/>
                </a:solidFill>
              </a:rPr>
              <a:t>Chapitre </a:t>
            </a:r>
            <a:r>
              <a:rPr lang="fr-FR" altLang="fr-FR" dirty="0" smtClean="0">
                <a:solidFill>
                  <a:srgbClr val="3333CC"/>
                </a:solidFill>
              </a:rPr>
              <a:t>PREVALENCE 2016</a:t>
            </a:r>
            <a:endParaRPr lang="fr-FR" altLang="fr-FR" dirty="0">
              <a:solidFill>
                <a:srgbClr val="3333CC"/>
              </a:solidFill>
            </a:endParaRPr>
          </a:p>
          <a:p>
            <a:pPr>
              <a:defRPr/>
            </a:pPr>
            <a:r>
              <a:rPr lang="fr-FR" altLang="fr-FR" dirty="0" smtClean="0">
                <a:solidFill>
                  <a:srgbClr val="3333CC"/>
                </a:solidFill>
              </a:rPr>
              <a:t>Indice comparatif de prévalence de l’IRCT par département</a:t>
            </a:r>
            <a:endParaRPr lang="fr-FR" altLang="fr-FR" dirty="0">
              <a:solidFill>
                <a:srgbClr val="3333CC"/>
              </a:solidFill>
            </a:endParaRPr>
          </a:p>
        </p:txBody>
      </p:sp>
      <p:sp>
        <p:nvSpPr>
          <p:cNvPr id="5" name="ZoneTexte 4"/>
          <p:cNvSpPr txBox="1"/>
          <p:nvPr/>
        </p:nvSpPr>
        <p:spPr>
          <a:xfrm>
            <a:off x="647564" y="188640"/>
            <a:ext cx="3276364" cy="3139321"/>
          </a:xfrm>
          <a:prstGeom prst="rect">
            <a:avLst/>
          </a:prstGeom>
          <a:noFill/>
        </p:spPr>
        <p:txBody>
          <a:bodyPr vert="horz" wrap="square" rtlCol="0">
            <a:spAutoFit/>
          </a:bodyPr>
          <a:lstStyle/>
          <a:p>
            <a:pPr algn="just"/>
            <a:r>
              <a:rPr lang="fr-FR" dirty="0">
                <a:solidFill>
                  <a:srgbClr val="3333CC"/>
                </a:solidFill>
              </a:rPr>
              <a:t>Au 31 décembre 2016, 84 683 patients sont traités par dialyse ou greffe rénale. La prévalence nationale brute de l’IRT est de 1 262 par million d’habitants.</a:t>
            </a:r>
            <a:r>
              <a:rPr lang="fr-FR" dirty="0"/>
              <a:t> </a:t>
            </a:r>
            <a:r>
              <a:rPr lang="fr-FR" dirty="0">
                <a:solidFill>
                  <a:srgbClr val="3333CC"/>
                </a:solidFill>
              </a:rPr>
              <a:t>Il existe des variations spatiales qui persistent après prise en compte des différences de structure d’âge et de sexe de la population générale.</a:t>
            </a:r>
          </a:p>
        </p:txBody>
      </p:sp>
      <p:sp>
        <p:nvSpPr>
          <p:cNvPr id="7"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16</a:t>
            </a:fld>
            <a:endParaRPr lang="fr-FR" altLang="fr-FR" dirty="0">
              <a:solidFill>
                <a:srgbClr val="000000"/>
              </a:solidFill>
            </a:endParaRPr>
          </a:p>
        </p:txBody>
      </p:sp>
      <p:pic>
        <p:nvPicPr>
          <p:cNvPr id="8" name="Image 7"/>
          <p:cNvPicPr/>
          <p:nvPr/>
        </p:nvPicPr>
        <p:blipFill>
          <a:blip r:embed="rId2" cstate="print">
            <a:extLst>
              <a:ext uri="{28A0092B-C50C-407E-A947-70E740481C1C}">
                <a14:useLocalDpi xmlns:a14="http://schemas.microsoft.com/office/drawing/2010/main" val="0"/>
              </a:ext>
            </a:extLst>
          </a:blip>
          <a:stretch>
            <a:fillRect/>
          </a:stretch>
        </p:blipFill>
        <p:spPr>
          <a:xfrm>
            <a:off x="3923928" y="116632"/>
            <a:ext cx="5169749" cy="5832648"/>
          </a:xfrm>
          <a:prstGeom prst="rect">
            <a:avLst/>
          </a:prstGeom>
        </p:spPr>
      </p:pic>
    </p:spTree>
    <p:extLst>
      <p:ext uri="{BB962C8B-B14F-4D97-AF65-F5344CB8AC3E}">
        <p14:creationId xmlns:p14="http://schemas.microsoft.com/office/powerpoint/2010/main" val="2658897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17</a:t>
            </a:fld>
            <a:endParaRPr lang="fr-FR" altLang="fr-FR" dirty="0">
              <a:solidFill>
                <a:srgbClr val="000000"/>
              </a:solidFill>
            </a:endParaRPr>
          </a:p>
        </p:txBody>
      </p:sp>
      <p:sp>
        <p:nvSpPr>
          <p:cNvPr id="5" name="Rectangle 4"/>
          <p:cNvSpPr/>
          <p:nvPr/>
        </p:nvSpPr>
        <p:spPr>
          <a:xfrm>
            <a:off x="323528" y="188640"/>
            <a:ext cx="8337405" cy="1754326"/>
          </a:xfrm>
          <a:prstGeom prst="rect">
            <a:avLst/>
          </a:prstGeom>
          <a:noFill/>
        </p:spPr>
        <p:txBody>
          <a:bodyPr vert="horz" wrap="square" rtlCol="0">
            <a:spAutoFit/>
          </a:bodyPr>
          <a:lstStyle/>
          <a:p>
            <a:pPr algn="just"/>
            <a:r>
              <a:rPr lang="fr-FR" dirty="0">
                <a:solidFill>
                  <a:srgbClr val="3333CC"/>
                </a:solidFill>
              </a:rPr>
              <a:t>La prévalence nationale brute de la dialyse est de 698 par million d’habitants, la prévalence de la greffe de 563 pmh. Les variations de prévalence des patients en dialyse d’un département à l’autre doivent être interprétées en fonction de la prévalence des patients porteurs d’un greffon fonctionnel, une forte dynamique de prélèvements et de transplantations dans une région ayant un impact à long terme sur la prévalence de la dialyse. </a:t>
            </a:r>
          </a:p>
        </p:txBody>
      </p:sp>
      <p:sp>
        <p:nvSpPr>
          <p:cNvPr id="6" name="Espace réservé du pied de page 4"/>
          <p:cNvSpPr>
            <a:spLocks noGrp="1"/>
          </p:cNvSpPr>
          <p:nvPr>
            <p:ph type="ftr" sz="quarter" idx="10"/>
          </p:nvPr>
        </p:nvSpPr>
        <p:spPr>
          <a:xfrm>
            <a:off x="3059832" y="6237312"/>
            <a:ext cx="5040560" cy="457200"/>
          </a:xfrm>
        </p:spPr>
        <p:txBody>
          <a:bodyPr/>
          <a:lstStyle/>
          <a:p>
            <a:pPr>
              <a:defRPr/>
            </a:pPr>
            <a:r>
              <a:rPr lang="fr-FR" altLang="fr-FR" dirty="0" smtClean="0">
                <a:solidFill>
                  <a:srgbClr val="3333CC"/>
                </a:solidFill>
              </a:rPr>
              <a:t>Chapitre PREVALENCE 2016</a:t>
            </a:r>
          </a:p>
          <a:p>
            <a:pPr>
              <a:defRPr/>
            </a:pPr>
            <a:r>
              <a:rPr lang="fr-FR" altLang="fr-FR" dirty="0" smtClean="0">
                <a:solidFill>
                  <a:srgbClr val="3333CC"/>
                </a:solidFill>
              </a:rPr>
              <a:t> Indice comparatif de prévalence de la greffe et de la dialyse</a:t>
            </a:r>
            <a:endParaRPr lang="fr-FR" altLang="fr-FR" dirty="0">
              <a:solidFill>
                <a:srgbClr val="3333CC"/>
              </a:solidFill>
            </a:endParaRPr>
          </a:p>
        </p:txBody>
      </p:sp>
      <p:pic>
        <p:nvPicPr>
          <p:cNvPr id="9" name="Image 8"/>
          <p:cNvPicPr/>
          <p:nvPr/>
        </p:nvPicPr>
        <p:blipFill>
          <a:blip r:embed="rId2" cstate="print">
            <a:extLst>
              <a:ext uri="{28A0092B-C50C-407E-A947-70E740481C1C}">
                <a14:useLocalDpi xmlns:a14="http://schemas.microsoft.com/office/drawing/2010/main" val="0"/>
              </a:ext>
            </a:extLst>
          </a:blip>
          <a:stretch>
            <a:fillRect/>
          </a:stretch>
        </p:blipFill>
        <p:spPr>
          <a:xfrm>
            <a:off x="687016" y="1915894"/>
            <a:ext cx="3529507" cy="4088626"/>
          </a:xfrm>
          <a:prstGeom prst="rect">
            <a:avLst/>
          </a:prstGeom>
        </p:spPr>
      </p:pic>
      <p:pic>
        <p:nvPicPr>
          <p:cNvPr id="10" name="Image 9"/>
          <p:cNvPicPr/>
          <p:nvPr/>
        </p:nvPicPr>
        <p:blipFill>
          <a:blip r:embed="rId3" cstate="print">
            <a:extLst>
              <a:ext uri="{28A0092B-C50C-407E-A947-70E740481C1C}">
                <a14:useLocalDpi xmlns:a14="http://schemas.microsoft.com/office/drawing/2010/main" val="0"/>
              </a:ext>
            </a:extLst>
          </a:blip>
          <a:stretch>
            <a:fillRect/>
          </a:stretch>
        </p:blipFill>
        <p:spPr>
          <a:xfrm>
            <a:off x="5148064" y="1932662"/>
            <a:ext cx="3384376" cy="4000634"/>
          </a:xfrm>
          <a:prstGeom prst="rect">
            <a:avLst/>
          </a:prstGeom>
        </p:spPr>
      </p:pic>
    </p:spTree>
    <p:extLst>
      <p:ext uri="{BB962C8B-B14F-4D97-AF65-F5344CB8AC3E}">
        <p14:creationId xmlns:p14="http://schemas.microsoft.com/office/powerpoint/2010/main" val="2366651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18</a:t>
            </a:fld>
            <a:endParaRPr lang="fr-FR" altLang="fr-FR">
              <a:solidFill>
                <a:srgbClr val="000000"/>
              </a:solidFill>
            </a:endParaRPr>
          </a:p>
        </p:txBody>
      </p:sp>
      <p:sp>
        <p:nvSpPr>
          <p:cNvPr id="3" name="Espace réservé du pied de page 4"/>
          <p:cNvSpPr>
            <a:spLocks noGrp="1"/>
          </p:cNvSpPr>
          <p:nvPr>
            <p:ph type="ftr" sz="quarter" idx="10"/>
          </p:nvPr>
        </p:nvSpPr>
        <p:spPr>
          <a:xfrm>
            <a:off x="3131840" y="6248400"/>
            <a:ext cx="4896544" cy="457200"/>
          </a:xfrm>
        </p:spPr>
        <p:txBody>
          <a:bodyPr/>
          <a:lstStyle/>
          <a:p>
            <a:pPr>
              <a:defRPr/>
            </a:pPr>
            <a:r>
              <a:rPr lang="fr-FR" altLang="fr-FR" dirty="0" smtClean="0">
                <a:solidFill>
                  <a:srgbClr val="3333CC"/>
                </a:solidFill>
              </a:rPr>
              <a:t>Chapitre PREVALENCE 2016</a:t>
            </a:r>
          </a:p>
          <a:p>
            <a:pPr>
              <a:defRPr/>
            </a:pPr>
            <a:r>
              <a:rPr lang="fr-FR" altLang="fr-FR" dirty="0" smtClean="0">
                <a:solidFill>
                  <a:srgbClr val="3333CC"/>
                </a:solidFill>
              </a:rPr>
              <a:t> Age des patients prévalents</a:t>
            </a:r>
            <a:endParaRPr lang="fr-FR" altLang="fr-FR" dirty="0">
              <a:solidFill>
                <a:srgbClr val="3333CC"/>
              </a:solidFill>
            </a:endParaRPr>
          </a:p>
        </p:txBody>
      </p:sp>
      <p:sp>
        <p:nvSpPr>
          <p:cNvPr id="6" name="Rectangle 1"/>
          <p:cNvSpPr>
            <a:spLocks noChangeArrowheads="1"/>
          </p:cNvSpPr>
          <p:nvPr/>
        </p:nvSpPr>
        <p:spPr bwMode="auto">
          <a:xfrm>
            <a:off x="397876" y="260648"/>
            <a:ext cx="8424936" cy="646331"/>
          </a:xfrm>
          <a:prstGeom prst="rect">
            <a:avLst/>
          </a:prstGeom>
          <a:noFill/>
        </p:spPr>
        <p:txBody>
          <a:bodyPr vert="horz" wrap="square" rtlCol="0">
            <a:spAutoFit/>
          </a:bodyPr>
          <a:lstStyle/>
          <a:p>
            <a:pPr algn="just"/>
            <a:r>
              <a:rPr lang="fr-FR" altLang="en-US" dirty="0">
                <a:solidFill>
                  <a:srgbClr val="3333CC"/>
                </a:solidFill>
              </a:rPr>
              <a:t>L’âge médian des patients </a:t>
            </a:r>
            <a:r>
              <a:rPr lang="fr-FR" altLang="en-US" dirty="0" smtClean="0">
                <a:solidFill>
                  <a:srgbClr val="3333CC"/>
                </a:solidFill>
              </a:rPr>
              <a:t>prévalents est </a:t>
            </a:r>
            <a:r>
              <a:rPr lang="fr-FR" altLang="en-US" dirty="0">
                <a:solidFill>
                  <a:srgbClr val="3333CC"/>
                </a:solidFill>
              </a:rPr>
              <a:t>de </a:t>
            </a:r>
            <a:r>
              <a:rPr lang="fr-FR" altLang="en-US" dirty="0" smtClean="0">
                <a:solidFill>
                  <a:srgbClr val="3333CC"/>
                </a:solidFill>
              </a:rPr>
              <a:t>63 ans </a:t>
            </a:r>
            <a:r>
              <a:rPr lang="fr-FR" altLang="en-US" dirty="0">
                <a:solidFill>
                  <a:srgbClr val="3333CC"/>
                </a:solidFill>
              </a:rPr>
              <a:t>ans pour l’ensemble des régions. </a:t>
            </a:r>
            <a:r>
              <a:rPr lang="fr-FR" altLang="en-US" dirty="0" smtClean="0">
                <a:solidFill>
                  <a:srgbClr val="3333CC"/>
                </a:solidFill>
              </a:rPr>
              <a:t>Il diffère de </a:t>
            </a:r>
            <a:r>
              <a:rPr lang="fr-FR" altLang="en-US" dirty="0">
                <a:solidFill>
                  <a:srgbClr val="3333CC"/>
                </a:solidFill>
              </a:rPr>
              <a:t>façon significative selon la néphropathie </a:t>
            </a:r>
            <a:r>
              <a:rPr lang="fr-FR" altLang="en-US" dirty="0" smtClean="0">
                <a:solidFill>
                  <a:srgbClr val="3333CC"/>
                </a:solidFill>
              </a:rPr>
              <a:t>initiale.</a:t>
            </a:r>
            <a:endParaRPr lang="fr-FR" altLang="en-US" dirty="0">
              <a:solidFill>
                <a:srgbClr val="3333CC"/>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2647420914"/>
              </p:ext>
            </p:extLst>
          </p:nvPr>
        </p:nvGraphicFramePr>
        <p:xfrm>
          <a:off x="397876" y="1772816"/>
          <a:ext cx="7841674" cy="2560320"/>
        </p:xfrm>
        <a:graphic>
          <a:graphicData uri="http://schemas.openxmlformats.org/drawingml/2006/table">
            <a:tbl>
              <a:tblPr firstRow="1" bandRow="1">
                <a:tableStyleId>{5C22544A-7EE6-4342-B048-85BDC9FD1C3A}</a:tableStyleId>
              </a:tblPr>
              <a:tblGrid>
                <a:gridCol w="1693840"/>
                <a:gridCol w="1941622"/>
                <a:gridCol w="662362"/>
                <a:gridCol w="809603"/>
                <a:gridCol w="871449"/>
                <a:gridCol w="770841"/>
                <a:gridCol w="507184"/>
                <a:gridCol w="584773"/>
              </a:tblGrid>
              <a:tr h="0">
                <a:tc>
                  <a:txBody>
                    <a:bodyPr/>
                    <a:lstStyle/>
                    <a:p>
                      <a:pPr algn="ctr"/>
                      <a:endParaRPr lang="fr-FR" sz="800" dirty="0"/>
                    </a:p>
                  </a:txBody>
                  <a:tcPr anchor="ctr"/>
                </a:tc>
                <a:tc>
                  <a:txBody>
                    <a:bodyPr/>
                    <a:lstStyle/>
                    <a:p>
                      <a:pPr algn="ctr"/>
                      <a:endParaRPr lang="fr-FR" sz="800" dirty="0"/>
                    </a:p>
                  </a:txBody>
                  <a:tcPr anchor="ctr"/>
                </a:tc>
                <a:tc>
                  <a:txBody>
                    <a:bodyPr/>
                    <a:lstStyle/>
                    <a:p>
                      <a:pPr algn="ctr"/>
                      <a:r>
                        <a:rPr lang="fr-FR" sz="800" smtClean="0"/>
                        <a:t>n</a:t>
                      </a:r>
                      <a:endParaRPr lang="fr-FR" sz="800"/>
                    </a:p>
                  </a:txBody>
                  <a:tcPr anchor="ctr"/>
                </a:tc>
                <a:tc>
                  <a:txBody>
                    <a:bodyPr/>
                    <a:lstStyle/>
                    <a:p>
                      <a:pPr algn="ctr"/>
                      <a:r>
                        <a:rPr lang="fr-FR" sz="800" smtClean="0"/>
                        <a:t>Moyenne</a:t>
                      </a:r>
                      <a:endParaRPr lang="fr-FR" sz="800"/>
                    </a:p>
                  </a:txBody>
                  <a:tcPr anchor="ctr"/>
                </a:tc>
                <a:tc>
                  <a:txBody>
                    <a:bodyPr/>
                    <a:lstStyle/>
                    <a:p>
                      <a:pPr algn="ctr"/>
                      <a:r>
                        <a:rPr lang="fr-FR" sz="800" smtClean="0"/>
                        <a:t>Ecart-type</a:t>
                      </a:r>
                      <a:endParaRPr lang="fr-FR" sz="800"/>
                    </a:p>
                  </a:txBody>
                  <a:tcPr anchor="ctr"/>
                </a:tc>
                <a:tc>
                  <a:txBody>
                    <a:bodyPr/>
                    <a:lstStyle/>
                    <a:p>
                      <a:pPr algn="ctr"/>
                      <a:r>
                        <a:rPr lang="fr-FR" sz="800" smtClean="0"/>
                        <a:t>Médiane</a:t>
                      </a:r>
                      <a:endParaRPr lang="fr-FR" sz="800"/>
                    </a:p>
                  </a:txBody>
                  <a:tcPr anchor="ctr"/>
                </a:tc>
                <a:tc>
                  <a:txBody>
                    <a:bodyPr/>
                    <a:lstStyle/>
                    <a:p>
                      <a:pPr algn="ctr"/>
                      <a:r>
                        <a:rPr lang="fr-FR" sz="800" dirty="0" smtClean="0"/>
                        <a:t>Min</a:t>
                      </a:r>
                      <a:endParaRPr lang="fr-FR" sz="800" dirty="0"/>
                    </a:p>
                  </a:txBody>
                  <a:tcPr anchor="ctr"/>
                </a:tc>
                <a:tc>
                  <a:txBody>
                    <a:bodyPr/>
                    <a:lstStyle/>
                    <a:p>
                      <a:pPr algn="ctr"/>
                      <a:r>
                        <a:rPr lang="fr-FR" sz="800" smtClean="0"/>
                        <a:t>Max</a:t>
                      </a:r>
                      <a:endParaRPr lang="fr-FR" sz="800"/>
                    </a:p>
                  </a:txBody>
                  <a:tcPr anchor="ctr"/>
                </a:tc>
              </a:tr>
              <a:tr h="193675">
                <a:tc>
                  <a:txBody>
                    <a:bodyPr/>
                    <a:lstStyle/>
                    <a:p>
                      <a:r>
                        <a:rPr lang="fr-FR" sz="800" smtClean="0"/>
                        <a:t>Selon le sexe</a:t>
                      </a:r>
                      <a:endParaRPr lang="fr-FR" sz="800"/>
                    </a:p>
                  </a:txBody>
                  <a:tcPr anchor="b"/>
                </a:tc>
                <a:tc>
                  <a:txBody>
                    <a:bodyPr/>
                    <a:lstStyle/>
                    <a:p>
                      <a:r>
                        <a:rPr lang="fr-FR" sz="800" smtClean="0"/>
                        <a:t>Homme</a:t>
                      </a:r>
                      <a:endParaRPr lang="fr-FR" sz="800"/>
                    </a:p>
                  </a:txBody>
                  <a:tcPr anchor="b"/>
                </a:tc>
                <a:tc>
                  <a:txBody>
                    <a:bodyPr/>
                    <a:lstStyle/>
                    <a:p>
                      <a:pPr algn="ctr"/>
                      <a:r>
                        <a:rPr lang="fr-FR" sz="800" smtClean="0"/>
                        <a:t>51 847</a:t>
                      </a:r>
                      <a:endParaRPr lang="fr-FR" sz="800"/>
                    </a:p>
                  </a:txBody>
                  <a:tcPr anchor="b"/>
                </a:tc>
                <a:tc>
                  <a:txBody>
                    <a:bodyPr/>
                    <a:lstStyle/>
                    <a:p>
                      <a:pPr algn="ctr"/>
                      <a:r>
                        <a:rPr lang="fr-FR" sz="800" smtClean="0"/>
                        <a:t>62,9</a:t>
                      </a:r>
                      <a:endParaRPr lang="fr-FR" sz="800"/>
                    </a:p>
                  </a:txBody>
                  <a:tcPr anchor="b"/>
                </a:tc>
                <a:tc>
                  <a:txBody>
                    <a:bodyPr/>
                    <a:lstStyle/>
                    <a:p>
                      <a:pPr algn="ctr"/>
                      <a:r>
                        <a:rPr lang="fr-FR" sz="800" smtClean="0"/>
                        <a:t>16,3</a:t>
                      </a:r>
                      <a:endParaRPr lang="fr-FR" sz="800"/>
                    </a:p>
                  </a:txBody>
                  <a:tcPr anchor="b"/>
                </a:tc>
                <a:tc>
                  <a:txBody>
                    <a:bodyPr/>
                    <a:lstStyle/>
                    <a:p>
                      <a:pPr algn="ctr"/>
                      <a:r>
                        <a:rPr lang="fr-FR" sz="800" smtClean="0"/>
                        <a:t>64,8</a:t>
                      </a:r>
                      <a:endParaRPr lang="fr-FR" sz="800"/>
                    </a:p>
                  </a:txBody>
                  <a:tcPr anchor="b"/>
                </a:tc>
                <a:tc>
                  <a:txBody>
                    <a:bodyPr/>
                    <a:lstStyle/>
                    <a:p>
                      <a:pPr algn="ctr"/>
                      <a:r>
                        <a:rPr lang="fr-FR" sz="800" smtClean="0"/>
                        <a:t>0,5</a:t>
                      </a:r>
                      <a:endParaRPr lang="fr-FR" sz="800"/>
                    </a:p>
                  </a:txBody>
                  <a:tcPr anchor="b"/>
                </a:tc>
                <a:tc>
                  <a:txBody>
                    <a:bodyPr/>
                    <a:lstStyle/>
                    <a:p>
                      <a:pPr algn="ctr"/>
                      <a:r>
                        <a:rPr lang="fr-FR" sz="800" smtClean="0"/>
                        <a:t>106,1</a:t>
                      </a:r>
                      <a:endParaRPr lang="fr-FR" sz="800"/>
                    </a:p>
                  </a:txBody>
                  <a:tcPr anchor="b"/>
                </a:tc>
              </a:tr>
              <a:tr h="0">
                <a:tc>
                  <a:txBody>
                    <a:bodyPr/>
                    <a:lstStyle/>
                    <a:p>
                      <a:endParaRPr lang="fr-FR" sz="800"/>
                    </a:p>
                  </a:txBody>
                  <a:tcPr anchor="b"/>
                </a:tc>
                <a:tc>
                  <a:txBody>
                    <a:bodyPr/>
                    <a:lstStyle/>
                    <a:p>
                      <a:r>
                        <a:rPr lang="fr-FR" sz="800" smtClean="0"/>
                        <a:t>Femme</a:t>
                      </a:r>
                      <a:endParaRPr lang="fr-FR" sz="800"/>
                    </a:p>
                  </a:txBody>
                  <a:tcPr anchor="b"/>
                </a:tc>
                <a:tc>
                  <a:txBody>
                    <a:bodyPr/>
                    <a:lstStyle/>
                    <a:p>
                      <a:pPr algn="ctr"/>
                      <a:r>
                        <a:rPr lang="fr-FR" sz="800" smtClean="0"/>
                        <a:t>32 836</a:t>
                      </a:r>
                      <a:endParaRPr lang="fr-FR" sz="800"/>
                    </a:p>
                  </a:txBody>
                  <a:tcPr anchor="b"/>
                </a:tc>
                <a:tc>
                  <a:txBody>
                    <a:bodyPr/>
                    <a:lstStyle/>
                    <a:p>
                      <a:pPr algn="ctr"/>
                      <a:r>
                        <a:rPr lang="fr-FR" sz="800" smtClean="0"/>
                        <a:t>62,9</a:t>
                      </a:r>
                      <a:endParaRPr lang="fr-FR" sz="800"/>
                    </a:p>
                  </a:txBody>
                  <a:tcPr anchor="b"/>
                </a:tc>
                <a:tc>
                  <a:txBody>
                    <a:bodyPr/>
                    <a:lstStyle/>
                    <a:p>
                      <a:pPr algn="ctr"/>
                      <a:r>
                        <a:rPr lang="fr-FR" sz="800" smtClean="0"/>
                        <a:t>16,7</a:t>
                      </a:r>
                      <a:endParaRPr lang="fr-FR" sz="800"/>
                    </a:p>
                  </a:txBody>
                  <a:tcPr anchor="b"/>
                </a:tc>
                <a:tc>
                  <a:txBody>
                    <a:bodyPr/>
                    <a:lstStyle/>
                    <a:p>
                      <a:pPr algn="ctr"/>
                      <a:r>
                        <a:rPr lang="fr-FR" sz="800" smtClean="0"/>
                        <a:t>64,7</a:t>
                      </a:r>
                      <a:endParaRPr lang="fr-FR" sz="800"/>
                    </a:p>
                  </a:txBody>
                  <a:tcPr anchor="b"/>
                </a:tc>
                <a:tc>
                  <a:txBody>
                    <a:bodyPr/>
                    <a:lstStyle/>
                    <a:p>
                      <a:pPr algn="ctr"/>
                      <a:r>
                        <a:rPr lang="fr-FR" sz="800" smtClean="0"/>
                        <a:t>1,0</a:t>
                      </a:r>
                      <a:endParaRPr lang="fr-FR" sz="800"/>
                    </a:p>
                  </a:txBody>
                  <a:tcPr anchor="b"/>
                </a:tc>
                <a:tc>
                  <a:txBody>
                    <a:bodyPr/>
                    <a:lstStyle/>
                    <a:p>
                      <a:pPr algn="ctr"/>
                      <a:r>
                        <a:rPr lang="fr-FR" sz="800" smtClean="0"/>
                        <a:t>102,1</a:t>
                      </a:r>
                      <a:endParaRPr lang="fr-FR" sz="800"/>
                    </a:p>
                  </a:txBody>
                  <a:tcPr anchor="b"/>
                </a:tc>
              </a:tr>
              <a:tr h="193675">
                <a:tc>
                  <a:txBody>
                    <a:bodyPr/>
                    <a:lstStyle/>
                    <a:p>
                      <a:r>
                        <a:rPr lang="fr-FR" sz="800" smtClean="0"/>
                        <a:t>Selon la maladie rénale</a:t>
                      </a:r>
                      <a:endParaRPr lang="fr-FR" sz="800"/>
                    </a:p>
                  </a:txBody>
                  <a:tcPr anchor="b"/>
                </a:tc>
                <a:tc>
                  <a:txBody>
                    <a:bodyPr/>
                    <a:lstStyle/>
                    <a:p>
                      <a:r>
                        <a:rPr lang="fr-FR" sz="800" smtClean="0"/>
                        <a:t>Glomérulonéphrite primitive</a:t>
                      </a:r>
                      <a:endParaRPr lang="fr-FR" sz="800"/>
                    </a:p>
                  </a:txBody>
                  <a:tcPr anchor="b"/>
                </a:tc>
                <a:tc>
                  <a:txBody>
                    <a:bodyPr/>
                    <a:lstStyle/>
                    <a:p>
                      <a:pPr algn="ctr"/>
                      <a:r>
                        <a:rPr lang="fr-FR" sz="800" smtClean="0"/>
                        <a:t>16 569</a:t>
                      </a:r>
                      <a:endParaRPr lang="fr-FR" sz="800"/>
                    </a:p>
                  </a:txBody>
                  <a:tcPr anchor="b"/>
                </a:tc>
                <a:tc>
                  <a:txBody>
                    <a:bodyPr/>
                    <a:lstStyle/>
                    <a:p>
                      <a:pPr algn="ctr"/>
                      <a:r>
                        <a:rPr lang="fr-FR" sz="800" smtClean="0"/>
                        <a:t>57,8</a:t>
                      </a:r>
                      <a:endParaRPr lang="fr-FR" sz="800"/>
                    </a:p>
                  </a:txBody>
                  <a:tcPr anchor="b"/>
                </a:tc>
                <a:tc>
                  <a:txBody>
                    <a:bodyPr/>
                    <a:lstStyle/>
                    <a:p>
                      <a:pPr algn="ctr"/>
                      <a:r>
                        <a:rPr lang="fr-FR" sz="800" smtClean="0"/>
                        <a:t>15,7</a:t>
                      </a:r>
                      <a:endParaRPr lang="fr-FR" sz="800"/>
                    </a:p>
                  </a:txBody>
                  <a:tcPr anchor="b"/>
                </a:tc>
                <a:tc>
                  <a:txBody>
                    <a:bodyPr/>
                    <a:lstStyle/>
                    <a:p>
                      <a:pPr algn="ctr"/>
                      <a:r>
                        <a:rPr lang="fr-FR" sz="800" smtClean="0"/>
                        <a:t>58,9</a:t>
                      </a:r>
                      <a:endParaRPr lang="fr-FR" sz="800"/>
                    </a:p>
                  </a:txBody>
                  <a:tcPr anchor="b"/>
                </a:tc>
                <a:tc>
                  <a:txBody>
                    <a:bodyPr/>
                    <a:lstStyle/>
                    <a:p>
                      <a:pPr algn="ctr"/>
                      <a:r>
                        <a:rPr lang="fr-FR" sz="800" smtClean="0"/>
                        <a:t>1,0</a:t>
                      </a:r>
                      <a:endParaRPr lang="fr-FR" sz="800"/>
                    </a:p>
                  </a:txBody>
                  <a:tcPr anchor="b"/>
                </a:tc>
                <a:tc>
                  <a:txBody>
                    <a:bodyPr/>
                    <a:lstStyle/>
                    <a:p>
                      <a:pPr algn="ctr"/>
                      <a:r>
                        <a:rPr lang="fr-FR" sz="800" smtClean="0"/>
                        <a:t>98,4</a:t>
                      </a:r>
                      <a:endParaRPr lang="fr-FR" sz="800"/>
                    </a:p>
                  </a:txBody>
                  <a:tcPr anchor="b"/>
                </a:tc>
              </a:tr>
              <a:tr h="0">
                <a:tc>
                  <a:txBody>
                    <a:bodyPr/>
                    <a:lstStyle/>
                    <a:p>
                      <a:endParaRPr lang="fr-FR" sz="800"/>
                    </a:p>
                  </a:txBody>
                  <a:tcPr anchor="b"/>
                </a:tc>
                <a:tc>
                  <a:txBody>
                    <a:bodyPr/>
                    <a:lstStyle/>
                    <a:p>
                      <a:r>
                        <a:rPr lang="fr-FR" sz="800" smtClean="0"/>
                        <a:t>Pyélonéphrite</a:t>
                      </a:r>
                      <a:endParaRPr lang="fr-FR" sz="800"/>
                    </a:p>
                  </a:txBody>
                  <a:tcPr anchor="b"/>
                </a:tc>
                <a:tc>
                  <a:txBody>
                    <a:bodyPr/>
                    <a:lstStyle/>
                    <a:p>
                      <a:pPr algn="ctr"/>
                      <a:r>
                        <a:rPr lang="fr-FR" sz="800" smtClean="0"/>
                        <a:t>5 278</a:t>
                      </a:r>
                      <a:endParaRPr lang="fr-FR" sz="800"/>
                    </a:p>
                  </a:txBody>
                  <a:tcPr anchor="b"/>
                </a:tc>
                <a:tc>
                  <a:txBody>
                    <a:bodyPr/>
                    <a:lstStyle/>
                    <a:p>
                      <a:pPr algn="ctr"/>
                      <a:r>
                        <a:rPr lang="fr-FR" sz="800" smtClean="0"/>
                        <a:t>57,3</a:t>
                      </a:r>
                      <a:endParaRPr lang="fr-FR" sz="800"/>
                    </a:p>
                  </a:txBody>
                  <a:tcPr anchor="b"/>
                </a:tc>
                <a:tc>
                  <a:txBody>
                    <a:bodyPr/>
                    <a:lstStyle/>
                    <a:p>
                      <a:pPr algn="ctr"/>
                      <a:r>
                        <a:rPr lang="fr-FR" sz="800" smtClean="0"/>
                        <a:t>17,6</a:t>
                      </a:r>
                      <a:endParaRPr lang="fr-FR" sz="800"/>
                    </a:p>
                  </a:txBody>
                  <a:tcPr anchor="b"/>
                </a:tc>
                <a:tc>
                  <a:txBody>
                    <a:bodyPr/>
                    <a:lstStyle/>
                    <a:p>
                      <a:pPr algn="ctr"/>
                      <a:r>
                        <a:rPr lang="fr-FR" sz="800" smtClean="0"/>
                        <a:t>58,4</a:t>
                      </a:r>
                      <a:endParaRPr lang="fr-FR" sz="800"/>
                    </a:p>
                  </a:txBody>
                  <a:tcPr anchor="b"/>
                </a:tc>
                <a:tc>
                  <a:txBody>
                    <a:bodyPr/>
                    <a:lstStyle/>
                    <a:p>
                      <a:pPr algn="ctr"/>
                      <a:r>
                        <a:rPr lang="fr-FR" sz="800" smtClean="0"/>
                        <a:t>2,0</a:t>
                      </a:r>
                      <a:endParaRPr lang="fr-FR" sz="800"/>
                    </a:p>
                  </a:txBody>
                  <a:tcPr anchor="b"/>
                </a:tc>
                <a:tc>
                  <a:txBody>
                    <a:bodyPr/>
                    <a:lstStyle/>
                    <a:p>
                      <a:pPr algn="ctr"/>
                      <a:r>
                        <a:rPr lang="fr-FR" sz="800" smtClean="0"/>
                        <a:t>96,6</a:t>
                      </a:r>
                      <a:endParaRPr lang="fr-FR" sz="800"/>
                    </a:p>
                  </a:txBody>
                  <a:tcPr anchor="b"/>
                </a:tc>
              </a:tr>
              <a:tr h="0">
                <a:tc>
                  <a:txBody>
                    <a:bodyPr/>
                    <a:lstStyle/>
                    <a:p>
                      <a:endParaRPr lang="fr-FR" sz="800"/>
                    </a:p>
                  </a:txBody>
                  <a:tcPr anchor="b"/>
                </a:tc>
                <a:tc>
                  <a:txBody>
                    <a:bodyPr/>
                    <a:lstStyle/>
                    <a:p>
                      <a:r>
                        <a:rPr lang="fr-FR" sz="800" smtClean="0"/>
                        <a:t>Polykystose</a:t>
                      </a:r>
                      <a:endParaRPr lang="fr-FR" sz="800"/>
                    </a:p>
                  </a:txBody>
                  <a:tcPr anchor="b"/>
                </a:tc>
                <a:tc>
                  <a:txBody>
                    <a:bodyPr/>
                    <a:lstStyle/>
                    <a:p>
                      <a:pPr algn="ctr"/>
                      <a:r>
                        <a:rPr lang="fr-FR" sz="800" smtClean="0"/>
                        <a:t>8 193</a:t>
                      </a:r>
                      <a:endParaRPr lang="fr-FR" sz="800"/>
                    </a:p>
                  </a:txBody>
                  <a:tcPr anchor="b"/>
                </a:tc>
                <a:tc>
                  <a:txBody>
                    <a:bodyPr/>
                    <a:lstStyle/>
                    <a:p>
                      <a:pPr algn="ctr"/>
                      <a:r>
                        <a:rPr lang="fr-FR" sz="800" smtClean="0"/>
                        <a:t>63,3</a:t>
                      </a:r>
                      <a:endParaRPr lang="fr-FR" sz="800"/>
                    </a:p>
                  </a:txBody>
                  <a:tcPr anchor="b"/>
                </a:tc>
                <a:tc>
                  <a:txBody>
                    <a:bodyPr/>
                    <a:lstStyle/>
                    <a:p>
                      <a:pPr algn="ctr"/>
                      <a:r>
                        <a:rPr lang="fr-FR" sz="800" smtClean="0"/>
                        <a:t>11,3</a:t>
                      </a:r>
                      <a:endParaRPr lang="fr-FR" sz="800"/>
                    </a:p>
                  </a:txBody>
                  <a:tcPr anchor="b"/>
                </a:tc>
                <a:tc>
                  <a:txBody>
                    <a:bodyPr/>
                    <a:lstStyle/>
                    <a:p>
                      <a:pPr algn="ctr"/>
                      <a:r>
                        <a:rPr lang="fr-FR" sz="800" smtClean="0"/>
                        <a:t>63,4</a:t>
                      </a:r>
                      <a:endParaRPr lang="fr-FR" sz="800"/>
                    </a:p>
                  </a:txBody>
                  <a:tcPr anchor="b"/>
                </a:tc>
                <a:tc>
                  <a:txBody>
                    <a:bodyPr/>
                    <a:lstStyle/>
                    <a:p>
                      <a:pPr algn="ctr"/>
                      <a:r>
                        <a:rPr lang="fr-FR" sz="800" smtClean="0"/>
                        <a:t>11,4</a:t>
                      </a:r>
                      <a:endParaRPr lang="fr-FR" sz="800"/>
                    </a:p>
                  </a:txBody>
                  <a:tcPr anchor="b"/>
                </a:tc>
                <a:tc>
                  <a:txBody>
                    <a:bodyPr/>
                    <a:lstStyle/>
                    <a:p>
                      <a:pPr algn="ctr"/>
                      <a:r>
                        <a:rPr lang="fr-FR" sz="800" smtClean="0"/>
                        <a:t>106,1</a:t>
                      </a:r>
                      <a:endParaRPr lang="fr-FR" sz="800"/>
                    </a:p>
                  </a:txBody>
                  <a:tcPr anchor="b"/>
                </a:tc>
              </a:tr>
              <a:tr h="0">
                <a:tc>
                  <a:txBody>
                    <a:bodyPr/>
                    <a:lstStyle/>
                    <a:p>
                      <a:endParaRPr lang="fr-FR" sz="800"/>
                    </a:p>
                  </a:txBody>
                  <a:tcPr anchor="b"/>
                </a:tc>
                <a:tc>
                  <a:txBody>
                    <a:bodyPr/>
                    <a:lstStyle/>
                    <a:p>
                      <a:r>
                        <a:rPr lang="fr-FR" sz="800" smtClean="0"/>
                        <a:t>Néphropathie diabétique</a:t>
                      </a:r>
                      <a:endParaRPr lang="fr-FR" sz="800"/>
                    </a:p>
                  </a:txBody>
                  <a:tcPr anchor="b"/>
                </a:tc>
                <a:tc>
                  <a:txBody>
                    <a:bodyPr/>
                    <a:lstStyle/>
                    <a:p>
                      <a:pPr algn="ctr"/>
                      <a:r>
                        <a:rPr lang="fr-FR" sz="800" smtClean="0"/>
                        <a:t>13 412</a:t>
                      </a:r>
                      <a:endParaRPr lang="fr-FR" sz="800"/>
                    </a:p>
                  </a:txBody>
                  <a:tcPr anchor="b"/>
                </a:tc>
                <a:tc>
                  <a:txBody>
                    <a:bodyPr/>
                    <a:lstStyle/>
                    <a:p>
                      <a:pPr algn="ctr"/>
                      <a:r>
                        <a:rPr lang="fr-FR" sz="800" smtClean="0"/>
                        <a:t>67,8</a:t>
                      </a:r>
                      <a:endParaRPr lang="fr-FR" sz="800"/>
                    </a:p>
                  </a:txBody>
                  <a:tcPr anchor="b"/>
                </a:tc>
                <a:tc>
                  <a:txBody>
                    <a:bodyPr/>
                    <a:lstStyle/>
                    <a:p>
                      <a:pPr algn="ctr"/>
                      <a:r>
                        <a:rPr lang="fr-FR" sz="800" smtClean="0"/>
                        <a:t>12,6</a:t>
                      </a:r>
                      <a:endParaRPr lang="fr-FR" sz="800"/>
                    </a:p>
                  </a:txBody>
                  <a:tcPr anchor="b"/>
                </a:tc>
                <a:tc>
                  <a:txBody>
                    <a:bodyPr/>
                    <a:lstStyle/>
                    <a:p>
                      <a:pPr algn="ctr"/>
                      <a:r>
                        <a:rPr lang="fr-FR" sz="800" smtClean="0"/>
                        <a:t>69,0</a:t>
                      </a:r>
                      <a:endParaRPr lang="fr-FR" sz="800"/>
                    </a:p>
                  </a:txBody>
                  <a:tcPr anchor="b"/>
                </a:tc>
                <a:tc>
                  <a:txBody>
                    <a:bodyPr/>
                    <a:lstStyle/>
                    <a:p>
                      <a:pPr algn="ctr"/>
                      <a:r>
                        <a:rPr lang="fr-FR" sz="800" smtClean="0"/>
                        <a:t>16,0</a:t>
                      </a:r>
                      <a:endParaRPr lang="fr-FR" sz="800"/>
                    </a:p>
                  </a:txBody>
                  <a:tcPr anchor="b"/>
                </a:tc>
                <a:tc>
                  <a:txBody>
                    <a:bodyPr/>
                    <a:lstStyle/>
                    <a:p>
                      <a:pPr algn="ctr"/>
                      <a:r>
                        <a:rPr lang="fr-FR" sz="800" smtClean="0"/>
                        <a:t>98,7</a:t>
                      </a:r>
                      <a:endParaRPr lang="fr-FR" sz="800"/>
                    </a:p>
                  </a:txBody>
                  <a:tcPr anchor="b"/>
                </a:tc>
              </a:tr>
              <a:tr h="0">
                <a:tc>
                  <a:txBody>
                    <a:bodyPr/>
                    <a:lstStyle/>
                    <a:p>
                      <a:endParaRPr lang="fr-FR" sz="800"/>
                    </a:p>
                  </a:txBody>
                  <a:tcPr anchor="b"/>
                </a:tc>
                <a:tc>
                  <a:txBody>
                    <a:bodyPr/>
                    <a:lstStyle/>
                    <a:p>
                      <a:r>
                        <a:rPr lang="fr-FR" sz="800" smtClean="0"/>
                        <a:t>Hypertension artérielle</a:t>
                      </a:r>
                      <a:endParaRPr lang="fr-FR" sz="800"/>
                    </a:p>
                  </a:txBody>
                  <a:tcPr anchor="b"/>
                </a:tc>
                <a:tc>
                  <a:txBody>
                    <a:bodyPr/>
                    <a:lstStyle/>
                    <a:p>
                      <a:pPr algn="ctr"/>
                      <a:r>
                        <a:rPr lang="fr-FR" sz="800" smtClean="0"/>
                        <a:t>13 684</a:t>
                      </a:r>
                      <a:endParaRPr lang="fr-FR" sz="800"/>
                    </a:p>
                  </a:txBody>
                  <a:tcPr anchor="b"/>
                </a:tc>
                <a:tc>
                  <a:txBody>
                    <a:bodyPr/>
                    <a:lstStyle/>
                    <a:p>
                      <a:pPr algn="ctr"/>
                      <a:r>
                        <a:rPr lang="fr-FR" sz="800" smtClean="0"/>
                        <a:t>72,6</a:t>
                      </a:r>
                      <a:endParaRPr lang="fr-FR" sz="800"/>
                    </a:p>
                  </a:txBody>
                  <a:tcPr anchor="b"/>
                </a:tc>
                <a:tc>
                  <a:txBody>
                    <a:bodyPr/>
                    <a:lstStyle/>
                    <a:p>
                      <a:pPr algn="ctr"/>
                      <a:r>
                        <a:rPr lang="fr-FR" sz="800" smtClean="0"/>
                        <a:t>13,7</a:t>
                      </a:r>
                      <a:endParaRPr lang="fr-FR" sz="800"/>
                    </a:p>
                  </a:txBody>
                  <a:tcPr anchor="b"/>
                </a:tc>
                <a:tc>
                  <a:txBody>
                    <a:bodyPr/>
                    <a:lstStyle/>
                    <a:p>
                      <a:pPr algn="ctr"/>
                      <a:r>
                        <a:rPr lang="fr-FR" sz="800" smtClean="0"/>
                        <a:t>75,0</a:t>
                      </a:r>
                      <a:endParaRPr lang="fr-FR" sz="800"/>
                    </a:p>
                  </a:txBody>
                  <a:tcPr anchor="b"/>
                </a:tc>
                <a:tc>
                  <a:txBody>
                    <a:bodyPr/>
                    <a:lstStyle/>
                    <a:p>
                      <a:pPr algn="ctr"/>
                      <a:r>
                        <a:rPr lang="fr-FR" sz="800" smtClean="0"/>
                        <a:t>1,6</a:t>
                      </a:r>
                      <a:endParaRPr lang="fr-FR" sz="800"/>
                    </a:p>
                  </a:txBody>
                  <a:tcPr anchor="b"/>
                </a:tc>
                <a:tc>
                  <a:txBody>
                    <a:bodyPr/>
                    <a:lstStyle/>
                    <a:p>
                      <a:pPr algn="ctr"/>
                      <a:r>
                        <a:rPr lang="fr-FR" sz="800" smtClean="0"/>
                        <a:t>106,0</a:t>
                      </a:r>
                      <a:endParaRPr lang="fr-FR" sz="800"/>
                    </a:p>
                  </a:txBody>
                  <a:tcPr anchor="b"/>
                </a:tc>
              </a:tr>
              <a:tr h="0">
                <a:tc>
                  <a:txBody>
                    <a:bodyPr/>
                    <a:lstStyle/>
                    <a:p>
                      <a:endParaRPr lang="fr-FR" sz="800"/>
                    </a:p>
                  </a:txBody>
                  <a:tcPr anchor="b"/>
                </a:tc>
                <a:tc>
                  <a:txBody>
                    <a:bodyPr/>
                    <a:lstStyle/>
                    <a:p>
                      <a:r>
                        <a:rPr lang="fr-FR" sz="800" smtClean="0"/>
                        <a:t>Vasculaire</a:t>
                      </a:r>
                      <a:endParaRPr lang="fr-FR" sz="800"/>
                    </a:p>
                  </a:txBody>
                  <a:tcPr anchor="b"/>
                </a:tc>
                <a:tc>
                  <a:txBody>
                    <a:bodyPr/>
                    <a:lstStyle/>
                    <a:p>
                      <a:pPr algn="ctr"/>
                      <a:r>
                        <a:rPr lang="fr-FR" sz="800" smtClean="0"/>
                        <a:t>543</a:t>
                      </a:r>
                      <a:endParaRPr lang="fr-FR" sz="800"/>
                    </a:p>
                  </a:txBody>
                  <a:tcPr anchor="b"/>
                </a:tc>
                <a:tc>
                  <a:txBody>
                    <a:bodyPr/>
                    <a:lstStyle/>
                    <a:p>
                      <a:pPr algn="ctr"/>
                      <a:r>
                        <a:rPr lang="fr-FR" sz="800" smtClean="0"/>
                        <a:t>67,2</a:t>
                      </a:r>
                      <a:endParaRPr lang="fr-FR" sz="800"/>
                    </a:p>
                  </a:txBody>
                  <a:tcPr anchor="b"/>
                </a:tc>
                <a:tc>
                  <a:txBody>
                    <a:bodyPr/>
                    <a:lstStyle/>
                    <a:p>
                      <a:pPr algn="ctr"/>
                      <a:r>
                        <a:rPr lang="fr-FR" sz="800" smtClean="0"/>
                        <a:t>16,8</a:t>
                      </a:r>
                      <a:endParaRPr lang="fr-FR" sz="800"/>
                    </a:p>
                  </a:txBody>
                  <a:tcPr anchor="b"/>
                </a:tc>
                <a:tc>
                  <a:txBody>
                    <a:bodyPr/>
                    <a:lstStyle/>
                    <a:p>
                      <a:pPr algn="ctr"/>
                      <a:r>
                        <a:rPr lang="fr-FR" sz="800" smtClean="0"/>
                        <a:t>69,7</a:t>
                      </a:r>
                      <a:endParaRPr lang="fr-FR" sz="800"/>
                    </a:p>
                  </a:txBody>
                  <a:tcPr anchor="b"/>
                </a:tc>
                <a:tc>
                  <a:txBody>
                    <a:bodyPr/>
                    <a:lstStyle/>
                    <a:p>
                      <a:pPr algn="ctr"/>
                      <a:r>
                        <a:rPr lang="fr-FR" sz="800" smtClean="0"/>
                        <a:t>4,0</a:t>
                      </a:r>
                      <a:endParaRPr lang="fr-FR" sz="800"/>
                    </a:p>
                  </a:txBody>
                  <a:tcPr anchor="b"/>
                </a:tc>
                <a:tc>
                  <a:txBody>
                    <a:bodyPr/>
                    <a:lstStyle/>
                    <a:p>
                      <a:pPr algn="ctr"/>
                      <a:r>
                        <a:rPr lang="fr-FR" sz="800" smtClean="0"/>
                        <a:t>93,9</a:t>
                      </a:r>
                      <a:endParaRPr lang="fr-FR" sz="800"/>
                    </a:p>
                  </a:txBody>
                  <a:tcPr anchor="b"/>
                </a:tc>
              </a:tr>
              <a:tr h="0">
                <a:tc>
                  <a:txBody>
                    <a:bodyPr/>
                    <a:lstStyle/>
                    <a:p>
                      <a:endParaRPr lang="fr-FR" sz="800"/>
                    </a:p>
                  </a:txBody>
                  <a:tcPr anchor="b"/>
                </a:tc>
                <a:tc>
                  <a:txBody>
                    <a:bodyPr/>
                    <a:lstStyle/>
                    <a:p>
                      <a:r>
                        <a:rPr lang="fr-FR" sz="800" smtClean="0"/>
                        <a:t>Autre</a:t>
                      </a:r>
                      <a:endParaRPr lang="fr-FR" sz="800"/>
                    </a:p>
                  </a:txBody>
                  <a:tcPr anchor="b"/>
                </a:tc>
                <a:tc>
                  <a:txBody>
                    <a:bodyPr/>
                    <a:lstStyle/>
                    <a:p>
                      <a:pPr algn="ctr"/>
                      <a:r>
                        <a:rPr lang="fr-FR" sz="800" smtClean="0"/>
                        <a:t>15 299</a:t>
                      </a:r>
                      <a:endParaRPr lang="fr-FR" sz="800"/>
                    </a:p>
                  </a:txBody>
                  <a:tcPr anchor="b"/>
                </a:tc>
                <a:tc>
                  <a:txBody>
                    <a:bodyPr/>
                    <a:lstStyle/>
                    <a:p>
                      <a:pPr algn="ctr"/>
                      <a:r>
                        <a:rPr lang="fr-FR" sz="800" smtClean="0"/>
                        <a:t>56,5</a:t>
                      </a:r>
                      <a:endParaRPr lang="fr-FR" sz="800"/>
                    </a:p>
                  </a:txBody>
                  <a:tcPr anchor="b"/>
                </a:tc>
                <a:tc>
                  <a:txBody>
                    <a:bodyPr/>
                    <a:lstStyle/>
                    <a:p>
                      <a:pPr algn="ctr"/>
                      <a:r>
                        <a:rPr lang="fr-FR" sz="800" smtClean="0"/>
                        <a:t>18,4</a:t>
                      </a:r>
                      <a:endParaRPr lang="fr-FR" sz="800"/>
                    </a:p>
                  </a:txBody>
                  <a:tcPr anchor="b"/>
                </a:tc>
                <a:tc>
                  <a:txBody>
                    <a:bodyPr/>
                    <a:lstStyle/>
                    <a:p>
                      <a:pPr algn="ctr"/>
                      <a:r>
                        <a:rPr lang="fr-FR" sz="800" smtClean="0"/>
                        <a:t>58,4</a:t>
                      </a:r>
                      <a:endParaRPr lang="fr-FR" sz="800"/>
                    </a:p>
                  </a:txBody>
                  <a:tcPr anchor="b"/>
                </a:tc>
                <a:tc>
                  <a:txBody>
                    <a:bodyPr/>
                    <a:lstStyle/>
                    <a:p>
                      <a:pPr algn="ctr"/>
                      <a:r>
                        <a:rPr lang="fr-FR" sz="800" smtClean="0"/>
                        <a:t>0,5</a:t>
                      </a:r>
                      <a:endParaRPr lang="fr-FR" sz="800"/>
                    </a:p>
                  </a:txBody>
                  <a:tcPr anchor="b"/>
                </a:tc>
                <a:tc>
                  <a:txBody>
                    <a:bodyPr/>
                    <a:lstStyle/>
                    <a:p>
                      <a:pPr algn="ctr"/>
                      <a:r>
                        <a:rPr lang="fr-FR" sz="800" smtClean="0"/>
                        <a:t>98,2</a:t>
                      </a:r>
                      <a:endParaRPr lang="fr-FR" sz="800"/>
                    </a:p>
                  </a:txBody>
                  <a:tcPr anchor="b"/>
                </a:tc>
              </a:tr>
              <a:tr h="0">
                <a:tc>
                  <a:txBody>
                    <a:bodyPr/>
                    <a:lstStyle/>
                    <a:p>
                      <a:endParaRPr lang="fr-FR" sz="800"/>
                    </a:p>
                  </a:txBody>
                  <a:tcPr anchor="b"/>
                </a:tc>
                <a:tc>
                  <a:txBody>
                    <a:bodyPr/>
                    <a:lstStyle/>
                    <a:p>
                      <a:r>
                        <a:rPr lang="fr-FR" sz="800" smtClean="0"/>
                        <a:t>Inconnu</a:t>
                      </a:r>
                      <a:endParaRPr lang="fr-FR" sz="800"/>
                    </a:p>
                  </a:txBody>
                  <a:tcPr anchor="b"/>
                </a:tc>
                <a:tc>
                  <a:txBody>
                    <a:bodyPr/>
                    <a:lstStyle/>
                    <a:p>
                      <a:pPr algn="ctr"/>
                      <a:r>
                        <a:rPr lang="fr-FR" sz="800" smtClean="0"/>
                        <a:t>11 705</a:t>
                      </a:r>
                      <a:endParaRPr lang="fr-FR" sz="800"/>
                    </a:p>
                  </a:txBody>
                  <a:tcPr anchor="b"/>
                </a:tc>
                <a:tc>
                  <a:txBody>
                    <a:bodyPr/>
                    <a:lstStyle/>
                    <a:p>
                      <a:pPr algn="ctr"/>
                      <a:r>
                        <a:rPr lang="fr-FR" sz="800" smtClean="0"/>
                        <a:t>63,4</a:t>
                      </a:r>
                      <a:endParaRPr lang="fr-FR" sz="800"/>
                    </a:p>
                  </a:txBody>
                  <a:tcPr anchor="b"/>
                </a:tc>
                <a:tc>
                  <a:txBody>
                    <a:bodyPr/>
                    <a:lstStyle/>
                    <a:p>
                      <a:pPr algn="ctr"/>
                      <a:r>
                        <a:rPr lang="fr-FR" sz="800" smtClean="0"/>
                        <a:t>16,8</a:t>
                      </a:r>
                      <a:endParaRPr lang="fr-FR" sz="800"/>
                    </a:p>
                  </a:txBody>
                  <a:tcPr anchor="b"/>
                </a:tc>
                <a:tc>
                  <a:txBody>
                    <a:bodyPr/>
                    <a:lstStyle/>
                    <a:p>
                      <a:pPr algn="ctr"/>
                      <a:r>
                        <a:rPr lang="fr-FR" sz="800" smtClean="0"/>
                        <a:t>65,3</a:t>
                      </a:r>
                      <a:endParaRPr lang="fr-FR" sz="800"/>
                    </a:p>
                  </a:txBody>
                  <a:tcPr anchor="b"/>
                </a:tc>
                <a:tc>
                  <a:txBody>
                    <a:bodyPr/>
                    <a:lstStyle/>
                    <a:p>
                      <a:pPr algn="ctr"/>
                      <a:r>
                        <a:rPr lang="fr-FR" sz="800" smtClean="0"/>
                        <a:t>3,2</a:t>
                      </a:r>
                      <a:endParaRPr lang="fr-FR" sz="800"/>
                    </a:p>
                  </a:txBody>
                  <a:tcPr anchor="b"/>
                </a:tc>
                <a:tc>
                  <a:txBody>
                    <a:bodyPr/>
                    <a:lstStyle/>
                    <a:p>
                      <a:pPr algn="ctr"/>
                      <a:r>
                        <a:rPr lang="fr-FR" sz="800" smtClean="0"/>
                        <a:t>101,5</a:t>
                      </a:r>
                      <a:endParaRPr lang="fr-FR" sz="800"/>
                    </a:p>
                  </a:txBody>
                  <a:tcPr anchor="b"/>
                </a:tc>
              </a:tr>
              <a:tr h="193675">
                <a:tc>
                  <a:txBody>
                    <a:bodyPr/>
                    <a:lstStyle/>
                    <a:p>
                      <a:r>
                        <a:rPr lang="fr-FR" sz="800" smtClean="0"/>
                        <a:t>Total Pays</a:t>
                      </a:r>
                      <a:endParaRPr lang="fr-FR" sz="800"/>
                    </a:p>
                  </a:txBody>
                  <a:tcPr anchor="b"/>
                </a:tc>
                <a:tc>
                  <a:txBody>
                    <a:bodyPr/>
                    <a:lstStyle/>
                    <a:p>
                      <a:endParaRPr lang="fr-FR" sz="800" dirty="0"/>
                    </a:p>
                  </a:txBody>
                  <a:tcPr anchor="b"/>
                </a:tc>
                <a:tc>
                  <a:txBody>
                    <a:bodyPr/>
                    <a:lstStyle/>
                    <a:p>
                      <a:pPr algn="ctr"/>
                      <a:r>
                        <a:rPr lang="fr-FR" sz="800" smtClean="0"/>
                        <a:t>84 683</a:t>
                      </a:r>
                      <a:endParaRPr lang="fr-FR" sz="800"/>
                    </a:p>
                  </a:txBody>
                  <a:tcPr anchor="b"/>
                </a:tc>
                <a:tc>
                  <a:txBody>
                    <a:bodyPr/>
                    <a:lstStyle/>
                    <a:p>
                      <a:pPr algn="ctr"/>
                      <a:r>
                        <a:rPr lang="fr-FR" sz="800" smtClean="0"/>
                        <a:t>62,9</a:t>
                      </a:r>
                      <a:endParaRPr lang="fr-FR" sz="800"/>
                    </a:p>
                  </a:txBody>
                  <a:tcPr anchor="b"/>
                </a:tc>
                <a:tc>
                  <a:txBody>
                    <a:bodyPr/>
                    <a:lstStyle/>
                    <a:p>
                      <a:pPr algn="ctr"/>
                      <a:r>
                        <a:rPr lang="fr-FR" sz="800" smtClean="0"/>
                        <a:t>16,5</a:t>
                      </a:r>
                      <a:endParaRPr lang="fr-FR" sz="800"/>
                    </a:p>
                  </a:txBody>
                  <a:tcPr anchor="b"/>
                </a:tc>
                <a:tc>
                  <a:txBody>
                    <a:bodyPr/>
                    <a:lstStyle/>
                    <a:p>
                      <a:pPr algn="ctr"/>
                      <a:r>
                        <a:rPr lang="fr-FR" sz="800" smtClean="0"/>
                        <a:t>64,7</a:t>
                      </a:r>
                      <a:endParaRPr lang="fr-FR" sz="800"/>
                    </a:p>
                  </a:txBody>
                  <a:tcPr anchor="b"/>
                </a:tc>
                <a:tc>
                  <a:txBody>
                    <a:bodyPr/>
                    <a:lstStyle/>
                    <a:p>
                      <a:pPr algn="ctr"/>
                      <a:r>
                        <a:rPr lang="fr-FR" sz="800" smtClean="0"/>
                        <a:t>0,5</a:t>
                      </a:r>
                      <a:endParaRPr lang="fr-FR" sz="800"/>
                    </a:p>
                  </a:txBody>
                  <a:tcPr anchor="b"/>
                </a:tc>
                <a:tc>
                  <a:txBody>
                    <a:bodyPr/>
                    <a:lstStyle/>
                    <a:p>
                      <a:pPr algn="ctr"/>
                      <a:r>
                        <a:rPr lang="fr-FR" sz="800" dirty="0" smtClean="0"/>
                        <a:t>106,1</a:t>
                      </a:r>
                      <a:endParaRPr lang="fr-FR" sz="800" dirty="0"/>
                    </a:p>
                  </a:txBody>
                  <a:tcPr anchor="b"/>
                </a:tc>
              </a:tr>
            </a:tbl>
          </a:graphicData>
        </a:graphic>
      </p:graphicFrame>
    </p:spTree>
    <p:extLst>
      <p:ext uri="{BB962C8B-B14F-4D97-AF65-F5344CB8AC3E}">
        <p14:creationId xmlns:p14="http://schemas.microsoft.com/office/powerpoint/2010/main" val="924492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19</a:t>
            </a:fld>
            <a:endParaRPr lang="fr-FR" altLang="fr-FR">
              <a:solidFill>
                <a:srgbClr val="000000"/>
              </a:solidFill>
            </a:endParaRPr>
          </a:p>
        </p:txBody>
      </p:sp>
      <p:sp>
        <p:nvSpPr>
          <p:cNvPr id="6" name="Espace réservé du pied de page 4"/>
          <p:cNvSpPr>
            <a:spLocks noGrp="1"/>
          </p:cNvSpPr>
          <p:nvPr>
            <p:ph type="ftr" sz="quarter" idx="10"/>
          </p:nvPr>
        </p:nvSpPr>
        <p:spPr>
          <a:xfrm>
            <a:off x="3059832" y="6248400"/>
            <a:ext cx="5184576" cy="457200"/>
          </a:xfrm>
        </p:spPr>
        <p:txBody>
          <a:bodyPr/>
          <a:lstStyle/>
          <a:p>
            <a:pPr>
              <a:defRPr/>
            </a:pPr>
            <a:r>
              <a:rPr lang="fr-FR" altLang="fr-FR" dirty="0" smtClean="0">
                <a:solidFill>
                  <a:srgbClr val="3333CC"/>
                </a:solidFill>
              </a:rPr>
              <a:t>Chapitre PREVALENCE 2016</a:t>
            </a:r>
          </a:p>
          <a:p>
            <a:pPr>
              <a:defRPr/>
            </a:pPr>
            <a:r>
              <a:rPr lang="fr-FR" altLang="fr-FR" dirty="0" smtClean="0">
                <a:solidFill>
                  <a:srgbClr val="3333CC"/>
                </a:solidFill>
              </a:rPr>
              <a:t>Prévalence de l’IRCT par âge et sexe et selon le traitement</a:t>
            </a:r>
            <a:endParaRPr lang="fr-FR" altLang="fr-FR" dirty="0">
              <a:solidFill>
                <a:srgbClr val="3333CC"/>
              </a:solidFill>
            </a:endParaRPr>
          </a:p>
        </p:txBody>
      </p:sp>
      <p:sp>
        <p:nvSpPr>
          <p:cNvPr id="8" name="ZoneTexte 7"/>
          <p:cNvSpPr txBox="1"/>
          <p:nvPr/>
        </p:nvSpPr>
        <p:spPr>
          <a:xfrm>
            <a:off x="5004048" y="620688"/>
            <a:ext cx="1915909" cy="369332"/>
          </a:xfrm>
          <a:prstGeom prst="rect">
            <a:avLst/>
          </a:prstGeom>
          <a:noFill/>
        </p:spPr>
        <p:txBody>
          <a:bodyPr vert="horz" wrap="square" rtlCol="0">
            <a:spAutoFit/>
          </a:bodyPr>
          <a:lstStyle>
            <a:defPPr>
              <a:defRPr lang="fr-FR"/>
            </a:defPPr>
            <a:lvl1pPr algn="just">
              <a:defRPr>
                <a:solidFill>
                  <a:srgbClr val="3333CC"/>
                </a:solidFill>
              </a:defRPr>
            </a:lvl1pPr>
          </a:lstStyle>
          <a:p>
            <a:r>
              <a:rPr lang="fr-FR" dirty="0"/>
              <a:t>Patients dialysés</a:t>
            </a:r>
          </a:p>
        </p:txBody>
      </p:sp>
      <p:sp>
        <p:nvSpPr>
          <p:cNvPr id="9" name="ZoneTexte 8"/>
          <p:cNvSpPr txBox="1"/>
          <p:nvPr/>
        </p:nvSpPr>
        <p:spPr>
          <a:xfrm>
            <a:off x="1547664" y="4913028"/>
            <a:ext cx="2492990" cy="646331"/>
          </a:xfrm>
          <a:prstGeom prst="rect">
            <a:avLst/>
          </a:prstGeom>
          <a:noFill/>
        </p:spPr>
        <p:txBody>
          <a:bodyPr vert="horz" wrap="square" rtlCol="0">
            <a:spAutoFit/>
          </a:bodyPr>
          <a:lstStyle>
            <a:defPPr>
              <a:defRPr lang="fr-FR"/>
            </a:defPPr>
            <a:lvl1pPr algn="just">
              <a:defRPr>
                <a:solidFill>
                  <a:srgbClr val="3333CC"/>
                </a:solidFill>
              </a:defRPr>
            </a:lvl1pPr>
          </a:lstStyle>
          <a:p>
            <a:r>
              <a:rPr lang="fr-FR" dirty="0"/>
              <a:t>Patients porteurs d’un </a:t>
            </a:r>
          </a:p>
          <a:p>
            <a:r>
              <a:rPr lang="fr-FR" dirty="0"/>
              <a:t>greffon fonctionnel</a:t>
            </a:r>
          </a:p>
        </p:txBody>
      </p:sp>
      <p:pic>
        <p:nvPicPr>
          <p:cNvPr id="11" name="Image 10" descr="The SGRender Procedure"/>
          <p:cNvPicPr>
            <a:picLocks/>
          </p:cNvPicPr>
          <p:nvPr/>
        </p:nvPicPr>
        <p:blipFill>
          <a:blip r:embed="rId2">
            <a:extLst>
              <a:ext uri="{28A0092B-C50C-407E-A947-70E740481C1C}">
                <a14:useLocalDpi xmlns:a14="http://schemas.microsoft.com/office/drawing/2010/main" val="0"/>
              </a:ext>
            </a:extLst>
          </a:blip>
          <a:stretch>
            <a:fillRect/>
          </a:stretch>
        </p:blipFill>
        <p:spPr>
          <a:xfrm>
            <a:off x="107504" y="260648"/>
            <a:ext cx="4957712" cy="2823468"/>
          </a:xfrm>
          <a:prstGeom prst="rect">
            <a:avLst/>
          </a:prstGeom>
        </p:spPr>
      </p:pic>
      <p:pic>
        <p:nvPicPr>
          <p:cNvPr id="12" name="Image 11" descr="The SGRender Procedure"/>
          <p:cNvPicPr>
            <a:picLocks/>
          </p:cNvPicPr>
          <p:nvPr/>
        </p:nvPicPr>
        <p:blipFill>
          <a:blip r:embed="rId3">
            <a:extLst>
              <a:ext uri="{28A0092B-C50C-407E-A947-70E740481C1C}">
                <a14:useLocalDpi xmlns:a14="http://schemas.microsoft.com/office/drawing/2010/main" val="0"/>
              </a:ext>
            </a:extLst>
          </a:blip>
          <a:stretch>
            <a:fillRect/>
          </a:stretch>
        </p:blipFill>
        <p:spPr>
          <a:xfrm>
            <a:off x="3995936" y="3084116"/>
            <a:ext cx="4693345" cy="2865164"/>
          </a:xfrm>
          <a:prstGeom prst="rect">
            <a:avLst/>
          </a:prstGeom>
        </p:spPr>
      </p:pic>
    </p:spTree>
    <p:extLst>
      <p:ext uri="{BB962C8B-B14F-4D97-AF65-F5344CB8AC3E}">
        <p14:creationId xmlns:p14="http://schemas.microsoft.com/office/powerpoint/2010/main" val="4134574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a:t>
            </a:fld>
            <a:endParaRPr lang="fr-FR" altLang="fr-FR" dirty="0">
              <a:solidFill>
                <a:srgbClr val="000000"/>
              </a:solidFill>
            </a:endParaRPr>
          </a:p>
        </p:txBody>
      </p:sp>
      <p:sp>
        <p:nvSpPr>
          <p:cNvPr id="37" name="ZoneTexte 36"/>
          <p:cNvSpPr txBox="1"/>
          <p:nvPr/>
        </p:nvSpPr>
        <p:spPr>
          <a:xfrm>
            <a:off x="3290833" y="6237312"/>
            <a:ext cx="550220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1" u="none" strike="noStrike" kern="0" cap="none" spc="0" normalizeH="0" baseline="0" noProof="0" dirty="0" smtClean="0">
                <a:ln>
                  <a:noFill/>
                </a:ln>
                <a:solidFill>
                  <a:srgbClr val="1F497D"/>
                </a:solidFill>
                <a:effectLst/>
                <a:uLnTx/>
                <a:uFillTx/>
              </a:rPr>
              <a:t>DP : dialyse péritonéale. DV : donneur vivant. </a:t>
            </a:r>
            <a:br>
              <a:rPr kumimoji="0" lang="fr-FR" sz="1800" b="0" i="1" u="none" strike="noStrike" kern="0" cap="none" spc="0" normalizeH="0" baseline="0" noProof="0" dirty="0" smtClean="0">
                <a:ln>
                  <a:noFill/>
                </a:ln>
                <a:solidFill>
                  <a:srgbClr val="1F497D"/>
                </a:solidFill>
                <a:effectLst/>
                <a:uLnTx/>
                <a:uFillTx/>
              </a:rPr>
            </a:br>
            <a:r>
              <a:rPr kumimoji="0" lang="fr-FR" sz="1800" b="0" i="1" u="none" strike="noStrike" kern="0" cap="none" spc="0" normalizeH="0" baseline="0" noProof="0" dirty="0" smtClean="0">
                <a:ln>
                  <a:noFill/>
                </a:ln>
                <a:solidFill>
                  <a:srgbClr val="1F497D"/>
                </a:solidFill>
                <a:effectLst/>
                <a:uLnTx/>
                <a:uFillTx/>
              </a:rPr>
              <a:t>pmh : par million d’habitants</a:t>
            </a:r>
          </a:p>
        </p:txBody>
      </p:sp>
      <p:grpSp>
        <p:nvGrpSpPr>
          <p:cNvPr id="21" name="Groupe 20"/>
          <p:cNvGrpSpPr/>
          <p:nvPr/>
        </p:nvGrpSpPr>
        <p:grpSpPr>
          <a:xfrm>
            <a:off x="251520" y="116633"/>
            <a:ext cx="8645241" cy="5979747"/>
            <a:chOff x="251520" y="745083"/>
            <a:chExt cx="8645241" cy="5348213"/>
          </a:xfrm>
        </p:grpSpPr>
        <p:grpSp>
          <p:nvGrpSpPr>
            <p:cNvPr id="22" name="Groupe 21"/>
            <p:cNvGrpSpPr/>
            <p:nvPr/>
          </p:nvGrpSpPr>
          <p:grpSpPr>
            <a:xfrm>
              <a:off x="251520" y="1056025"/>
              <a:ext cx="8645241" cy="5037271"/>
              <a:chOff x="251520" y="1056025"/>
              <a:chExt cx="8645241" cy="5037271"/>
            </a:xfrm>
          </p:grpSpPr>
          <p:sp>
            <p:nvSpPr>
              <p:cNvPr id="24" name="ZoneTexte 23"/>
              <p:cNvSpPr txBox="1"/>
              <p:nvPr/>
            </p:nvSpPr>
            <p:spPr>
              <a:xfrm>
                <a:off x="255692" y="1061694"/>
                <a:ext cx="5116780" cy="661720"/>
              </a:xfrm>
              <a:prstGeom prst="rect">
                <a:avLst/>
              </a:prstGeom>
              <a:solidFill>
                <a:sysClr val="window" lastClr="FFFFFF"/>
              </a:solidFill>
              <a:ln w="25400" cap="flat" cmpd="sng" algn="ctr">
                <a:solidFill>
                  <a:srgbClr val="1F497D"/>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700" b="0" i="0" u="none" strike="noStrike" kern="0" cap="none" spc="0" normalizeH="0" baseline="0" noProof="0" dirty="0" smtClean="0">
                  <a:ln>
                    <a:noFill/>
                  </a:ln>
                  <a:solidFill>
                    <a:srgbClr val="1F497D"/>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1F497D"/>
                    </a:solidFill>
                    <a:effectLst/>
                    <a:uLnTx/>
                    <a:uFillTx/>
                    <a:latin typeface="Calibri"/>
                    <a:ea typeface="+mn-ea"/>
                    <a:cs typeface="+mn-cs"/>
                  </a:rPr>
                  <a:t>Insuffisance rénale chronique terminale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dirty="0" smtClean="0">
                  <a:ln>
                    <a:noFill/>
                  </a:ln>
                  <a:solidFill>
                    <a:srgbClr val="1F497D"/>
                  </a:solidFill>
                  <a:effectLst/>
                  <a:uLnTx/>
                  <a:uFillTx/>
                  <a:latin typeface="Calibri"/>
                  <a:ea typeface="+mn-ea"/>
                  <a:cs typeface="+mn-cs"/>
                </a:endParaRPr>
              </a:p>
            </p:txBody>
          </p:sp>
          <p:sp>
            <p:nvSpPr>
              <p:cNvPr id="25" name="ZoneTexte 24"/>
              <p:cNvSpPr txBox="1"/>
              <p:nvPr/>
            </p:nvSpPr>
            <p:spPr>
              <a:xfrm>
                <a:off x="255692" y="2983870"/>
                <a:ext cx="1724020" cy="1515095"/>
              </a:xfrm>
              <a:prstGeom prst="rect">
                <a:avLst/>
              </a:prstGeom>
              <a:solidFill>
                <a:sysClr val="window" lastClr="FFFFFF"/>
              </a:solidFill>
              <a:ln w="25400" cap="flat" cmpd="sng" algn="ctr">
                <a:solidFill>
                  <a:srgbClr val="1F497D"/>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F497D"/>
                    </a:solidFill>
                    <a:effectLst/>
                    <a:uLnTx/>
                    <a:uFillTx/>
                    <a:latin typeface="Calibri"/>
                    <a:ea typeface="+mn-ea"/>
                    <a:cs typeface="+mn-cs"/>
                  </a:rPr>
                  <a:t>En dialyse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1" u="none" strike="noStrike" kern="0" cap="none" spc="0" normalizeH="0" baseline="0" noProof="0" dirty="0" smtClean="0">
                    <a:ln>
                      <a:noFill/>
                    </a:ln>
                    <a:solidFill>
                      <a:srgbClr val="1F497D"/>
                    </a:solidFill>
                    <a:effectLst/>
                    <a:uLnTx/>
                    <a:uFillTx/>
                    <a:latin typeface="Calibri"/>
                    <a:ea typeface="+mn-ea"/>
                    <a:cs typeface="+mn-cs"/>
                  </a:rPr>
                  <a:t>au 31/12/2016 </a:t>
                </a:r>
                <a:r>
                  <a:rPr kumimoji="0" lang="fr-FR" sz="1800" b="0" i="1" u="none" strike="noStrike" kern="0" cap="none" spc="0" normalizeH="0" baseline="0" noProof="0" dirty="0" smtClean="0">
                    <a:ln>
                      <a:noFill/>
                    </a:ln>
                    <a:solidFill>
                      <a:srgbClr val="1F497D"/>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1F497D"/>
                    </a:solidFill>
                    <a:effectLst/>
                    <a:uLnTx/>
                    <a:uFillTx/>
                    <a:latin typeface="Calibri"/>
                    <a:ea typeface="+mn-ea"/>
                    <a:cs typeface="+mn-cs"/>
                  </a:rPr>
                  <a:t>46 872</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srgbClr val="1F497D"/>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F497D"/>
                    </a:solidFill>
                    <a:effectLst/>
                    <a:uLnTx/>
                    <a:uFillTx/>
                    <a:latin typeface="Calibri"/>
                    <a:ea typeface="+mn-ea"/>
                    <a:cs typeface="+mn-cs"/>
                  </a:rPr>
                  <a:t>DP : 6,3%</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F497D"/>
                    </a:solidFill>
                    <a:effectLst/>
                    <a:uLnTx/>
                    <a:uFillTx/>
                    <a:latin typeface="Calibri"/>
                    <a:ea typeface="+mn-ea"/>
                    <a:cs typeface="+mn-cs"/>
                  </a:rPr>
                  <a:t>Âge : 70,7</a:t>
                </a:r>
              </a:p>
            </p:txBody>
          </p:sp>
          <p:sp>
            <p:nvSpPr>
              <p:cNvPr id="26" name="ZoneTexte 25"/>
              <p:cNvSpPr txBox="1"/>
              <p:nvPr/>
            </p:nvSpPr>
            <p:spPr>
              <a:xfrm>
                <a:off x="3635896" y="2983870"/>
                <a:ext cx="2131737" cy="1515095"/>
              </a:xfrm>
              <a:prstGeom prst="rect">
                <a:avLst/>
              </a:prstGeom>
              <a:solidFill>
                <a:sysClr val="window" lastClr="FFFFFF"/>
              </a:solidFill>
              <a:ln w="25400" cap="flat" cmpd="sng" algn="ctr">
                <a:solidFill>
                  <a:srgbClr val="1F497D"/>
                </a:solidFill>
                <a:prstDash val="solid"/>
              </a:ln>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F497D"/>
                    </a:solidFill>
                    <a:effectLst/>
                    <a:uLnTx/>
                    <a:uFillTx/>
                    <a:latin typeface="Calibri"/>
                    <a:ea typeface="+mn-ea"/>
                    <a:cs typeface="+mn-cs"/>
                  </a:rPr>
                  <a:t>Porteur d’un greffon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1" u="none" strike="noStrike" kern="0" cap="none" spc="0" normalizeH="0" baseline="0" noProof="0" dirty="0" smtClean="0">
                    <a:ln>
                      <a:noFill/>
                    </a:ln>
                    <a:solidFill>
                      <a:srgbClr val="1F497D"/>
                    </a:solidFill>
                    <a:effectLst/>
                    <a:uLnTx/>
                    <a:uFillTx/>
                    <a:latin typeface="Calibri"/>
                    <a:ea typeface="+mn-ea"/>
                    <a:cs typeface="+mn-cs"/>
                  </a:rPr>
                  <a:t>au 31/12/2016 </a:t>
                </a:r>
                <a:r>
                  <a:rPr kumimoji="0" lang="fr-FR" sz="1800" b="0" i="1" u="none" strike="noStrike" kern="0" cap="none" spc="0" normalizeH="0" baseline="0" noProof="0" dirty="0" smtClean="0">
                    <a:ln>
                      <a:noFill/>
                    </a:ln>
                    <a:solidFill>
                      <a:srgbClr val="1F497D"/>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1F497D"/>
                    </a:solidFill>
                    <a:effectLst/>
                    <a:uLnTx/>
                    <a:uFillTx/>
                    <a:latin typeface="Calibri"/>
                    <a:ea typeface="+mn-ea"/>
                    <a:cs typeface="+mn-cs"/>
                  </a:rPr>
                  <a:t>37 811</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srgbClr val="1F497D"/>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F497D"/>
                    </a:solidFill>
                    <a:effectLst/>
                    <a:uLnTx/>
                    <a:uFillTx/>
                    <a:latin typeface="Calibri"/>
                    <a:ea typeface="+mn-ea"/>
                    <a:cs typeface="+mn-cs"/>
                  </a:rPr>
                  <a:t>DV : 11,1%</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F497D"/>
                    </a:solidFill>
                    <a:effectLst/>
                    <a:uLnTx/>
                    <a:uFillTx/>
                    <a:latin typeface="Calibri"/>
                    <a:ea typeface="+mn-ea"/>
                    <a:cs typeface="+mn-cs"/>
                  </a:rPr>
                  <a:t>Âge : 57,5</a:t>
                </a:r>
              </a:p>
            </p:txBody>
          </p:sp>
          <p:sp>
            <p:nvSpPr>
              <p:cNvPr id="27" name="ZoneTexte 26"/>
              <p:cNvSpPr txBox="1"/>
              <p:nvPr/>
            </p:nvSpPr>
            <p:spPr>
              <a:xfrm>
                <a:off x="251520" y="5493132"/>
                <a:ext cx="5116780" cy="600164"/>
              </a:xfrm>
              <a:prstGeom prst="rect">
                <a:avLst/>
              </a:prstGeom>
              <a:solidFill>
                <a:sysClr val="window" lastClr="FFFFFF"/>
              </a:solidFill>
              <a:ln w="25400" cap="flat" cmpd="sng" algn="ctr">
                <a:solidFill>
                  <a:srgbClr val="1F497D"/>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smtClean="0">
                  <a:ln>
                    <a:noFill/>
                  </a:ln>
                  <a:solidFill>
                    <a:srgbClr val="1F497D"/>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1F497D"/>
                    </a:solidFill>
                    <a:effectLst/>
                    <a:uLnTx/>
                    <a:uFillTx/>
                    <a:latin typeface="Calibri"/>
                    <a:ea typeface="+mn-ea"/>
                    <a:cs typeface="+mn-cs"/>
                  </a:rPr>
                  <a:t>Décès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600" b="0" i="0" u="none" strike="noStrike" kern="0" cap="none" spc="0" normalizeH="0" baseline="0" noProof="0" dirty="0" smtClean="0">
                  <a:ln>
                    <a:noFill/>
                  </a:ln>
                  <a:solidFill>
                    <a:srgbClr val="1F497D"/>
                  </a:solidFill>
                  <a:effectLst/>
                  <a:uLnTx/>
                  <a:uFillTx/>
                  <a:latin typeface="Calibri"/>
                  <a:ea typeface="+mn-ea"/>
                  <a:cs typeface="+mn-cs"/>
                </a:endParaRPr>
              </a:p>
            </p:txBody>
          </p:sp>
          <p:sp>
            <p:nvSpPr>
              <p:cNvPr id="28" name="Flèche droite 27"/>
              <p:cNvSpPr/>
              <p:nvPr/>
            </p:nvSpPr>
            <p:spPr>
              <a:xfrm>
                <a:off x="2051720" y="2924944"/>
                <a:ext cx="1512168" cy="792088"/>
              </a:xfrm>
              <a:prstGeom prst="rightArrow">
                <a:avLst/>
              </a:prstGeom>
              <a:solidFill>
                <a:srgbClr val="1F497D">
                  <a:lumMod val="20000"/>
                  <a:lumOff val="80000"/>
                </a:srgbClr>
              </a:solidFill>
              <a:ln w="9525" cap="flat" cmpd="sng" algn="ctr">
                <a:solidFill>
                  <a:srgbClr val="1F497D"/>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F497D"/>
                    </a:solidFill>
                    <a:effectLst/>
                    <a:uLnTx/>
                    <a:uFillTx/>
                    <a:latin typeface="Calibri"/>
                    <a:ea typeface="+mn-ea"/>
                    <a:cs typeface="+mn-cs"/>
                  </a:rPr>
                  <a:t>3 176</a:t>
                </a:r>
                <a:endParaRPr kumimoji="0" lang="fr-FR" sz="1600" b="0" i="0" u="none" strike="noStrike" kern="0" cap="none" spc="0" normalizeH="0" baseline="0" noProof="0" dirty="0" smtClean="0">
                  <a:ln>
                    <a:noFill/>
                  </a:ln>
                  <a:solidFill>
                    <a:srgbClr val="1F497D"/>
                  </a:solidFill>
                  <a:effectLst/>
                  <a:uLnTx/>
                  <a:uFillTx/>
                  <a:latin typeface="Calibri"/>
                  <a:ea typeface="+mn-ea"/>
                  <a:cs typeface="+mn-cs"/>
                </a:endParaRPr>
              </a:p>
            </p:txBody>
          </p:sp>
          <p:sp>
            <p:nvSpPr>
              <p:cNvPr id="29" name="Flèche gauche 28"/>
              <p:cNvSpPr/>
              <p:nvPr/>
            </p:nvSpPr>
            <p:spPr>
              <a:xfrm>
                <a:off x="2051720" y="3717031"/>
                <a:ext cx="1512168" cy="835666"/>
              </a:xfrm>
              <a:prstGeom prst="leftArrow">
                <a:avLst/>
              </a:prstGeom>
              <a:solidFill>
                <a:srgbClr val="1F497D">
                  <a:lumMod val="20000"/>
                  <a:lumOff val="80000"/>
                </a:srgbClr>
              </a:solidFill>
              <a:ln w="9525" cap="flat" cmpd="sng" algn="ctr">
                <a:solidFill>
                  <a:srgbClr val="1F497D"/>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F497D"/>
                    </a:solidFill>
                    <a:effectLst/>
                    <a:uLnTx/>
                    <a:uFillTx/>
                    <a:latin typeface="Calibri"/>
                    <a:ea typeface="+mn-ea"/>
                    <a:cs typeface="+mn-cs"/>
                  </a:rPr>
                  <a:t>1 091</a:t>
                </a:r>
                <a:endParaRPr kumimoji="0" lang="fr-FR" sz="1600" b="0" i="0" u="none" strike="noStrike" kern="0" cap="none" spc="0" normalizeH="0" baseline="0" noProof="0" dirty="0" smtClean="0">
                  <a:ln>
                    <a:noFill/>
                  </a:ln>
                  <a:solidFill>
                    <a:srgbClr val="1F497D"/>
                  </a:solidFill>
                  <a:effectLst/>
                  <a:uLnTx/>
                  <a:uFillTx/>
                  <a:latin typeface="Calibri"/>
                  <a:ea typeface="+mn-ea"/>
                  <a:cs typeface="+mn-cs"/>
                </a:endParaRPr>
              </a:p>
            </p:txBody>
          </p:sp>
          <p:sp>
            <p:nvSpPr>
              <p:cNvPr id="30" name="Flèche vers le bas 29"/>
              <p:cNvSpPr/>
              <p:nvPr/>
            </p:nvSpPr>
            <p:spPr>
              <a:xfrm>
                <a:off x="4067944" y="1802288"/>
                <a:ext cx="1152128" cy="1071086"/>
              </a:xfrm>
              <a:prstGeom prst="downArrow">
                <a:avLst/>
              </a:prstGeom>
              <a:solidFill>
                <a:srgbClr val="1F497D">
                  <a:lumMod val="20000"/>
                  <a:lumOff val="80000"/>
                </a:srgbClr>
              </a:solidFill>
              <a:ln w="9525" cap="flat" cmpd="sng" algn="ctr">
                <a:solidFill>
                  <a:srgbClr val="1F497D"/>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F497D"/>
                    </a:solidFill>
                    <a:effectLst/>
                    <a:uLnTx/>
                    <a:uFillTx/>
                    <a:latin typeface="Calibri"/>
                    <a:ea typeface="+mn-ea"/>
                    <a:cs typeface="+mn-cs"/>
                  </a:rPr>
                  <a:t>439</a:t>
                </a:r>
              </a:p>
            </p:txBody>
          </p:sp>
          <p:sp>
            <p:nvSpPr>
              <p:cNvPr id="31" name="Flèche vers le bas 30"/>
              <p:cNvSpPr/>
              <p:nvPr/>
            </p:nvSpPr>
            <p:spPr>
              <a:xfrm>
                <a:off x="323528" y="1802288"/>
                <a:ext cx="1728192" cy="1071086"/>
              </a:xfrm>
              <a:prstGeom prst="downArrow">
                <a:avLst/>
              </a:prstGeom>
              <a:solidFill>
                <a:srgbClr val="1F497D">
                  <a:lumMod val="20000"/>
                  <a:lumOff val="80000"/>
                </a:srgbClr>
              </a:solidFill>
              <a:ln w="9525" cap="flat" cmpd="sng" algn="ctr">
                <a:solidFill>
                  <a:srgbClr val="1F497D"/>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F497D"/>
                    </a:solidFill>
                    <a:effectLst/>
                    <a:uLnTx/>
                    <a:uFillTx/>
                    <a:latin typeface="Calibri"/>
                    <a:ea typeface="+mn-ea"/>
                    <a:cs typeface="+mn-cs"/>
                  </a:rPr>
                  <a:t>10 590</a:t>
                </a:r>
              </a:p>
            </p:txBody>
          </p:sp>
          <p:sp>
            <p:nvSpPr>
              <p:cNvPr id="32" name="ZoneTexte 31"/>
              <p:cNvSpPr txBox="1"/>
              <p:nvPr/>
            </p:nvSpPr>
            <p:spPr>
              <a:xfrm>
                <a:off x="5940152" y="1056025"/>
                <a:ext cx="2956609" cy="1408773"/>
              </a:xfrm>
              <a:prstGeom prst="rect">
                <a:avLst/>
              </a:prstGeom>
              <a:solidFill>
                <a:sysClr val="window" lastClr="FFFFFF"/>
              </a:solidFill>
              <a:ln w="25400" cap="flat" cmpd="sng" algn="ctr">
                <a:solidFill>
                  <a:srgbClr val="1F497D"/>
                </a:solidFill>
                <a:prstDash val="solid"/>
              </a:ln>
              <a:effectLst>
                <a:outerShdw blurRad="50800" dist="38100" dir="5400000" algn="t"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1F497D"/>
                    </a:solidFill>
                    <a:effectLst/>
                    <a:uLnTx/>
                    <a:uFillTx/>
                    <a:latin typeface="Calibri"/>
                    <a:ea typeface="+mn-ea"/>
                    <a:cs typeface="+mn-cs"/>
                  </a:rPr>
                  <a:t>11 029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1F497D"/>
                    </a:solidFill>
                    <a:effectLst/>
                    <a:uLnTx/>
                    <a:uFillTx/>
                    <a:latin typeface="Calibri"/>
                    <a:ea typeface="+mn-ea"/>
                    <a:cs typeface="+mn-cs"/>
                  </a:rPr>
                  <a:t>Nouveaux patients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1F497D"/>
                    </a:solidFill>
                    <a:effectLst/>
                    <a:uLnTx/>
                    <a:uFillTx/>
                    <a:latin typeface="Calibri"/>
                    <a:ea typeface="+mn-ea"/>
                    <a:cs typeface="+mn-cs"/>
                  </a:rPr>
                  <a:t>traités pour Insuffisance Rénale Chronique Terminale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smtClean="0">
                  <a:ln>
                    <a:noFill/>
                  </a:ln>
                  <a:solidFill>
                    <a:srgbClr val="1F497D"/>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1F497D"/>
                    </a:solidFill>
                    <a:effectLst/>
                    <a:uLnTx/>
                    <a:uFillTx/>
                    <a:latin typeface="Calibri"/>
                    <a:ea typeface="+mn-ea"/>
                    <a:cs typeface="+mn-cs"/>
                  </a:rPr>
                  <a:t>Incidence = 165 pmh</a:t>
                </a:r>
                <a:endParaRPr kumimoji="0" lang="fr-FR" sz="1400" b="1" i="0" u="none" strike="noStrike" kern="0" cap="none" spc="0" normalizeH="0" baseline="0" noProof="0" dirty="0" smtClean="0">
                  <a:ln>
                    <a:noFill/>
                  </a:ln>
                  <a:solidFill>
                    <a:srgbClr val="1F497D"/>
                  </a:solidFill>
                  <a:effectLst/>
                  <a:uLnTx/>
                  <a:uFillTx/>
                  <a:latin typeface="Calibri"/>
                  <a:ea typeface="+mn-ea"/>
                  <a:cs typeface="+mn-cs"/>
                </a:endParaRPr>
              </a:p>
            </p:txBody>
          </p:sp>
          <p:sp>
            <p:nvSpPr>
              <p:cNvPr id="33" name="ZoneTexte 32"/>
              <p:cNvSpPr txBox="1"/>
              <p:nvPr/>
            </p:nvSpPr>
            <p:spPr>
              <a:xfrm>
                <a:off x="5940152" y="2983870"/>
                <a:ext cx="2956609" cy="1594837"/>
              </a:xfrm>
              <a:prstGeom prst="rect">
                <a:avLst/>
              </a:prstGeom>
              <a:solidFill>
                <a:sysClr val="window" lastClr="FFFFFF"/>
              </a:solidFill>
              <a:ln w="25400" cap="flat" cmpd="sng" algn="ctr">
                <a:solidFill>
                  <a:srgbClr val="1F497D"/>
                </a:solidFill>
                <a:prstDash val="solid"/>
              </a:ln>
              <a:effectLst>
                <a:outerShdw blurRad="50800" dist="38100" dir="5400000" algn="t"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1F497D"/>
                    </a:solidFill>
                    <a:effectLst/>
                    <a:uLnTx/>
                    <a:uFillTx/>
                    <a:latin typeface="Calibri"/>
                    <a:ea typeface="+mn-ea"/>
                    <a:cs typeface="+mn-cs"/>
                  </a:rPr>
                  <a:t>84 683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1F497D"/>
                    </a:solidFill>
                    <a:effectLst/>
                    <a:uLnTx/>
                    <a:uFillTx/>
                    <a:latin typeface="Calibri"/>
                    <a:ea typeface="+mn-ea"/>
                    <a:cs typeface="+mn-cs"/>
                  </a:rPr>
                  <a:t>Patients traités pour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1F497D"/>
                    </a:solidFill>
                    <a:effectLst/>
                    <a:uLnTx/>
                    <a:uFillTx/>
                    <a:latin typeface="Calibri"/>
                    <a:ea typeface="+mn-ea"/>
                    <a:cs typeface="+mn-cs"/>
                  </a:rPr>
                  <a:t>Insuffisance Rénale Chronique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1F497D"/>
                    </a:solidFill>
                    <a:effectLst/>
                    <a:uLnTx/>
                    <a:uFillTx/>
                    <a:latin typeface="Calibri"/>
                    <a:ea typeface="+mn-ea"/>
                    <a:cs typeface="+mn-cs"/>
                  </a:rPr>
                  <a:t>Terminale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smtClean="0">
                  <a:ln>
                    <a:noFill/>
                  </a:ln>
                  <a:solidFill>
                    <a:srgbClr val="1F497D"/>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1F497D"/>
                    </a:solidFill>
                    <a:effectLst/>
                    <a:uLnTx/>
                    <a:uFillTx/>
                    <a:latin typeface="Calibri"/>
                    <a:ea typeface="+mn-ea"/>
                    <a:cs typeface="+mn-cs"/>
                  </a:rPr>
                  <a:t>Prévalence = 1 262 pmh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smtClean="0">
                  <a:ln>
                    <a:noFill/>
                  </a:ln>
                  <a:solidFill>
                    <a:srgbClr val="1F497D"/>
                  </a:solidFill>
                  <a:effectLst/>
                  <a:uLnTx/>
                  <a:uFillTx/>
                  <a:latin typeface="Calibri"/>
                  <a:ea typeface="+mn-ea"/>
                  <a:cs typeface="+mn-cs"/>
                </a:endParaRPr>
              </a:p>
            </p:txBody>
          </p:sp>
          <p:sp>
            <p:nvSpPr>
              <p:cNvPr id="34" name="Flèche vers le bas 33"/>
              <p:cNvSpPr/>
              <p:nvPr/>
            </p:nvSpPr>
            <p:spPr>
              <a:xfrm>
                <a:off x="3995936" y="4653136"/>
                <a:ext cx="1287760" cy="792088"/>
              </a:xfrm>
              <a:prstGeom prst="downArrow">
                <a:avLst/>
              </a:prstGeom>
              <a:solidFill>
                <a:srgbClr val="1F497D">
                  <a:lumMod val="20000"/>
                  <a:lumOff val="80000"/>
                </a:srgbClr>
              </a:solidFill>
              <a:ln w="9525" cap="flat" cmpd="sng" algn="ctr">
                <a:solidFill>
                  <a:srgbClr val="1F497D"/>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F497D"/>
                    </a:solidFill>
                    <a:effectLst/>
                    <a:uLnTx/>
                    <a:uFillTx/>
                    <a:latin typeface="Calibri"/>
                    <a:ea typeface="+mn-ea"/>
                    <a:cs typeface="+mn-cs"/>
                  </a:rPr>
                  <a:t>786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F497D"/>
                    </a:solidFill>
                    <a:effectLst/>
                    <a:uLnTx/>
                    <a:uFillTx/>
                    <a:latin typeface="Calibri"/>
                    <a:ea typeface="+mn-ea"/>
                    <a:cs typeface="+mn-cs"/>
                  </a:rPr>
                  <a:t>2,1%</a:t>
                </a:r>
              </a:p>
            </p:txBody>
          </p:sp>
          <p:sp>
            <p:nvSpPr>
              <p:cNvPr id="35" name="Flèche vers le bas 34"/>
              <p:cNvSpPr/>
              <p:nvPr/>
            </p:nvSpPr>
            <p:spPr>
              <a:xfrm>
                <a:off x="395536" y="4653136"/>
                <a:ext cx="1584176" cy="792088"/>
              </a:xfrm>
              <a:prstGeom prst="downArrow">
                <a:avLst/>
              </a:prstGeom>
              <a:solidFill>
                <a:srgbClr val="1F497D">
                  <a:lumMod val="20000"/>
                  <a:lumOff val="80000"/>
                </a:srgbClr>
              </a:solidFill>
              <a:ln w="9525" cap="flat" cmpd="sng" algn="ctr">
                <a:solidFill>
                  <a:srgbClr val="1F497D"/>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F497D"/>
                    </a:solidFill>
                    <a:effectLst/>
                    <a:uLnTx/>
                    <a:uFillTx/>
                    <a:latin typeface="Calibri"/>
                    <a:ea typeface="+mn-ea"/>
                    <a:cs typeface="+mn-cs"/>
                  </a:rPr>
                  <a:t>7 134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F497D"/>
                    </a:solidFill>
                    <a:effectLst/>
                    <a:uLnTx/>
                    <a:uFillTx/>
                    <a:latin typeface="Calibri"/>
                    <a:ea typeface="+mn-ea"/>
                    <a:cs typeface="+mn-cs"/>
                  </a:rPr>
                  <a:t>17,8%</a:t>
                </a:r>
              </a:p>
            </p:txBody>
          </p:sp>
          <p:sp>
            <p:nvSpPr>
              <p:cNvPr id="36" name="ZoneTexte 35"/>
              <p:cNvSpPr txBox="1"/>
              <p:nvPr/>
            </p:nvSpPr>
            <p:spPr>
              <a:xfrm>
                <a:off x="5925006" y="5138556"/>
                <a:ext cx="2956609" cy="770838"/>
              </a:xfrm>
              <a:prstGeom prst="rect">
                <a:avLst/>
              </a:prstGeom>
              <a:solidFill>
                <a:sysClr val="window" lastClr="FFFFFF"/>
              </a:solidFill>
              <a:ln w="25400" cap="flat" cmpd="sng" algn="ctr">
                <a:solidFill>
                  <a:srgbClr val="1F497D"/>
                </a:solidFill>
                <a:prstDash val="solid"/>
              </a:ln>
              <a:effectLst>
                <a:outerShdw blurRad="50800" dist="38100" dir="5400000" algn="t"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1F497D"/>
                    </a:solidFill>
                    <a:effectLst/>
                    <a:uLnTx/>
                    <a:uFillTx/>
                    <a:latin typeface="Calibri"/>
                    <a:ea typeface="+mn-ea"/>
                    <a:cs typeface="+mn-cs"/>
                  </a:rPr>
                  <a:t>7 920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1F497D"/>
                    </a:solidFill>
                    <a:effectLst/>
                    <a:uLnTx/>
                    <a:uFillTx/>
                    <a:latin typeface="Calibri"/>
                    <a:ea typeface="+mn-ea"/>
                    <a:cs typeface="+mn-cs"/>
                  </a:rPr>
                  <a:t>Décès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1F497D"/>
                    </a:solidFill>
                    <a:effectLst/>
                    <a:uLnTx/>
                    <a:uFillTx/>
                    <a:latin typeface="Calibri"/>
                    <a:ea typeface="+mn-ea"/>
                    <a:cs typeface="+mn-cs"/>
                  </a:rPr>
                  <a:t>Taux mortalité = 10,4 %</a:t>
                </a:r>
              </a:p>
            </p:txBody>
          </p:sp>
        </p:grpSp>
        <p:sp>
          <p:nvSpPr>
            <p:cNvPr id="23" name="ZoneTexte 22"/>
            <p:cNvSpPr txBox="1"/>
            <p:nvPr/>
          </p:nvSpPr>
          <p:spPr>
            <a:xfrm>
              <a:off x="2626983" y="745083"/>
              <a:ext cx="941283" cy="31896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1F497D"/>
                  </a:solidFill>
                  <a:effectLst/>
                  <a:uLnTx/>
                  <a:uFillTx/>
                  <a:latin typeface="Calibri"/>
                  <a:cs typeface="+mn-cs"/>
                </a:rPr>
                <a:t>En 2016</a:t>
              </a:r>
              <a:endParaRPr kumimoji="0" lang="en-US" sz="1800" b="1" i="0" u="none" strike="noStrike" kern="0" cap="none" spc="0" normalizeH="0" baseline="0" noProof="0" dirty="0" smtClean="0">
                <a:ln>
                  <a:noFill/>
                </a:ln>
                <a:solidFill>
                  <a:srgbClr val="1F497D"/>
                </a:solidFill>
                <a:effectLst/>
                <a:uLnTx/>
                <a:uFillTx/>
                <a:latin typeface="Calibri"/>
                <a:cs typeface="+mn-cs"/>
              </a:endParaRPr>
            </a:p>
          </p:txBody>
        </p:sp>
      </p:grpSp>
    </p:spTree>
    <p:extLst>
      <p:ext uri="{BB962C8B-B14F-4D97-AF65-F5344CB8AC3E}">
        <p14:creationId xmlns:p14="http://schemas.microsoft.com/office/powerpoint/2010/main" val="719132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20</a:t>
            </a:fld>
            <a:endParaRPr lang="fr-FR" altLang="fr-FR">
              <a:solidFill>
                <a:srgbClr val="000000"/>
              </a:solidFill>
            </a:endParaRPr>
          </a:p>
        </p:txBody>
      </p:sp>
      <p:sp>
        <p:nvSpPr>
          <p:cNvPr id="3" name="Espace réservé du pied de page 4"/>
          <p:cNvSpPr>
            <a:spLocks noGrp="1"/>
          </p:cNvSpPr>
          <p:nvPr>
            <p:ph type="ftr" sz="quarter" idx="10"/>
          </p:nvPr>
        </p:nvSpPr>
        <p:spPr>
          <a:xfrm>
            <a:off x="3059832" y="6248400"/>
            <a:ext cx="5112568" cy="457200"/>
          </a:xfrm>
        </p:spPr>
        <p:txBody>
          <a:bodyPr/>
          <a:lstStyle/>
          <a:p>
            <a:pPr>
              <a:defRPr/>
            </a:pPr>
            <a:r>
              <a:rPr lang="fr-FR" altLang="fr-FR" dirty="0" smtClean="0">
                <a:solidFill>
                  <a:srgbClr val="3333CC"/>
                </a:solidFill>
              </a:rPr>
              <a:t>Chapitre PREVALENCE 2016</a:t>
            </a:r>
          </a:p>
          <a:p>
            <a:pPr>
              <a:defRPr/>
            </a:pPr>
            <a:r>
              <a:rPr lang="fr-FR" altLang="fr-FR" dirty="0" smtClean="0">
                <a:solidFill>
                  <a:srgbClr val="3333CC"/>
                </a:solidFill>
              </a:rPr>
              <a:t>Prévalence de l’IRCT par région selon le traitement</a:t>
            </a:r>
            <a:endParaRPr lang="fr-FR" altLang="fr-FR" dirty="0">
              <a:solidFill>
                <a:srgbClr val="3333CC"/>
              </a:solidFill>
            </a:endParaRPr>
          </a:p>
        </p:txBody>
      </p:sp>
      <p:sp>
        <p:nvSpPr>
          <p:cNvPr id="6" name="Rectangle 5"/>
          <p:cNvSpPr/>
          <p:nvPr/>
        </p:nvSpPr>
        <p:spPr>
          <a:xfrm>
            <a:off x="611560" y="332656"/>
            <a:ext cx="8064896" cy="923330"/>
          </a:xfrm>
          <a:prstGeom prst="rect">
            <a:avLst/>
          </a:prstGeom>
          <a:noFill/>
        </p:spPr>
        <p:txBody>
          <a:bodyPr vert="horz" wrap="square" rtlCol="0">
            <a:spAutoFit/>
          </a:bodyPr>
          <a:lstStyle/>
          <a:p>
            <a:pPr algn="just"/>
            <a:r>
              <a:rPr lang="fr-FR" dirty="0">
                <a:solidFill>
                  <a:srgbClr val="3333CC"/>
                </a:solidFill>
              </a:rPr>
              <a:t>La prévalence globale standardisée est de 44 patients par million d’habitants pour la dialyse péritonéale, de 654 pour l’hémodialyse et de 563 pour la greffe.</a:t>
            </a:r>
            <a:endParaRPr lang="en-GB" dirty="0">
              <a:solidFill>
                <a:srgbClr val="3333CC"/>
              </a:solidFill>
            </a:endParaRPr>
          </a:p>
        </p:txBody>
      </p:sp>
      <p:pic>
        <p:nvPicPr>
          <p:cNvPr id="7" name="Image 6" descr="Bar chart of anageo"/>
          <p:cNvPicPr>
            <a:picLocks/>
          </p:cNvPicPr>
          <p:nvPr/>
        </p:nvPicPr>
        <p:blipFill>
          <a:blip r:embed="rId2">
            <a:extLst>
              <a:ext uri="{28A0092B-C50C-407E-A947-70E740481C1C}">
                <a14:useLocalDpi xmlns:a14="http://schemas.microsoft.com/office/drawing/2010/main" val="0"/>
              </a:ext>
            </a:extLst>
          </a:blip>
          <a:stretch>
            <a:fillRect/>
          </a:stretch>
        </p:blipFill>
        <p:spPr>
          <a:xfrm>
            <a:off x="2419920" y="1412776"/>
            <a:ext cx="4960392" cy="4392488"/>
          </a:xfrm>
          <a:prstGeom prst="rect">
            <a:avLst/>
          </a:prstGeom>
        </p:spPr>
      </p:pic>
    </p:spTree>
    <p:extLst>
      <p:ext uri="{BB962C8B-B14F-4D97-AF65-F5344CB8AC3E}">
        <p14:creationId xmlns:p14="http://schemas.microsoft.com/office/powerpoint/2010/main" val="4059602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21</a:t>
            </a:fld>
            <a:endParaRPr lang="fr-FR" altLang="fr-FR">
              <a:solidFill>
                <a:srgbClr val="000000"/>
              </a:solidFill>
            </a:endParaRPr>
          </a:p>
        </p:txBody>
      </p:sp>
      <p:sp>
        <p:nvSpPr>
          <p:cNvPr id="5" name="Rectangle 4"/>
          <p:cNvSpPr/>
          <p:nvPr/>
        </p:nvSpPr>
        <p:spPr>
          <a:xfrm>
            <a:off x="251520" y="289679"/>
            <a:ext cx="8568952" cy="1200329"/>
          </a:xfrm>
          <a:prstGeom prst="rect">
            <a:avLst/>
          </a:prstGeom>
          <a:noFill/>
        </p:spPr>
        <p:txBody>
          <a:bodyPr vert="horz" wrap="square" rtlCol="0">
            <a:spAutoFit/>
          </a:bodyPr>
          <a:lstStyle/>
          <a:p>
            <a:pPr algn="just"/>
            <a:r>
              <a:rPr lang="fr-FR" dirty="0">
                <a:solidFill>
                  <a:srgbClr val="3333CC"/>
                </a:solidFill>
              </a:rPr>
              <a:t>L’écart entre les taux de prévalence standardisée de l’insuffisance rénale terminale traitée par dialyse et par greffe diminue, la prévalence standardisée de la greffe (pourcentage d’augmentation annuelle sur la période +2,9%, IC95% +2,5 ; +3,3) augmentant plus que celle de la dialyse (+2,2%, IC95% +1,5 ; +2,8). </a:t>
            </a:r>
            <a:endParaRPr lang="en-GB" dirty="0">
              <a:solidFill>
                <a:srgbClr val="3333CC"/>
              </a:solidFill>
            </a:endParaRPr>
          </a:p>
        </p:txBody>
      </p:sp>
      <p:sp>
        <p:nvSpPr>
          <p:cNvPr id="6" name="Espace réservé du pied de page 4"/>
          <p:cNvSpPr>
            <a:spLocks noGrp="1"/>
          </p:cNvSpPr>
          <p:nvPr>
            <p:ph type="ftr" sz="quarter" idx="10"/>
          </p:nvPr>
        </p:nvSpPr>
        <p:spPr>
          <a:xfrm>
            <a:off x="3059832" y="6248400"/>
            <a:ext cx="5112568" cy="457200"/>
          </a:xfrm>
        </p:spPr>
        <p:txBody>
          <a:bodyPr/>
          <a:lstStyle/>
          <a:p>
            <a:pPr>
              <a:defRPr/>
            </a:pPr>
            <a:r>
              <a:rPr lang="fr-FR" altLang="fr-FR" dirty="0" smtClean="0">
                <a:solidFill>
                  <a:srgbClr val="3333CC"/>
                </a:solidFill>
              </a:rPr>
              <a:t>Chapitre PREVALENCE 2016</a:t>
            </a:r>
          </a:p>
          <a:p>
            <a:pPr>
              <a:defRPr/>
            </a:pPr>
            <a:r>
              <a:rPr lang="fr-FR" altLang="fr-FR" dirty="0" smtClean="0">
                <a:solidFill>
                  <a:srgbClr val="3333CC"/>
                </a:solidFill>
              </a:rPr>
              <a:t>Evolution de la prévalence standardisée selon le traitement </a:t>
            </a:r>
            <a:endParaRPr lang="fr-FR" altLang="fr-FR" dirty="0">
              <a:solidFill>
                <a:srgbClr val="3333CC"/>
              </a:solidFill>
            </a:endParaRPr>
          </a:p>
        </p:txBody>
      </p:sp>
      <p:pic>
        <p:nvPicPr>
          <p:cNvPr id="7" name="Image 6"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331640" y="1490008"/>
            <a:ext cx="5832648" cy="4459272"/>
          </a:xfrm>
          <a:prstGeom prst="rect">
            <a:avLst/>
          </a:prstGeom>
        </p:spPr>
      </p:pic>
    </p:spTree>
    <p:extLst>
      <p:ext uri="{BB962C8B-B14F-4D97-AF65-F5344CB8AC3E}">
        <p14:creationId xmlns:p14="http://schemas.microsoft.com/office/powerpoint/2010/main" val="1992097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22</a:t>
            </a:fld>
            <a:endParaRPr lang="fr-FR" altLang="fr-FR">
              <a:solidFill>
                <a:srgbClr val="000000"/>
              </a:solidFill>
            </a:endParaRPr>
          </a:p>
        </p:txBody>
      </p:sp>
      <p:sp>
        <p:nvSpPr>
          <p:cNvPr id="5" name="Rectangle 4"/>
          <p:cNvSpPr/>
          <p:nvPr/>
        </p:nvSpPr>
        <p:spPr>
          <a:xfrm>
            <a:off x="251520" y="289679"/>
            <a:ext cx="8568952" cy="923330"/>
          </a:xfrm>
          <a:prstGeom prst="rect">
            <a:avLst/>
          </a:prstGeom>
          <a:noFill/>
        </p:spPr>
        <p:txBody>
          <a:bodyPr vert="horz" wrap="square" rtlCol="0">
            <a:spAutoFit/>
          </a:bodyPr>
          <a:lstStyle/>
          <a:p>
            <a:pPr algn="just"/>
            <a:r>
              <a:rPr lang="fr-FR" dirty="0">
                <a:solidFill>
                  <a:srgbClr val="3333CC"/>
                </a:solidFill>
              </a:rPr>
              <a:t>Le nombre de patients augmente de façon parallèle dans les 2 groupes (pourcentage d’augmentation annuelle sur la période pour la greffe : +3,5% IC95% +3,4 ;+4,3, pour la dialyse : +3,5% IC95% +2,8 ;+4,1).</a:t>
            </a:r>
            <a:endParaRPr lang="en-GB" dirty="0">
              <a:solidFill>
                <a:srgbClr val="3333CC"/>
              </a:solidFill>
            </a:endParaRPr>
          </a:p>
        </p:txBody>
      </p:sp>
      <p:sp>
        <p:nvSpPr>
          <p:cNvPr id="8" name="Espace réservé du pied de page 4"/>
          <p:cNvSpPr>
            <a:spLocks noGrp="1"/>
          </p:cNvSpPr>
          <p:nvPr>
            <p:ph type="ftr" sz="quarter" idx="10"/>
          </p:nvPr>
        </p:nvSpPr>
        <p:spPr>
          <a:xfrm>
            <a:off x="3059832" y="6248400"/>
            <a:ext cx="5112568" cy="457200"/>
          </a:xfrm>
        </p:spPr>
        <p:txBody>
          <a:bodyPr/>
          <a:lstStyle/>
          <a:p>
            <a:pPr>
              <a:defRPr/>
            </a:pPr>
            <a:r>
              <a:rPr lang="fr-FR" altLang="fr-FR" dirty="0" smtClean="0">
                <a:solidFill>
                  <a:srgbClr val="3333CC"/>
                </a:solidFill>
              </a:rPr>
              <a:t>Chapitre PREVALENCE 2016</a:t>
            </a:r>
          </a:p>
          <a:p>
            <a:pPr>
              <a:defRPr/>
            </a:pPr>
            <a:r>
              <a:rPr lang="fr-FR" altLang="fr-FR" dirty="0" smtClean="0">
                <a:solidFill>
                  <a:srgbClr val="3333CC"/>
                </a:solidFill>
              </a:rPr>
              <a:t>Evolution du nombre de cas prévalents selon le traitement </a:t>
            </a:r>
            <a:endParaRPr lang="fr-FR" altLang="fr-FR" dirty="0">
              <a:solidFill>
                <a:srgbClr val="3333CC"/>
              </a:solidFill>
            </a:endParaRPr>
          </a:p>
        </p:txBody>
      </p:sp>
      <p:pic>
        <p:nvPicPr>
          <p:cNvPr id="6" name="Image 5" descr="The SGRender Procedure"/>
          <p:cNvPicPr>
            <a:picLocks/>
          </p:cNvPicPr>
          <p:nvPr/>
        </p:nvPicPr>
        <p:blipFill>
          <a:blip r:embed="rId2">
            <a:extLst>
              <a:ext uri="{28A0092B-C50C-407E-A947-70E740481C1C}">
                <a14:useLocalDpi xmlns:a14="http://schemas.microsoft.com/office/drawing/2010/main" val="0"/>
              </a:ext>
            </a:extLst>
          </a:blip>
          <a:stretch>
            <a:fillRect/>
          </a:stretch>
        </p:blipFill>
        <p:spPr>
          <a:xfrm>
            <a:off x="1115616" y="1340768"/>
            <a:ext cx="6096000" cy="4572000"/>
          </a:xfrm>
          <a:prstGeom prst="rect">
            <a:avLst/>
          </a:prstGeom>
        </p:spPr>
      </p:pic>
    </p:spTree>
    <p:extLst>
      <p:ext uri="{BB962C8B-B14F-4D97-AF65-F5344CB8AC3E}">
        <p14:creationId xmlns:p14="http://schemas.microsoft.com/office/powerpoint/2010/main" val="2127860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23</a:t>
            </a:fld>
            <a:endParaRPr lang="fr-FR" altLang="fr-FR">
              <a:solidFill>
                <a:srgbClr val="000000"/>
              </a:solidFill>
            </a:endParaRPr>
          </a:p>
        </p:txBody>
      </p:sp>
      <p:sp>
        <p:nvSpPr>
          <p:cNvPr id="5" name="ZoneTexte 4"/>
          <p:cNvSpPr txBox="1"/>
          <p:nvPr/>
        </p:nvSpPr>
        <p:spPr>
          <a:xfrm>
            <a:off x="539552" y="260648"/>
            <a:ext cx="7992888" cy="2031325"/>
          </a:xfrm>
          <a:prstGeom prst="rect">
            <a:avLst/>
          </a:prstGeom>
          <a:noFill/>
        </p:spPr>
        <p:txBody>
          <a:bodyPr vert="horz" wrap="square" rtlCol="0">
            <a:spAutoFit/>
          </a:bodyPr>
          <a:lstStyle>
            <a:defPPr>
              <a:defRPr lang="fr-FR"/>
            </a:defPPr>
            <a:lvl1pPr algn="just">
              <a:defRPr>
                <a:solidFill>
                  <a:srgbClr val="3333CC"/>
                </a:solidFill>
              </a:defRPr>
            </a:lvl1pPr>
          </a:lstStyle>
          <a:p>
            <a:pPr>
              <a:spcAft>
                <a:spcPts val="0"/>
              </a:spcAft>
            </a:pPr>
            <a:r>
              <a:rPr lang="fr-FR" dirty="0"/>
              <a:t>On constate une hausse significative de la prévalence standardisée de la DIALYSE chez les personnes âgées de plus de 75 ans. Les pourcentages d’augmentation annuelle sur la période sont respectivement </a:t>
            </a:r>
            <a:r>
              <a:rPr lang="fr-FR" dirty="0">
                <a:latin typeface="Arial"/>
                <a:ea typeface="Calibri"/>
                <a:cs typeface="Times New Roman"/>
              </a:rPr>
              <a:t>+5,3% (+1,6 ;+9,1) chez les 0-19 ans,  +7,0% (+5,4 ;+8,6) chez les 65-74 ans, +2,0% (+1,0 ;+3,0) chez les 75-84 ans et +8,0% (+6,9 ;+9,2) chez les 85 ans et plus</a:t>
            </a:r>
            <a:r>
              <a:rPr lang="fr-FR" dirty="0"/>
              <a:t>. Chez les 65-74 ans, on observe une augmentation des taux depuis 2014 seulement : +3,4%.</a:t>
            </a:r>
            <a:endParaRPr lang="en-US" dirty="0"/>
          </a:p>
        </p:txBody>
      </p:sp>
      <p:sp>
        <p:nvSpPr>
          <p:cNvPr id="8" name="Espace réservé du pied de page 4"/>
          <p:cNvSpPr>
            <a:spLocks noGrp="1"/>
          </p:cNvSpPr>
          <p:nvPr>
            <p:ph type="ftr" sz="quarter" idx="10"/>
          </p:nvPr>
        </p:nvSpPr>
        <p:spPr>
          <a:xfrm>
            <a:off x="3059832" y="6165304"/>
            <a:ext cx="5112568" cy="457200"/>
          </a:xfrm>
        </p:spPr>
        <p:txBody>
          <a:bodyPr/>
          <a:lstStyle/>
          <a:p>
            <a:pPr>
              <a:defRPr/>
            </a:pPr>
            <a:r>
              <a:rPr lang="fr-FR" altLang="fr-FR" dirty="0" smtClean="0">
                <a:solidFill>
                  <a:srgbClr val="3333CC"/>
                </a:solidFill>
              </a:rPr>
              <a:t>Chapitre PREVALENCE 2016</a:t>
            </a:r>
          </a:p>
          <a:p>
            <a:pPr>
              <a:defRPr/>
            </a:pPr>
            <a:r>
              <a:rPr lang="fr-FR" altLang="fr-FR" dirty="0" smtClean="0">
                <a:solidFill>
                  <a:srgbClr val="3333CC"/>
                </a:solidFill>
              </a:rPr>
              <a:t>Evolution de la prévalence standardisée par âge chez les DIALYSES</a:t>
            </a:r>
            <a:endParaRPr lang="fr-FR" altLang="fr-FR" dirty="0">
              <a:solidFill>
                <a:srgbClr val="3333CC"/>
              </a:solidFill>
            </a:endParaRPr>
          </a:p>
        </p:txBody>
      </p:sp>
      <p:pic>
        <p:nvPicPr>
          <p:cNvPr id="6" name="Image 5" descr="The SGRender Procedure"/>
          <p:cNvPicPr>
            <a:picLocks/>
          </p:cNvPicPr>
          <p:nvPr/>
        </p:nvPicPr>
        <p:blipFill>
          <a:blip r:embed="rId2">
            <a:extLst>
              <a:ext uri="{28A0092B-C50C-407E-A947-70E740481C1C}">
                <a14:useLocalDpi xmlns:a14="http://schemas.microsoft.com/office/drawing/2010/main" val="0"/>
              </a:ext>
            </a:extLst>
          </a:blip>
          <a:stretch>
            <a:fillRect/>
          </a:stretch>
        </p:blipFill>
        <p:spPr>
          <a:xfrm>
            <a:off x="1507292" y="2291973"/>
            <a:ext cx="5328592" cy="3672408"/>
          </a:xfrm>
          <a:prstGeom prst="rect">
            <a:avLst/>
          </a:prstGeom>
        </p:spPr>
      </p:pic>
    </p:spTree>
    <p:extLst>
      <p:ext uri="{BB962C8B-B14F-4D97-AF65-F5344CB8AC3E}">
        <p14:creationId xmlns:p14="http://schemas.microsoft.com/office/powerpoint/2010/main" val="2785784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260648"/>
            <a:ext cx="7992888" cy="2031325"/>
          </a:xfrm>
          <a:prstGeom prst="rect">
            <a:avLst/>
          </a:prstGeom>
          <a:noFill/>
        </p:spPr>
        <p:txBody>
          <a:bodyPr vert="horz" wrap="square" rtlCol="0">
            <a:spAutoFit/>
          </a:bodyPr>
          <a:lstStyle>
            <a:defPPr>
              <a:defRPr lang="fr-FR"/>
            </a:defPPr>
            <a:lvl1pPr algn="just">
              <a:defRPr>
                <a:solidFill>
                  <a:srgbClr val="3333CC"/>
                </a:solidFill>
              </a:defRPr>
            </a:lvl1pPr>
          </a:lstStyle>
          <a:p>
            <a:r>
              <a:rPr lang="fr-FR" dirty="0"/>
              <a:t>On constate une hausse significative des effectifs dans toutes les tranches d’âge chez les patients DIALYSÉS à partir de 65 ans et chez les 0-19 ans. Les pourcentages d’augmentation annuelle sur la période sont respectivement +5,3% (+1,6 ;+9,1) chez les 0-19 ans,  +7,0% (+5,4 ;+8,6) chez les 65-74 ans, +2,0% (+1,0 ;+3,0) chez les 75-84 ans et +8,0% (+6,9 ;+9,2) chez les 85 ans et plus. Chez les 20-44 ans et les 45-64 ans, on observe une stagnation : +0,0% (-2,1 ;+2,1) et +1,3% (- 0,6 ;+3,2).</a:t>
            </a:r>
            <a:endParaRPr lang="en-US" dirty="0"/>
          </a:p>
        </p:txBody>
      </p:sp>
      <p:sp>
        <p:nvSpPr>
          <p:cNvPr id="5" name="Espace réservé du pied de page 4"/>
          <p:cNvSpPr>
            <a:spLocks noGrp="1"/>
          </p:cNvSpPr>
          <p:nvPr>
            <p:ph type="ftr" sz="quarter" idx="10"/>
          </p:nvPr>
        </p:nvSpPr>
        <p:spPr>
          <a:xfrm>
            <a:off x="3059832" y="6248400"/>
            <a:ext cx="5112568" cy="457200"/>
          </a:xfrm>
        </p:spPr>
        <p:txBody>
          <a:bodyPr/>
          <a:lstStyle/>
          <a:p>
            <a:pPr>
              <a:defRPr/>
            </a:pPr>
            <a:r>
              <a:rPr lang="fr-FR" altLang="fr-FR" dirty="0" smtClean="0">
                <a:solidFill>
                  <a:srgbClr val="3333CC"/>
                </a:solidFill>
              </a:rPr>
              <a:t>Chapitre PREVALENCE 2016</a:t>
            </a:r>
          </a:p>
          <a:p>
            <a:pPr>
              <a:defRPr/>
            </a:pPr>
            <a:r>
              <a:rPr lang="fr-FR" altLang="fr-FR" dirty="0" smtClean="0">
                <a:solidFill>
                  <a:srgbClr val="3333CC"/>
                </a:solidFill>
              </a:rPr>
              <a:t> Evolution du nombre de cas prévalents en DIALYSE par âge</a:t>
            </a:r>
            <a:endParaRPr lang="fr-FR" altLang="fr-FR" dirty="0">
              <a:solidFill>
                <a:srgbClr val="3333CC"/>
              </a:solidFill>
            </a:endParaRPr>
          </a:p>
        </p:txBody>
      </p:sp>
      <p:sp>
        <p:nvSpPr>
          <p:cNvPr id="6" name="Espace réservé du numéro de diapositive 5"/>
          <p:cNvSpPr>
            <a:spLocks noGrp="1"/>
          </p:cNvSpPr>
          <p:nvPr>
            <p:ph type="sldNum" sz="quarter" idx="4294967295"/>
          </p:nvPr>
        </p:nvSpPr>
        <p:spPr>
          <a:xfrm>
            <a:off x="8162056" y="6356350"/>
            <a:ext cx="802432" cy="365125"/>
          </a:xfrm>
          <a:prstGeom prst="rect">
            <a:avLst/>
          </a:prstGeom>
        </p:spPr>
        <p:txBody>
          <a:bodyPr/>
          <a:lstStyle/>
          <a:p>
            <a:fld id="{623D90CD-5AA5-473E-B371-1314DDE8EB55}" type="slidenum">
              <a:rPr lang="en-US" smtClean="0"/>
              <a:t>24</a:t>
            </a:fld>
            <a:endParaRPr lang="en-US" dirty="0"/>
          </a:p>
        </p:txBody>
      </p:sp>
      <p:pic>
        <p:nvPicPr>
          <p:cNvPr id="7" name="Image 6" descr="The SGRender Procedure"/>
          <p:cNvPicPr>
            <a:picLocks/>
          </p:cNvPicPr>
          <p:nvPr/>
        </p:nvPicPr>
        <p:blipFill>
          <a:blip r:embed="rId2">
            <a:extLst>
              <a:ext uri="{28A0092B-C50C-407E-A947-70E740481C1C}">
                <a14:useLocalDpi xmlns:a14="http://schemas.microsoft.com/office/drawing/2010/main" val="0"/>
              </a:ext>
            </a:extLst>
          </a:blip>
          <a:stretch>
            <a:fillRect/>
          </a:stretch>
        </p:blipFill>
        <p:spPr>
          <a:xfrm>
            <a:off x="2267744" y="2291972"/>
            <a:ext cx="5328592" cy="4017347"/>
          </a:xfrm>
          <a:prstGeom prst="rect">
            <a:avLst/>
          </a:prstGeom>
        </p:spPr>
      </p:pic>
    </p:spTree>
    <p:extLst>
      <p:ext uri="{BB962C8B-B14F-4D97-AF65-F5344CB8AC3E}">
        <p14:creationId xmlns:p14="http://schemas.microsoft.com/office/powerpoint/2010/main" val="1063894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25</a:t>
            </a:fld>
            <a:endParaRPr lang="fr-FR" altLang="fr-FR">
              <a:solidFill>
                <a:srgbClr val="000000"/>
              </a:solidFill>
            </a:endParaRPr>
          </a:p>
        </p:txBody>
      </p:sp>
      <p:sp>
        <p:nvSpPr>
          <p:cNvPr id="5" name="Rectangle 4"/>
          <p:cNvSpPr/>
          <p:nvPr/>
        </p:nvSpPr>
        <p:spPr>
          <a:xfrm>
            <a:off x="395536" y="216196"/>
            <a:ext cx="8352928" cy="1754326"/>
          </a:xfrm>
          <a:prstGeom prst="rect">
            <a:avLst/>
          </a:prstGeom>
          <a:noFill/>
        </p:spPr>
        <p:txBody>
          <a:bodyPr vert="horz" wrap="square" rtlCol="0">
            <a:spAutoFit/>
          </a:bodyPr>
          <a:lstStyle/>
          <a:p>
            <a:pPr algn="just"/>
            <a:r>
              <a:rPr lang="fr-FR" dirty="0">
                <a:solidFill>
                  <a:srgbClr val="3333CC"/>
                </a:solidFill>
              </a:rPr>
              <a:t>On constate une hausse significative de la prévalence standardisée de la GREFFE chez les personnes âgées de 45 ans et plus. Les pourcentages d’augmentation annuelle sur la période sont respectivement 1,0% (-0,5, +2,5) chez les 0-19 ans, +1,2% (-0,1 ;+2,6) chez les 20-44 ans, +2,0% (+1,7 ;+2,3) chez les 45-64 ans, +3,6% (+3,1 ;+4,1) chez les 65-74 ans, +14,6% (+12,7 ;+16,6) chez les 75-84 ans et +34,1% (+21,3 ;+48,3) chez les 85 ans et plus.</a:t>
            </a:r>
            <a:endParaRPr lang="en-US" dirty="0">
              <a:solidFill>
                <a:srgbClr val="3333CC"/>
              </a:solidFill>
            </a:endParaRPr>
          </a:p>
        </p:txBody>
      </p:sp>
      <p:sp>
        <p:nvSpPr>
          <p:cNvPr id="7" name="Espace réservé du pied de page 4"/>
          <p:cNvSpPr>
            <a:spLocks noGrp="1"/>
          </p:cNvSpPr>
          <p:nvPr>
            <p:ph type="ftr" sz="quarter" idx="10"/>
          </p:nvPr>
        </p:nvSpPr>
        <p:spPr>
          <a:xfrm>
            <a:off x="3059832" y="6165304"/>
            <a:ext cx="5112568" cy="457200"/>
          </a:xfrm>
        </p:spPr>
        <p:txBody>
          <a:bodyPr/>
          <a:lstStyle/>
          <a:p>
            <a:pPr>
              <a:defRPr/>
            </a:pPr>
            <a:r>
              <a:rPr lang="fr-FR" altLang="fr-FR" dirty="0" smtClean="0">
                <a:solidFill>
                  <a:srgbClr val="3333CC"/>
                </a:solidFill>
              </a:rPr>
              <a:t>Chapitre PREVALENCE 2016</a:t>
            </a:r>
          </a:p>
          <a:p>
            <a:pPr>
              <a:defRPr/>
            </a:pPr>
            <a:r>
              <a:rPr lang="fr-FR" altLang="fr-FR" dirty="0" smtClean="0">
                <a:solidFill>
                  <a:srgbClr val="3333CC"/>
                </a:solidFill>
              </a:rPr>
              <a:t>Evolution de la prévalence standardisée par âge chez les GREFFES</a:t>
            </a:r>
            <a:endParaRPr lang="fr-FR" altLang="fr-FR" dirty="0">
              <a:solidFill>
                <a:srgbClr val="3333CC"/>
              </a:solidFill>
            </a:endParaRPr>
          </a:p>
        </p:txBody>
      </p:sp>
      <p:pic>
        <p:nvPicPr>
          <p:cNvPr id="6" name="Image 5" descr="The SGRender Procedure"/>
          <p:cNvPicPr>
            <a:picLocks/>
          </p:cNvPicPr>
          <p:nvPr/>
        </p:nvPicPr>
        <p:blipFill>
          <a:blip r:embed="rId2">
            <a:extLst>
              <a:ext uri="{28A0092B-C50C-407E-A947-70E740481C1C}">
                <a14:useLocalDpi xmlns:a14="http://schemas.microsoft.com/office/drawing/2010/main" val="0"/>
              </a:ext>
            </a:extLst>
          </a:blip>
          <a:stretch>
            <a:fillRect/>
          </a:stretch>
        </p:blipFill>
        <p:spPr>
          <a:xfrm>
            <a:off x="1835696" y="1970522"/>
            <a:ext cx="5760640" cy="4194782"/>
          </a:xfrm>
          <a:prstGeom prst="rect">
            <a:avLst/>
          </a:prstGeom>
        </p:spPr>
      </p:pic>
    </p:spTree>
    <p:extLst>
      <p:ext uri="{BB962C8B-B14F-4D97-AF65-F5344CB8AC3E}">
        <p14:creationId xmlns:p14="http://schemas.microsoft.com/office/powerpoint/2010/main" val="3547655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208912" cy="1754326"/>
          </a:xfrm>
          <a:prstGeom prst="rect">
            <a:avLst/>
          </a:prstGeom>
          <a:noFill/>
        </p:spPr>
        <p:txBody>
          <a:bodyPr vert="horz" wrap="square" rtlCol="0">
            <a:spAutoFit/>
          </a:bodyPr>
          <a:lstStyle/>
          <a:p>
            <a:pPr algn="just"/>
            <a:r>
              <a:rPr lang="fr-FR" dirty="0">
                <a:solidFill>
                  <a:srgbClr val="3333CC"/>
                </a:solidFill>
              </a:rPr>
              <a:t>On constate une hausse significative des effectifs des personnes âgées de plus de 20 ans porteuses d’un greffon rénal. Les pourcentages de variation annuelle sur la période sont respectivement +1,6% (0,2 ;+3,0) chez les 0-19 ans, +0,8% (-0,5 ;+2,1) chez les 20-44 ans, +2,1% (+1,7 ;+2,4) chez les 45-64 ans, +8,5% (+7,9 ;+9,1) chez les 65-74 ans, +13,8% (+11,3 ;+16,4) chez les 75-84 ans et +37,7% (+24,8 ;+52,1) chez les 85 ans et plus.</a:t>
            </a:r>
            <a:endParaRPr lang="en-US" dirty="0">
              <a:solidFill>
                <a:srgbClr val="3333CC"/>
              </a:solidFill>
            </a:endParaRPr>
          </a:p>
        </p:txBody>
      </p:sp>
      <p:sp>
        <p:nvSpPr>
          <p:cNvPr id="6" name="Espace réservé du numéro de diapositive 5"/>
          <p:cNvSpPr>
            <a:spLocks noGrp="1"/>
          </p:cNvSpPr>
          <p:nvPr>
            <p:ph type="sldNum" sz="quarter" idx="4294967295"/>
          </p:nvPr>
        </p:nvSpPr>
        <p:spPr>
          <a:xfrm>
            <a:off x="8100392" y="6356350"/>
            <a:ext cx="586408" cy="365125"/>
          </a:xfrm>
          <a:prstGeom prst="rect">
            <a:avLst/>
          </a:prstGeom>
        </p:spPr>
        <p:txBody>
          <a:bodyPr/>
          <a:lstStyle/>
          <a:p>
            <a:fld id="{623D90CD-5AA5-473E-B371-1314DDE8EB55}" type="slidenum">
              <a:rPr lang="en-US" smtClean="0"/>
              <a:t>26</a:t>
            </a:fld>
            <a:endParaRPr lang="en-US" dirty="0"/>
          </a:p>
        </p:txBody>
      </p:sp>
      <p:sp>
        <p:nvSpPr>
          <p:cNvPr id="7" name="Espace réservé du pied de page 4"/>
          <p:cNvSpPr>
            <a:spLocks noGrp="1"/>
          </p:cNvSpPr>
          <p:nvPr>
            <p:ph type="ftr" sz="quarter" idx="10"/>
          </p:nvPr>
        </p:nvSpPr>
        <p:spPr>
          <a:xfrm>
            <a:off x="3059832" y="6248400"/>
            <a:ext cx="5112568" cy="457200"/>
          </a:xfrm>
        </p:spPr>
        <p:txBody>
          <a:bodyPr/>
          <a:lstStyle/>
          <a:p>
            <a:pPr>
              <a:defRPr/>
            </a:pPr>
            <a:r>
              <a:rPr lang="fr-FR" altLang="fr-FR" dirty="0" smtClean="0">
                <a:solidFill>
                  <a:srgbClr val="3333CC"/>
                </a:solidFill>
              </a:rPr>
              <a:t>Chapitre PREVALENCE 2016</a:t>
            </a:r>
          </a:p>
          <a:p>
            <a:pPr>
              <a:defRPr/>
            </a:pPr>
            <a:r>
              <a:rPr lang="fr-FR" altLang="fr-FR" dirty="0" smtClean="0">
                <a:solidFill>
                  <a:srgbClr val="3333CC"/>
                </a:solidFill>
              </a:rPr>
              <a:t> Evolution du nombre de cas prévalents GREFFES par âge</a:t>
            </a:r>
            <a:endParaRPr lang="fr-FR" altLang="fr-FR" dirty="0">
              <a:solidFill>
                <a:srgbClr val="3333CC"/>
              </a:solidFill>
            </a:endParaRPr>
          </a:p>
        </p:txBody>
      </p:sp>
      <p:pic>
        <p:nvPicPr>
          <p:cNvPr id="8" name="Image 7" descr="The SGRender Procedure"/>
          <p:cNvPicPr>
            <a:picLocks/>
          </p:cNvPicPr>
          <p:nvPr/>
        </p:nvPicPr>
        <p:blipFill>
          <a:blip r:embed="rId2">
            <a:extLst>
              <a:ext uri="{28A0092B-C50C-407E-A947-70E740481C1C}">
                <a14:useLocalDpi xmlns:a14="http://schemas.microsoft.com/office/drawing/2010/main" val="0"/>
              </a:ext>
            </a:extLst>
          </a:blip>
          <a:stretch>
            <a:fillRect/>
          </a:stretch>
        </p:blipFill>
        <p:spPr>
          <a:xfrm>
            <a:off x="1547664" y="1988840"/>
            <a:ext cx="5904656" cy="4248472"/>
          </a:xfrm>
          <a:prstGeom prst="rect">
            <a:avLst/>
          </a:prstGeom>
        </p:spPr>
      </p:pic>
    </p:spTree>
    <p:extLst>
      <p:ext uri="{BB962C8B-B14F-4D97-AF65-F5344CB8AC3E}">
        <p14:creationId xmlns:p14="http://schemas.microsoft.com/office/powerpoint/2010/main" val="3492904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a:xfrm>
            <a:off x="1115616" y="620688"/>
            <a:ext cx="6984776" cy="1656184"/>
          </a:xfrm>
        </p:spPr>
        <p:txBody>
          <a:bodyPr/>
          <a:lstStyle/>
          <a:p>
            <a:pPr>
              <a:defRPr/>
            </a:pPr>
            <a:r>
              <a:rPr lang="fr-FR" altLang="fr-FR" sz="4400" dirty="0">
                <a:solidFill>
                  <a:srgbClr val="3333CC"/>
                </a:solidFill>
              </a:rPr>
              <a:t>Chapitre </a:t>
            </a:r>
            <a:r>
              <a:rPr lang="fr-FR" altLang="fr-FR" sz="4400" dirty="0" smtClean="0">
                <a:solidFill>
                  <a:srgbClr val="3333CC"/>
                </a:solidFill>
              </a:rPr>
              <a:t>4</a:t>
            </a:r>
          </a:p>
          <a:p>
            <a:pPr>
              <a:defRPr/>
            </a:pPr>
            <a:r>
              <a:rPr lang="fr-FR" altLang="fr-FR" sz="4400" dirty="0" smtClean="0">
                <a:solidFill>
                  <a:srgbClr val="3333CC"/>
                </a:solidFill>
              </a:rPr>
              <a:t>CARACTERISTIQUES INITIALES ET INDICATEURS DE PRISE EN CHARGE DES NOUVEAUX MALADES DIALYSES en 2016</a:t>
            </a:r>
            <a:endParaRPr lang="fr-FR" altLang="fr-FR" sz="4400" dirty="0">
              <a:solidFill>
                <a:srgbClr val="3333CC"/>
              </a:solidFill>
            </a:endParaRPr>
          </a:p>
        </p:txBody>
      </p:sp>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27</a:t>
            </a:fld>
            <a:endParaRPr lang="fr-FR" altLang="fr-FR" dirty="0">
              <a:solidFill>
                <a:srgbClr val="000000"/>
              </a:solidFill>
            </a:endParaRPr>
          </a:p>
        </p:txBody>
      </p:sp>
    </p:spTree>
    <p:extLst>
      <p:ext uri="{BB962C8B-B14F-4D97-AF65-F5344CB8AC3E}">
        <p14:creationId xmlns:p14="http://schemas.microsoft.com/office/powerpoint/2010/main" val="3939745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p:txBody>
          <a:bodyPr/>
          <a:lstStyle/>
          <a:p>
            <a:pPr>
              <a:defRPr/>
            </a:pPr>
            <a:r>
              <a:rPr lang="fr-FR" altLang="fr-FR" dirty="0">
                <a:solidFill>
                  <a:srgbClr val="3333CC"/>
                </a:solidFill>
              </a:rPr>
              <a:t>Chapitre </a:t>
            </a:r>
            <a:r>
              <a:rPr lang="fr-FR" altLang="fr-FR" dirty="0" smtClean="0">
                <a:solidFill>
                  <a:srgbClr val="3333CC"/>
                </a:solidFill>
              </a:rPr>
              <a:t>NOUVEAUX 2016</a:t>
            </a:r>
            <a:endParaRPr lang="fr-FR" altLang="fr-FR" dirty="0">
              <a:solidFill>
                <a:srgbClr val="3333CC"/>
              </a:solidFill>
            </a:endParaRPr>
          </a:p>
          <a:p>
            <a:pPr>
              <a:defRPr/>
            </a:pPr>
            <a:r>
              <a:rPr lang="fr-FR" altLang="fr-FR" dirty="0" smtClean="0">
                <a:solidFill>
                  <a:srgbClr val="3333CC"/>
                </a:solidFill>
              </a:rPr>
              <a:t>Méthodes</a:t>
            </a:r>
            <a:endParaRPr lang="fr-FR" altLang="fr-FR" dirty="0">
              <a:solidFill>
                <a:srgbClr val="3333CC"/>
              </a:solidFill>
            </a:endParaRPr>
          </a:p>
        </p:txBody>
      </p:sp>
      <p:sp>
        <p:nvSpPr>
          <p:cNvPr id="2" name="ZoneTexte 1"/>
          <p:cNvSpPr txBox="1"/>
          <p:nvPr/>
        </p:nvSpPr>
        <p:spPr>
          <a:xfrm>
            <a:off x="395536" y="332656"/>
            <a:ext cx="8640960" cy="2862322"/>
          </a:xfrm>
          <a:prstGeom prst="rect">
            <a:avLst/>
          </a:prstGeom>
          <a:noFill/>
        </p:spPr>
        <p:txBody>
          <a:bodyPr wrap="square" rtlCol="0">
            <a:spAutoFit/>
          </a:bodyPr>
          <a:lstStyle/>
          <a:p>
            <a:pPr algn="just"/>
            <a:r>
              <a:rPr lang="fr-FR" dirty="0" smtClean="0">
                <a:solidFill>
                  <a:srgbClr val="3333CC"/>
                </a:solidFill>
              </a:rPr>
              <a:t>Dans le chapitre </a:t>
            </a:r>
            <a:r>
              <a:rPr lang="fr-FR" b="1" u="sng" dirty="0">
                <a:solidFill>
                  <a:srgbClr val="3333CC"/>
                </a:solidFill>
              </a:rPr>
              <a:t>CARACTÉRISTIQUES INITIALES ET INDICATEURS DE PRISE EN CHARGE DES NOUVEAUX MALADES DIALYSÉS </a:t>
            </a:r>
          </a:p>
          <a:p>
            <a:pPr algn="just"/>
            <a:r>
              <a:rPr lang="fr-FR" dirty="0" smtClean="0">
                <a:solidFill>
                  <a:srgbClr val="3333CC"/>
                </a:solidFill>
              </a:rPr>
              <a:t>sont </a:t>
            </a:r>
            <a:r>
              <a:rPr lang="fr-FR" dirty="0">
                <a:solidFill>
                  <a:srgbClr val="3333CC"/>
                </a:solidFill>
              </a:rPr>
              <a:t>inclus tous </a:t>
            </a:r>
            <a:r>
              <a:rPr lang="fr-FR" dirty="0" smtClean="0">
                <a:solidFill>
                  <a:srgbClr val="3333CC"/>
                </a:solidFill>
              </a:rPr>
              <a:t>les patients, ayant démarré un tout premier traitement de suppléance dans un centre de dialyse français, quelque soit leur lieu de résidence. </a:t>
            </a:r>
          </a:p>
          <a:p>
            <a:pPr algn="just"/>
            <a:endParaRPr lang="fr-FR" dirty="0">
              <a:solidFill>
                <a:srgbClr val="3333CC"/>
              </a:solidFill>
            </a:endParaRPr>
          </a:p>
          <a:p>
            <a:r>
              <a:rPr lang="fr-FR" dirty="0">
                <a:solidFill>
                  <a:srgbClr val="3333CC"/>
                </a:solidFill>
              </a:rPr>
              <a:t>Les indicateurs à l’entrée en dialyse sont décrits à partir des données du dossier initial du patient. </a:t>
            </a:r>
          </a:p>
          <a:p>
            <a:r>
              <a:rPr lang="fr-FR" dirty="0">
                <a:solidFill>
                  <a:srgbClr val="3333CC"/>
                </a:solidFill>
              </a:rPr>
              <a:t>Les tendances temporelles depuis 2012 portent sur l’ensemble des régions. Ces tendances sont estimées par un modèle de régression qui fournit le pourcentage de changement annuel et son intervalle de confiance. </a:t>
            </a:r>
            <a:endParaRPr lang="en-GB" dirty="0">
              <a:solidFill>
                <a:srgbClr val="3333CC"/>
              </a:solidFill>
            </a:endParaRPr>
          </a:p>
        </p:txBody>
      </p:sp>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28</a:t>
            </a:fld>
            <a:endParaRPr lang="fr-FR" altLang="fr-FR" dirty="0">
              <a:solidFill>
                <a:srgbClr val="000000"/>
              </a:solidFill>
            </a:endParaRPr>
          </a:p>
        </p:txBody>
      </p:sp>
    </p:spTree>
    <p:extLst>
      <p:ext uri="{BB962C8B-B14F-4D97-AF65-F5344CB8AC3E}">
        <p14:creationId xmlns:p14="http://schemas.microsoft.com/office/powerpoint/2010/main" val="1409346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29</a:t>
            </a:fld>
            <a:endParaRPr lang="fr-FR" altLang="fr-FR">
              <a:solidFill>
                <a:srgbClr val="000000"/>
              </a:solidFill>
            </a:endParaRPr>
          </a:p>
        </p:txBody>
      </p:sp>
      <p:sp>
        <p:nvSpPr>
          <p:cNvPr id="4" name="Espace réservé du pied de page 4"/>
          <p:cNvSpPr>
            <a:spLocks noGrp="1"/>
          </p:cNvSpPr>
          <p:nvPr>
            <p:ph type="ftr" sz="quarter" idx="10"/>
          </p:nvPr>
        </p:nvSpPr>
        <p:spPr>
          <a:xfrm>
            <a:off x="3124200" y="6248400"/>
            <a:ext cx="2895600" cy="457200"/>
          </a:xfrm>
        </p:spPr>
        <p:txBody>
          <a:bodyPr/>
          <a:lstStyle/>
          <a:p>
            <a:pPr>
              <a:defRPr/>
            </a:pPr>
            <a:r>
              <a:rPr lang="fr-FR" altLang="fr-FR" dirty="0">
                <a:solidFill>
                  <a:srgbClr val="3333CC"/>
                </a:solidFill>
              </a:rPr>
              <a:t>Chapitre </a:t>
            </a:r>
            <a:r>
              <a:rPr lang="fr-FR" altLang="fr-FR" dirty="0" smtClean="0">
                <a:solidFill>
                  <a:srgbClr val="3333CC"/>
                </a:solidFill>
              </a:rPr>
              <a:t>NOUVEAUX 2016</a:t>
            </a:r>
            <a:endParaRPr lang="fr-FR" altLang="fr-FR" dirty="0">
              <a:solidFill>
                <a:srgbClr val="3333CC"/>
              </a:solidFill>
            </a:endParaRPr>
          </a:p>
          <a:p>
            <a:pPr>
              <a:defRPr/>
            </a:pPr>
            <a:r>
              <a:rPr lang="fr-FR" altLang="fr-FR" dirty="0" smtClean="0">
                <a:solidFill>
                  <a:srgbClr val="3333CC"/>
                </a:solidFill>
              </a:rPr>
              <a:t>Diabète</a:t>
            </a:r>
            <a:endParaRPr lang="fr-FR" altLang="fr-FR" dirty="0">
              <a:solidFill>
                <a:srgbClr val="3333CC"/>
              </a:solidFill>
            </a:endParaRPr>
          </a:p>
        </p:txBody>
      </p:sp>
      <p:sp>
        <p:nvSpPr>
          <p:cNvPr id="5" name="ZoneTexte 4"/>
          <p:cNvSpPr txBox="1"/>
          <p:nvPr/>
        </p:nvSpPr>
        <p:spPr>
          <a:xfrm>
            <a:off x="647564" y="188640"/>
            <a:ext cx="8028892" cy="1200329"/>
          </a:xfrm>
          <a:prstGeom prst="rect">
            <a:avLst/>
          </a:prstGeom>
          <a:noFill/>
        </p:spPr>
        <p:txBody>
          <a:bodyPr vert="horz" wrap="square" rtlCol="0">
            <a:spAutoFit/>
          </a:bodyPr>
          <a:lstStyle/>
          <a:p>
            <a:r>
              <a:rPr lang="fr-FR" dirty="0">
                <a:solidFill>
                  <a:srgbClr val="3333CC"/>
                </a:solidFill>
              </a:rPr>
              <a:t>10 617 nouveaux malades ont débuté la dialyse en 2016. </a:t>
            </a:r>
          </a:p>
          <a:p>
            <a:r>
              <a:rPr lang="fr-FR" dirty="0">
                <a:solidFill>
                  <a:srgbClr val="3333CC"/>
                </a:solidFill>
              </a:rPr>
              <a:t>L’âge médian des patients à l’initiation de la dialyse est de 71 ans.</a:t>
            </a:r>
          </a:p>
          <a:p>
            <a:r>
              <a:rPr lang="fr-FR" dirty="0">
                <a:solidFill>
                  <a:srgbClr val="3333CC"/>
                </a:solidFill>
              </a:rPr>
              <a:t>4 856 malades soit 46 % des nouveaux malades 2016 ont un diabète à l’initiation du traitement de suppléance.</a:t>
            </a: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1692274" y="1518255"/>
            <a:ext cx="6120085" cy="4359017"/>
          </a:xfrm>
          <a:prstGeom prst="rect">
            <a:avLst/>
          </a:prstGeom>
        </p:spPr>
      </p:pic>
    </p:spTree>
    <p:extLst>
      <p:ext uri="{BB962C8B-B14F-4D97-AF65-F5344CB8AC3E}">
        <p14:creationId xmlns:p14="http://schemas.microsoft.com/office/powerpoint/2010/main" val="3660642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3</a:t>
            </a:fld>
            <a:endParaRPr lang="fr-FR" altLang="fr-FR" dirty="0">
              <a:solidFill>
                <a:srgbClr val="000000"/>
              </a:solidFill>
            </a:endParaRPr>
          </a:p>
        </p:txBody>
      </p:sp>
      <p:sp>
        <p:nvSpPr>
          <p:cNvPr id="3" name="Rectangle 2"/>
          <p:cNvSpPr/>
          <p:nvPr/>
        </p:nvSpPr>
        <p:spPr>
          <a:xfrm>
            <a:off x="1187624" y="1700808"/>
            <a:ext cx="669674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fr-FR" altLang="fr-FR" sz="4400" dirty="0" smtClean="0">
                <a:solidFill>
                  <a:srgbClr val="3333CC"/>
                </a:solidFill>
                <a:latin typeface="+mn-lt"/>
              </a:rPr>
              <a:t>Chapitre 1 </a:t>
            </a:r>
            <a:endParaRPr lang="fr-FR" altLang="fr-FR" sz="4400" dirty="0">
              <a:solidFill>
                <a:srgbClr val="3333CC"/>
              </a:solidFill>
              <a:latin typeface="+mn-lt"/>
            </a:endParaRPr>
          </a:p>
          <a:p>
            <a:pPr algn="ctr"/>
            <a:r>
              <a:rPr lang="fr-FR" altLang="fr-FR" sz="4400" dirty="0" smtClean="0">
                <a:solidFill>
                  <a:srgbClr val="3333CC"/>
                </a:solidFill>
                <a:latin typeface="+mn-lt"/>
              </a:rPr>
              <a:t>LE RESEAU EPIDEMIOLOGIE ET INFORMATION EN NEPHROLOGIE</a:t>
            </a:r>
            <a:endParaRPr lang="fr-FR" altLang="fr-FR" sz="4400" dirty="0">
              <a:solidFill>
                <a:srgbClr val="3333CC"/>
              </a:solidFill>
              <a:latin typeface="+mn-lt"/>
            </a:endParaRPr>
          </a:p>
        </p:txBody>
      </p:sp>
    </p:spTree>
    <p:extLst>
      <p:ext uri="{BB962C8B-B14F-4D97-AF65-F5344CB8AC3E}">
        <p14:creationId xmlns:p14="http://schemas.microsoft.com/office/powerpoint/2010/main" val="2794153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30</a:t>
            </a:fld>
            <a:endParaRPr lang="fr-FR" altLang="fr-FR">
              <a:solidFill>
                <a:srgbClr val="000000"/>
              </a:solidFill>
            </a:endParaRPr>
          </a:p>
        </p:txBody>
      </p:sp>
      <p:sp>
        <p:nvSpPr>
          <p:cNvPr id="4" name="Espace réservé du pied de page 4"/>
          <p:cNvSpPr>
            <a:spLocks noGrp="1"/>
          </p:cNvSpPr>
          <p:nvPr>
            <p:ph type="ftr" sz="quarter" idx="10"/>
          </p:nvPr>
        </p:nvSpPr>
        <p:spPr>
          <a:xfrm>
            <a:off x="3124200" y="6248400"/>
            <a:ext cx="2895600" cy="457200"/>
          </a:xfrm>
        </p:spPr>
        <p:txBody>
          <a:bodyPr/>
          <a:lstStyle/>
          <a:p>
            <a:pPr>
              <a:defRPr/>
            </a:pPr>
            <a:r>
              <a:rPr lang="fr-FR" altLang="fr-FR" dirty="0">
                <a:solidFill>
                  <a:srgbClr val="3333CC"/>
                </a:solidFill>
              </a:rPr>
              <a:t>Chapitre </a:t>
            </a:r>
            <a:r>
              <a:rPr lang="fr-FR" altLang="fr-FR" dirty="0" smtClean="0">
                <a:solidFill>
                  <a:srgbClr val="3333CC"/>
                </a:solidFill>
              </a:rPr>
              <a:t>NOUVEAUX 2016</a:t>
            </a:r>
            <a:endParaRPr lang="fr-FR" altLang="fr-FR" dirty="0">
              <a:solidFill>
                <a:srgbClr val="3333CC"/>
              </a:solidFill>
            </a:endParaRPr>
          </a:p>
          <a:p>
            <a:pPr>
              <a:defRPr/>
            </a:pPr>
            <a:r>
              <a:rPr lang="fr-FR" altLang="fr-FR" dirty="0" smtClean="0">
                <a:solidFill>
                  <a:srgbClr val="3333CC"/>
                </a:solidFill>
              </a:rPr>
              <a:t>Pathologie cardiovasculaire</a:t>
            </a:r>
            <a:endParaRPr lang="fr-FR" altLang="fr-FR" dirty="0">
              <a:solidFill>
                <a:srgbClr val="3333CC"/>
              </a:solidFill>
            </a:endParaRPr>
          </a:p>
        </p:txBody>
      </p:sp>
      <p:sp>
        <p:nvSpPr>
          <p:cNvPr id="5" name="ZoneTexte 4"/>
          <p:cNvSpPr txBox="1"/>
          <p:nvPr/>
        </p:nvSpPr>
        <p:spPr>
          <a:xfrm>
            <a:off x="323528" y="476672"/>
            <a:ext cx="8640959" cy="1754326"/>
          </a:xfrm>
          <a:prstGeom prst="rect">
            <a:avLst/>
          </a:prstGeom>
          <a:noFill/>
        </p:spPr>
        <p:txBody>
          <a:bodyPr vert="horz" wrap="square" rtlCol="0">
            <a:spAutoFit/>
          </a:bodyPr>
          <a:lstStyle/>
          <a:p>
            <a:r>
              <a:rPr lang="fr-FR" dirty="0">
                <a:solidFill>
                  <a:srgbClr val="3333CC"/>
                </a:solidFill>
              </a:rPr>
              <a:t>La probabilité d’avoir au moins une pathologie cardiovasculaire (pathologie coronarienne, insuffisance cardiaque, troubles du rythme, artérite des membres inférieurs, anévrysme de l’aorte abdominale et/ou antécédents d’accident vasculaire cérébral ou d’accident ischémique transitoire) augmente avec l’âge. Elle est plus élevée chez les hommes que chez les femmes et en présence d’un diabète .</a:t>
            </a:r>
          </a:p>
        </p:txBody>
      </p:sp>
      <p:pic>
        <p:nvPicPr>
          <p:cNvPr id="7" name="Image 6" descr="Plot of RowPercent by agegp2 identified by ag"/>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347912" y="1988840"/>
            <a:ext cx="4672360" cy="3960440"/>
          </a:xfrm>
          <a:prstGeom prst="rect">
            <a:avLst/>
          </a:prstGeom>
        </p:spPr>
      </p:pic>
    </p:spTree>
    <p:extLst>
      <p:ext uri="{BB962C8B-B14F-4D97-AF65-F5344CB8AC3E}">
        <p14:creationId xmlns:p14="http://schemas.microsoft.com/office/powerpoint/2010/main" val="2639880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31</a:t>
            </a:fld>
            <a:endParaRPr lang="fr-FR" altLang="fr-FR">
              <a:solidFill>
                <a:srgbClr val="000000"/>
              </a:solidFill>
            </a:endParaRPr>
          </a:p>
        </p:txBody>
      </p:sp>
      <p:sp>
        <p:nvSpPr>
          <p:cNvPr id="4" name="ZoneTexte 3"/>
          <p:cNvSpPr txBox="1"/>
          <p:nvPr/>
        </p:nvSpPr>
        <p:spPr>
          <a:xfrm>
            <a:off x="251520" y="548680"/>
            <a:ext cx="8784976" cy="923330"/>
          </a:xfrm>
          <a:prstGeom prst="rect">
            <a:avLst/>
          </a:prstGeom>
          <a:noFill/>
        </p:spPr>
        <p:txBody>
          <a:bodyPr vert="horz" wrap="square" rtlCol="0">
            <a:spAutoFit/>
          </a:bodyPr>
          <a:lstStyle/>
          <a:p>
            <a:r>
              <a:rPr lang="fr-FR" dirty="0">
                <a:solidFill>
                  <a:srgbClr val="3333CC"/>
                </a:solidFill>
              </a:rPr>
              <a:t>Le nombre total de comorbidités (pathologies cardiovasculaires, diabète, hépatite virale, cirrhose, insuffisance respiratoire, cancer évolutif, VIH et/ou SIDA) augmente avec l’âge </a:t>
            </a:r>
          </a:p>
        </p:txBody>
      </p:sp>
      <p:sp>
        <p:nvSpPr>
          <p:cNvPr id="5" name="Espace réservé du pied de page 4"/>
          <p:cNvSpPr>
            <a:spLocks noGrp="1"/>
          </p:cNvSpPr>
          <p:nvPr>
            <p:ph type="ftr" sz="quarter" idx="10"/>
          </p:nvPr>
        </p:nvSpPr>
        <p:spPr>
          <a:xfrm>
            <a:off x="3124200" y="6248400"/>
            <a:ext cx="2895600" cy="457200"/>
          </a:xfrm>
        </p:spPr>
        <p:txBody>
          <a:bodyPr/>
          <a:lstStyle/>
          <a:p>
            <a:pPr>
              <a:defRPr/>
            </a:pPr>
            <a:r>
              <a:rPr lang="fr-FR" altLang="fr-FR" dirty="0">
                <a:solidFill>
                  <a:srgbClr val="3333CC"/>
                </a:solidFill>
              </a:rPr>
              <a:t>Chapitre </a:t>
            </a:r>
            <a:r>
              <a:rPr lang="fr-FR" altLang="fr-FR" dirty="0" smtClean="0">
                <a:solidFill>
                  <a:srgbClr val="3333CC"/>
                </a:solidFill>
              </a:rPr>
              <a:t>NOUVEAUX 2016</a:t>
            </a:r>
            <a:endParaRPr lang="fr-FR" altLang="fr-FR" dirty="0">
              <a:solidFill>
                <a:srgbClr val="3333CC"/>
              </a:solidFill>
            </a:endParaRPr>
          </a:p>
          <a:p>
            <a:pPr>
              <a:defRPr/>
            </a:pPr>
            <a:r>
              <a:rPr lang="fr-FR" altLang="fr-FR" dirty="0" smtClean="0">
                <a:solidFill>
                  <a:srgbClr val="3333CC"/>
                </a:solidFill>
              </a:rPr>
              <a:t>Comorbidités</a:t>
            </a:r>
            <a:endParaRPr lang="fr-FR" altLang="fr-FR" dirty="0">
              <a:solidFill>
                <a:srgbClr val="3333CC"/>
              </a:solidFill>
            </a:endParaRPr>
          </a:p>
        </p:txBody>
      </p:sp>
      <p:pic>
        <p:nvPicPr>
          <p:cNvPr id="7" name="Image 6"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547664" y="1412776"/>
            <a:ext cx="5716736" cy="4454624"/>
          </a:xfrm>
          <a:prstGeom prst="rect">
            <a:avLst/>
          </a:prstGeom>
        </p:spPr>
      </p:pic>
    </p:spTree>
    <p:extLst>
      <p:ext uri="{BB962C8B-B14F-4D97-AF65-F5344CB8AC3E}">
        <p14:creationId xmlns:p14="http://schemas.microsoft.com/office/powerpoint/2010/main" val="690613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32</a:t>
            </a:fld>
            <a:endParaRPr lang="fr-FR" altLang="fr-FR">
              <a:solidFill>
                <a:srgbClr val="000000"/>
              </a:solidFill>
            </a:endParaRPr>
          </a:p>
        </p:txBody>
      </p:sp>
      <p:sp>
        <p:nvSpPr>
          <p:cNvPr id="4" name="Espace réservé du pied de page 4"/>
          <p:cNvSpPr>
            <a:spLocks noGrp="1"/>
          </p:cNvSpPr>
          <p:nvPr>
            <p:ph type="ftr" sz="quarter" idx="10"/>
          </p:nvPr>
        </p:nvSpPr>
        <p:spPr>
          <a:xfrm>
            <a:off x="3124200" y="6248400"/>
            <a:ext cx="2895600" cy="457200"/>
          </a:xfrm>
        </p:spPr>
        <p:txBody>
          <a:bodyPr/>
          <a:lstStyle/>
          <a:p>
            <a:pPr>
              <a:defRPr/>
            </a:pPr>
            <a:r>
              <a:rPr lang="fr-FR" altLang="fr-FR" dirty="0">
                <a:solidFill>
                  <a:srgbClr val="3333CC"/>
                </a:solidFill>
              </a:rPr>
              <a:t>Chapitre </a:t>
            </a:r>
            <a:r>
              <a:rPr lang="fr-FR" altLang="fr-FR" dirty="0" smtClean="0">
                <a:solidFill>
                  <a:srgbClr val="3333CC"/>
                </a:solidFill>
              </a:rPr>
              <a:t>NOUVEAUX 2016</a:t>
            </a:r>
            <a:endParaRPr lang="fr-FR" altLang="fr-FR" dirty="0">
              <a:solidFill>
                <a:srgbClr val="3333CC"/>
              </a:solidFill>
            </a:endParaRPr>
          </a:p>
          <a:p>
            <a:pPr>
              <a:defRPr/>
            </a:pPr>
            <a:r>
              <a:rPr lang="fr-FR" altLang="fr-FR" dirty="0" smtClean="0">
                <a:solidFill>
                  <a:srgbClr val="3333CC"/>
                </a:solidFill>
              </a:rPr>
              <a:t>Dialyse péritonéale</a:t>
            </a:r>
            <a:endParaRPr lang="fr-FR" altLang="fr-FR" dirty="0">
              <a:solidFill>
                <a:srgbClr val="3333CC"/>
              </a:solidFill>
            </a:endParaRPr>
          </a:p>
        </p:txBody>
      </p:sp>
      <p:sp>
        <p:nvSpPr>
          <p:cNvPr id="5" name="ZoneTexte 4"/>
          <p:cNvSpPr txBox="1"/>
          <p:nvPr/>
        </p:nvSpPr>
        <p:spPr>
          <a:xfrm>
            <a:off x="366989" y="404664"/>
            <a:ext cx="8410022" cy="646331"/>
          </a:xfrm>
          <a:prstGeom prst="rect">
            <a:avLst/>
          </a:prstGeom>
          <a:noFill/>
        </p:spPr>
        <p:txBody>
          <a:bodyPr vert="horz" wrap="square" rtlCol="0">
            <a:spAutoFit/>
          </a:bodyPr>
          <a:lstStyle/>
          <a:p>
            <a:r>
              <a:rPr lang="fr-FR" dirty="0">
                <a:solidFill>
                  <a:srgbClr val="3333CC"/>
                </a:solidFill>
              </a:rPr>
              <a:t>L’utilisation de la dialyse péritonéale selon l’âge des patients varie d’une région à l’autre </a:t>
            </a: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1115616" y="980729"/>
            <a:ext cx="6912767" cy="4968552"/>
          </a:xfrm>
          <a:prstGeom prst="rect">
            <a:avLst/>
          </a:prstGeom>
        </p:spPr>
      </p:pic>
    </p:spTree>
    <p:extLst>
      <p:ext uri="{BB962C8B-B14F-4D97-AF65-F5344CB8AC3E}">
        <p14:creationId xmlns:p14="http://schemas.microsoft.com/office/powerpoint/2010/main" val="2719823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33</a:t>
            </a:fld>
            <a:endParaRPr lang="fr-FR" altLang="fr-FR">
              <a:solidFill>
                <a:srgbClr val="000000"/>
              </a:solidFill>
            </a:endParaRPr>
          </a:p>
        </p:txBody>
      </p:sp>
      <p:sp>
        <p:nvSpPr>
          <p:cNvPr id="4" name="ZoneTexte 3"/>
          <p:cNvSpPr txBox="1"/>
          <p:nvPr/>
        </p:nvSpPr>
        <p:spPr>
          <a:xfrm>
            <a:off x="567048" y="404664"/>
            <a:ext cx="8136904" cy="923330"/>
          </a:xfrm>
          <a:prstGeom prst="rect">
            <a:avLst/>
          </a:prstGeom>
          <a:noFill/>
        </p:spPr>
        <p:txBody>
          <a:bodyPr vert="horz" wrap="square" rtlCol="0">
            <a:spAutoFit/>
          </a:bodyPr>
          <a:lstStyle/>
          <a:p>
            <a:r>
              <a:rPr lang="fr-FR" dirty="0" smtClean="0">
                <a:solidFill>
                  <a:srgbClr val="3333CC"/>
                </a:solidFill>
              </a:rPr>
              <a:t>A </a:t>
            </a:r>
            <a:r>
              <a:rPr lang="fr-FR" dirty="0">
                <a:solidFill>
                  <a:srgbClr val="3333CC"/>
                </a:solidFill>
              </a:rPr>
              <a:t>l’initiation du traitement de suppléance, le pourcentage de patients avec un taux d’hémoglobine compris entre les seuils actuels recommandés de 10 à 11,5 </a:t>
            </a:r>
            <a:r>
              <a:rPr lang="fr-FR" dirty="0" smtClean="0">
                <a:solidFill>
                  <a:srgbClr val="3333CC"/>
                </a:solidFill>
              </a:rPr>
              <a:t>g/dl</a:t>
            </a:r>
            <a:r>
              <a:rPr lang="fr-FR" baseline="30000" dirty="0" smtClean="0">
                <a:solidFill>
                  <a:srgbClr val="3333CC"/>
                </a:solidFill>
              </a:rPr>
              <a:t> </a:t>
            </a:r>
            <a:r>
              <a:rPr lang="fr-FR" dirty="0">
                <a:solidFill>
                  <a:srgbClr val="3333CC"/>
                </a:solidFill>
              </a:rPr>
              <a:t>est de </a:t>
            </a:r>
            <a:r>
              <a:rPr lang="fr-FR" dirty="0" smtClean="0">
                <a:solidFill>
                  <a:srgbClr val="3333CC"/>
                </a:solidFill>
              </a:rPr>
              <a:t>33</a:t>
            </a:r>
            <a:r>
              <a:rPr lang="fr-FR" dirty="0">
                <a:solidFill>
                  <a:srgbClr val="3333CC"/>
                </a:solidFill>
              </a:rPr>
              <a:t> </a:t>
            </a:r>
            <a:r>
              <a:rPr lang="fr-FR" dirty="0" smtClean="0">
                <a:solidFill>
                  <a:srgbClr val="3333CC"/>
                </a:solidFill>
              </a:rPr>
              <a:t>%.</a:t>
            </a:r>
            <a:endParaRPr lang="fr-FR" dirty="0">
              <a:solidFill>
                <a:srgbClr val="3333CC"/>
              </a:solidFill>
            </a:endParaRPr>
          </a:p>
        </p:txBody>
      </p:sp>
      <p:sp>
        <p:nvSpPr>
          <p:cNvPr id="5" name="Espace réservé du pied de page 4"/>
          <p:cNvSpPr>
            <a:spLocks noGrp="1"/>
          </p:cNvSpPr>
          <p:nvPr>
            <p:ph type="ftr" sz="quarter" idx="10"/>
          </p:nvPr>
        </p:nvSpPr>
        <p:spPr>
          <a:xfrm>
            <a:off x="3124200" y="6248400"/>
            <a:ext cx="2895600" cy="457200"/>
          </a:xfrm>
        </p:spPr>
        <p:txBody>
          <a:bodyPr/>
          <a:lstStyle/>
          <a:p>
            <a:pPr>
              <a:defRPr/>
            </a:pPr>
            <a:r>
              <a:rPr lang="fr-FR" altLang="fr-FR" dirty="0">
                <a:solidFill>
                  <a:srgbClr val="3333CC"/>
                </a:solidFill>
              </a:rPr>
              <a:t>Chapitre </a:t>
            </a:r>
            <a:r>
              <a:rPr lang="fr-FR" altLang="fr-FR" dirty="0" smtClean="0">
                <a:solidFill>
                  <a:srgbClr val="3333CC"/>
                </a:solidFill>
              </a:rPr>
              <a:t>NOUVEAUX 2016</a:t>
            </a:r>
            <a:endParaRPr lang="fr-FR" altLang="fr-FR" dirty="0">
              <a:solidFill>
                <a:srgbClr val="3333CC"/>
              </a:solidFill>
            </a:endParaRPr>
          </a:p>
          <a:p>
            <a:pPr>
              <a:defRPr/>
            </a:pPr>
            <a:r>
              <a:rPr lang="fr-FR" altLang="fr-FR" dirty="0" smtClean="0">
                <a:solidFill>
                  <a:srgbClr val="3333CC"/>
                </a:solidFill>
              </a:rPr>
              <a:t>Prise en charge de l’anémie</a:t>
            </a:r>
            <a:endParaRPr lang="fr-FR" altLang="fr-FR" dirty="0">
              <a:solidFill>
                <a:srgbClr val="3333CC"/>
              </a:solidFill>
            </a:endParaRPr>
          </a:p>
        </p:txBody>
      </p:sp>
      <p:pic>
        <p:nvPicPr>
          <p:cNvPr id="7" name="Image 6"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475656" y="1327994"/>
            <a:ext cx="5788744" cy="4539406"/>
          </a:xfrm>
          <a:prstGeom prst="rect">
            <a:avLst/>
          </a:prstGeom>
        </p:spPr>
      </p:pic>
    </p:spTree>
    <p:extLst>
      <p:ext uri="{BB962C8B-B14F-4D97-AF65-F5344CB8AC3E}">
        <p14:creationId xmlns:p14="http://schemas.microsoft.com/office/powerpoint/2010/main" val="2372395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34</a:t>
            </a:fld>
            <a:endParaRPr lang="fr-FR" altLang="fr-FR" dirty="0">
              <a:solidFill>
                <a:srgbClr val="000000"/>
              </a:solidFill>
            </a:endParaRPr>
          </a:p>
        </p:txBody>
      </p:sp>
      <p:sp>
        <p:nvSpPr>
          <p:cNvPr id="5" name="ZoneTexte 4"/>
          <p:cNvSpPr txBox="1"/>
          <p:nvPr/>
        </p:nvSpPr>
        <p:spPr>
          <a:xfrm>
            <a:off x="395536" y="332656"/>
            <a:ext cx="8496944" cy="1754326"/>
          </a:xfrm>
          <a:prstGeom prst="rect">
            <a:avLst/>
          </a:prstGeom>
          <a:noFill/>
        </p:spPr>
        <p:txBody>
          <a:bodyPr vert="horz" wrap="square" rtlCol="0">
            <a:spAutoFit/>
          </a:bodyPr>
          <a:lstStyle/>
          <a:p>
            <a:r>
              <a:rPr lang="fr-FR" dirty="0">
                <a:solidFill>
                  <a:srgbClr val="3333CC"/>
                </a:solidFill>
              </a:rPr>
              <a:t>Entre 2012 et 2016, on observe une stagnation du pourcentage de personnes âgées. De même, alors que l’IMC médian est stable autour de 25 kg/m2 depuis 2012, la part des patients obèses est en augmentation (+ 1,6 % annuel), de même que le  pourcentage de patients diabétiques (+2,7 % annuel). La fréquence des comorbidités cardiovasculaires à l’initiation est en légère hausse alors que celle de l’insuffisance respiratoire semble nettement en hausse. </a:t>
            </a:r>
          </a:p>
        </p:txBody>
      </p:sp>
      <p:sp>
        <p:nvSpPr>
          <p:cNvPr id="6" name="Espace réservé du pied de page 4"/>
          <p:cNvSpPr>
            <a:spLocks noGrp="1"/>
          </p:cNvSpPr>
          <p:nvPr>
            <p:ph type="ftr" sz="quarter" idx="10"/>
          </p:nvPr>
        </p:nvSpPr>
        <p:spPr>
          <a:xfrm>
            <a:off x="3124200" y="6248400"/>
            <a:ext cx="2895600" cy="457200"/>
          </a:xfrm>
        </p:spPr>
        <p:txBody>
          <a:bodyPr/>
          <a:lstStyle/>
          <a:p>
            <a:pPr>
              <a:defRPr/>
            </a:pPr>
            <a:r>
              <a:rPr lang="fr-FR" altLang="fr-FR" dirty="0">
                <a:solidFill>
                  <a:srgbClr val="3333CC"/>
                </a:solidFill>
              </a:rPr>
              <a:t>Chapitre </a:t>
            </a:r>
            <a:r>
              <a:rPr lang="fr-FR" altLang="fr-FR" dirty="0" smtClean="0">
                <a:solidFill>
                  <a:srgbClr val="3333CC"/>
                </a:solidFill>
              </a:rPr>
              <a:t>NOUVEAUX 2016</a:t>
            </a:r>
            <a:endParaRPr lang="fr-FR" altLang="fr-FR" dirty="0">
              <a:solidFill>
                <a:srgbClr val="3333CC"/>
              </a:solidFill>
            </a:endParaRPr>
          </a:p>
          <a:p>
            <a:pPr>
              <a:defRPr/>
            </a:pPr>
            <a:r>
              <a:rPr lang="fr-FR" altLang="fr-FR" dirty="0" smtClean="0">
                <a:solidFill>
                  <a:srgbClr val="3333CC"/>
                </a:solidFill>
              </a:rPr>
              <a:t>Evolution de l’état clinique</a:t>
            </a:r>
            <a:endParaRPr lang="fr-FR" altLang="fr-FR" dirty="0">
              <a:solidFill>
                <a:srgbClr val="3333CC"/>
              </a:solidFill>
            </a:endParaRPr>
          </a:p>
        </p:txBody>
      </p:sp>
      <p:graphicFrame>
        <p:nvGraphicFramePr>
          <p:cNvPr id="7" name="Tableau 6"/>
          <p:cNvGraphicFramePr>
            <a:graphicFrameLocks noGrp="1"/>
          </p:cNvGraphicFramePr>
          <p:nvPr>
            <p:custDataLst>
              <p:tags r:id="rId1"/>
            </p:custDataLst>
            <p:extLst>
              <p:ext uri="{D42A27DB-BD31-4B8C-83A1-F6EECF244321}">
                <p14:modId xmlns:p14="http://schemas.microsoft.com/office/powerpoint/2010/main" val="464040209"/>
              </p:ext>
            </p:extLst>
          </p:nvPr>
        </p:nvGraphicFramePr>
        <p:xfrm>
          <a:off x="1115616" y="2060848"/>
          <a:ext cx="6840760" cy="4267200"/>
        </p:xfrm>
        <a:graphic>
          <a:graphicData uri="http://schemas.openxmlformats.org/drawingml/2006/table">
            <a:tbl>
              <a:tblPr firstRow="1" bandRow="1">
                <a:tableStyleId>{5C22544A-7EE6-4342-B048-85BDC9FD1C3A}</a:tableStyleId>
              </a:tblPr>
              <a:tblGrid>
                <a:gridCol w="3032390"/>
                <a:gridCol w="761674"/>
                <a:gridCol w="761674"/>
                <a:gridCol w="761674"/>
                <a:gridCol w="761674"/>
                <a:gridCol w="761674"/>
              </a:tblGrid>
              <a:tr h="277745">
                <a:tc>
                  <a:txBody>
                    <a:bodyPr/>
                    <a:lstStyle/>
                    <a:p>
                      <a:pPr algn="ctr"/>
                      <a:endParaRPr lang="fr-FR" sz="1400" dirty="0"/>
                    </a:p>
                  </a:txBody>
                  <a:tcPr anchor="ctr"/>
                </a:tc>
                <a:tc rowSpan="2">
                  <a:txBody>
                    <a:bodyPr/>
                    <a:lstStyle/>
                    <a:p>
                      <a:pPr algn="ctr"/>
                      <a:r>
                        <a:rPr lang="fr-FR" sz="1400" smtClean="0"/>
                        <a:t>2012</a:t>
                      </a:r>
                      <a:endParaRPr lang="fr-FR" sz="1400"/>
                    </a:p>
                  </a:txBody>
                  <a:tcPr anchor="ctr"/>
                </a:tc>
                <a:tc rowSpan="2">
                  <a:txBody>
                    <a:bodyPr/>
                    <a:lstStyle/>
                    <a:p>
                      <a:pPr algn="ctr"/>
                      <a:r>
                        <a:rPr lang="fr-FR" sz="1400" smtClean="0"/>
                        <a:t>2013</a:t>
                      </a:r>
                      <a:endParaRPr lang="fr-FR" sz="1400"/>
                    </a:p>
                  </a:txBody>
                  <a:tcPr anchor="ctr"/>
                </a:tc>
                <a:tc rowSpan="2">
                  <a:txBody>
                    <a:bodyPr/>
                    <a:lstStyle/>
                    <a:p>
                      <a:pPr algn="ctr"/>
                      <a:r>
                        <a:rPr lang="fr-FR" sz="1400" smtClean="0"/>
                        <a:t>2014</a:t>
                      </a:r>
                      <a:endParaRPr lang="fr-FR" sz="1400"/>
                    </a:p>
                  </a:txBody>
                  <a:tcPr anchor="ctr"/>
                </a:tc>
                <a:tc rowSpan="2">
                  <a:txBody>
                    <a:bodyPr/>
                    <a:lstStyle/>
                    <a:p>
                      <a:pPr algn="ctr"/>
                      <a:r>
                        <a:rPr lang="fr-FR" sz="1400" smtClean="0"/>
                        <a:t>2015</a:t>
                      </a:r>
                      <a:endParaRPr lang="fr-FR" sz="1400"/>
                    </a:p>
                  </a:txBody>
                  <a:tcPr anchor="ctr"/>
                </a:tc>
                <a:tc rowSpan="2">
                  <a:txBody>
                    <a:bodyPr/>
                    <a:lstStyle/>
                    <a:p>
                      <a:pPr algn="ctr"/>
                      <a:r>
                        <a:rPr lang="fr-FR" sz="1400" smtClean="0"/>
                        <a:t>2016</a:t>
                      </a:r>
                      <a:endParaRPr lang="fr-FR" sz="1400"/>
                    </a:p>
                  </a:txBody>
                  <a:tcPr anchor="ctr"/>
                </a:tc>
              </a:tr>
              <a:tr h="277745">
                <a:tc>
                  <a:txBody>
                    <a:bodyPr/>
                    <a:lstStyle/>
                    <a:p>
                      <a:pPr algn="ctr"/>
                      <a:r>
                        <a:rPr lang="fr-FR" sz="1400" smtClean="0"/>
                        <a:t>Etat clinique</a:t>
                      </a:r>
                      <a:endParaRPr lang="fr-FR" sz="1400"/>
                    </a:p>
                  </a:txBody>
                  <a:tcPr anchor="ctr"/>
                </a:tc>
                <a:tc vMerge="1">
                  <a:txBody>
                    <a:bodyPr/>
                    <a:lstStyle/>
                    <a:p>
                      <a:endParaRPr lang="fr-FR" sz="800"/>
                    </a:p>
                  </a:txBody>
                  <a:tcPr/>
                </a:tc>
                <a:tc vMerge="1">
                  <a:txBody>
                    <a:bodyPr/>
                    <a:lstStyle/>
                    <a:p>
                      <a:endParaRPr lang="fr-FR" sz="800"/>
                    </a:p>
                  </a:txBody>
                  <a:tcPr/>
                </a:tc>
                <a:tc vMerge="1">
                  <a:txBody>
                    <a:bodyPr/>
                    <a:lstStyle/>
                    <a:p>
                      <a:endParaRPr lang="fr-FR" sz="800"/>
                    </a:p>
                  </a:txBody>
                  <a:tcPr/>
                </a:tc>
                <a:tc vMerge="1">
                  <a:txBody>
                    <a:bodyPr/>
                    <a:lstStyle/>
                    <a:p>
                      <a:endParaRPr lang="fr-FR" sz="800"/>
                    </a:p>
                  </a:txBody>
                  <a:tcPr/>
                </a:tc>
                <a:tc vMerge="1">
                  <a:txBody>
                    <a:bodyPr/>
                    <a:lstStyle/>
                    <a:p>
                      <a:endParaRPr lang="fr-FR" sz="800"/>
                    </a:p>
                  </a:txBody>
                  <a:tcPr/>
                </a:tc>
              </a:tr>
              <a:tr h="277745">
                <a:tc>
                  <a:txBody>
                    <a:bodyPr/>
                    <a:lstStyle/>
                    <a:p>
                      <a:r>
                        <a:rPr lang="fr-FR" sz="1400" dirty="0" smtClean="0"/>
                        <a:t>Age≥75 ans (%)</a:t>
                      </a:r>
                      <a:endParaRPr lang="fr-FR" sz="1400" dirty="0"/>
                    </a:p>
                  </a:txBody>
                  <a:tcPr anchor="b"/>
                </a:tc>
                <a:tc>
                  <a:txBody>
                    <a:bodyPr/>
                    <a:lstStyle/>
                    <a:p>
                      <a:pPr algn="ctr"/>
                      <a:r>
                        <a:rPr lang="fr-FR" sz="1400" smtClean="0"/>
                        <a:t>39,8</a:t>
                      </a:r>
                      <a:endParaRPr lang="fr-FR" sz="1400"/>
                    </a:p>
                  </a:txBody>
                  <a:tcPr anchor="b"/>
                </a:tc>
                <a:tc>
                  <a:txBody>
                    <a:bodyPr/>
                    <a:lstStyle/>
                    <a:p>
                      <a:pPr algn="ctr"/>
                      <a:r>
                        <a:rPr lang="fr-FR" sz="1400" smtClean="0"/>
                        <a:t>40,2</a:t>
                      </a:r>
                      <a:endParaRPr lang="fr-FR" sz="1400"/>
                    </a:p>
                  </a:txBody>
                  <a:tcPr anchor="b"/>
                </a:tc>
                <a:tc>
                  <a:txBody>
                    <a:bodyPr/>
                    <a:lstStyle/>
                    <a:p>
                      <a:pPr algn="ctr"/>
                      <a:r>
                        <a:rPr lang="fr-FR" sz="1400" smtClean="0"/>
                        <a:t>40,8</a:t>
                      </a:r>
                      <a:endParaRPr lang="fr-FR" sz="1400"/>
                    </a:p>
                  </a:txBody>
                  <a:tcPr anchor="b"/>
                </a:tc>
                <a:tc>
                  <a:txBody>
                    <a:bodyPr/>
                    <a:lstStyle/>
                    <a:p>
                      <a:pPr algn="ctr"/>
                      <a:r>
                        <a:rPr lang="fr-FR" sz="1400" smtClean="0"/>
                        <a:t>40,0</a:t>
                      </a:r>
                      <a:endParaRPr lang="fr-FR" sz="1400"/>
                    </a:p>
                  </a:txBody>
                  <a:tcPr anchor="b"/>
                </a:tc>
                <a:tc>
                  <a:txBody>
                    <a:bodyPr/>
                    <a:lstStyle/>
                    <a:p>
                      <a:pPr algn="ctr"/>
                      <a:r>
                        <a:rPr lang="fr-FR" sz="1400" smtClean="0"/>
                        <a:t>40,7</a:t>
                      </a:r>
                      <a:endParaRPr lang="fr-FR" sz="1400"/>
                    </a:p>
                  </a:txBody>
                  <a:tcPr anchor="b"/>
                </a:tc>
              </a:tr>
              <a:tr h="277745">
                <a:tc>
                  <a:txBody>
                    <a:bodyPr/>
                    <a:lstStyle/>
                    <a:p>
                      <a:r>
                        <a:rPr lang="fr-FR" sz="1400" smtClean="0"/>
                        <a:t>Diabète (%)</a:t>
                      </a:r>
                      <a:endParaRPr lang="fr-FR" sz="1400"/>
                    </a:p>
                  </a:txBody>
                  <a:tcPr anchor="b"/>
                </a:tc>
                <a:tc>
                  <a:txBody>
                    <a:bodyPr/>
                    <a:lstStyle/>
                    <a:p>
                      <a:pPr algn="ctr"/>
                      <a:r>
                        <a:rPr lang="fr-FR" sz="1400" smtClean="0"/>
                        <a:t>41,5</a:t>
                      </a:r>
                      <a:endParaRPr lang="fr-FR" sz="1400"/>
                    </a:p>
                  </a:txBody>
                  <a:tcPr anchor="b"/>
                </a:tc>
                <a:tc>
                  <a:txBody>
                    <a:bodyPr/>
                    <a:lstStyle/>
                    <a:p>
                      <a:pPr algn="ctr"/>
                      <a:r>
                        <a:rPr lang="fr-FR" sz="1400" smtClean="0"/>
                        <a:t>42,5</a:t>
                      </a:r>
                      <a:endParaRPr lang="fr-FR" sz="1400"/>
                    </a:p>
                  </a:txBody>
                  <a:tcPr anchor="b"/>
                </a:tc>
                <a:tc>
                  <a:txBody>
                    <a:bodyPr/>
                    <a:lstStyle/>
                    <a:p>
                      <a:pPr algn="ctr"/>
                      <a:r>
                        <a:rPr lang="fr-FR" sz="1400" smtClean="0"/>
                        <a:t>44,0</a:t>
                      </a:r>
                      <a:endParaRPr lang="fr-FR" sz="1400"/>
                    </a:p>
                  </a:txBody>
                  <a:tcPr anchor="b"/>
                </a:tc>
                <a:tc>
                  <a:txBody>
                    <a:bodyPr/>
                    <a:lstStyle/>
                    <a:p>
                      <a:pPr algn="ctr"/>
                      <a:r>
                        <a:rPr lang="fr-FR" sz="1400" smtClean="0"/>
                        <a:t>44,9</a:t>
                      </a:r>
                      <a:endParaRPr lang="fr-FR" sz="1400"/>
                    </a:p>
                  </a:txBody>
                  <a:tcPr anchor="b"/>
                </a:tc>
                <a:tc>
                  <a:txBody>
                    <a:bodyPr/>
                    <a:lstStyle/>
                    <a:p>
                      <a:pPr algn="ctr"/>
                      <a:r>
                        <a:rPr lang="fr-FR" sz="1400" smtClean="0"/>
                        <a:t>46,1</a:t>
                      </a:r>
                      <a:endParaRPr lang="fr-FR" sz="1400"/>
                    </a:p>
                  </a:txBody>
                  <a:tcPr anchor="b"/>
                </a:tc>
              </a:tr>
              <a:tr h="277745">
                <a:tc>
                  <a:txBody>
                    <a:bodyPr/>
                    <a:lstStyle/>
                    <a:p>
                      <a:r>
                        <a:rPr lang="fr-FR" sz="1400" smtClean="0"/>
                        <a:t>IMC≥30 kg/m² (%)</a:t>
                      </a:r>
                      <a:endParaRPr lang="fr-FR" sz="1400"/>
                    </a:p>
                  </a:txBody>
                  <a:tcPr anchor="b"/>
                </a:tc>
                <a:tc>
                  <a:txBody>
                    <a:bodyPr/>
                    <a:lstStyle/>
                    <a:p>
                      <a:pPr algn="ctr"/>
                      <a:r>
                        <a:rPr lang="fr-FR" sz="1400" smtClean="0"/>
                        <a:t>22,9</a:t>
                      </a:r>
                      <a:endParaRPr lang="fr-FR" sz="1400"/>
                    </a:p>
                  </a:txBody>
                  <a:tcPr anchor="b"/>
                </a:tc>
                <a:tc>
                  <a:txBody>
                    <a:bodyPr/>
                    <a:lstStyle/>
                    <a:p>
                      <a:pPr algn="ctr"/>
                      <a:r>
                        <a:rPr lang="fr-FR" sz="1400" smtClean="0"/>
                        <a:t>24,1</a:t>
                      </a:r>
                      <a:endParaRPr lang="fr-FR" sz="1400"/>
                    </a:p>
                  </a:txBody>
                  <a:tcPr anchor="b"/>
                </a:tc>
                <a:tc>
                  <a:txBody>
                    <a:bodyPr/>
                    <a:lstStyle/>
                    <a:p>
                      <a:pPr algn="ctr"/>
                      <a:r>
                        <a:rPr lang="fr-FR" sz="1400" smtClean="0"/>
                        <a:t>24,4</a:t>
                      </a:r>
                      <a:endParaRPr lang="fr-FR" sz="1400"/>
                    </a:p>
                  </a:txBody>
                  <a:tcPr anchor="b"/>
                </a:tc>
                <a:tc>
                  <a:txBody>
                    <a:bodyPr/>
                    <a:lstStyle/>
                    <a:p>
                      <a:pPr algn="ctr"/>
                      <a:r>
                        <a:rPr lang="fr-FR" sz="1400" smtClean="0"/>
                        <a:t>24,0</a:t>
                      </a:r>
                      <a:endParaRPr lang="fr-FR" sz="1400"/>
                    </a:p>
                  </a:txBody>
                  <a:tcPr anchor="b"/>
                </a:tc>
                <a:tc>
                  <a:txBody>
                    <a:bodyPr/>
                    <a:lstStyle/>
                    <a:p>
                      <a:pPr algn="ctr"/>
                      <a:r>
                        <a:rPr lang="fr-FR" sz="1400" smtClean="0"/>
                        <a:t>24,8</a:t>
                      </a:r>
                      <a:endParaRPr lang="fr-FR" sz="1400"/>
                    </a:p>
                  </a:txBody>
                  <a:tcPr anchor="b"/>
                </a:tc>
              </a:tr>
              <a:tr h="277745">
                <a:tc>
                  <a:txBody>
                    <a:bodyPr/>
                    <a:lstStyle/>
                    <a:p>
                      <a:r>
                        <a:rPr lang="fr-FR" sz="1400" smtClean="0"/>
                        <a:t>Insuffisance coronarienne (%)</a:t>
                      </a:r>
                      <a:endParaRPr lang="fr-FR" sz="1400"/>
                    </a:p>
                  </a:txBody>
                  <a:tcPr anchor="b"/>
                </a:tc>
                <a:tc>
                  <a:txBody>
                    <a:bodyPr/>
                    <a:lstStyle/>
                    <a:p>
                      <a:pPr algn="ctr"/>
                      <a:r>
                        <a:rPr lang="fr-FR" sz="1400" smtClean="0"/>
                        <a:t>25,0</a:t>
                      </a:r>
                      <a:endParaRPr lang="fr-FR" sz="1400"/>
                    </a:p>
                  </a:txBody>
                  <a:tcPr anchor="b"/>
                </a:tc>
                <a:tc>
                  <a:txBody>
                    <a:bodyPr/>
                    <a:lstStyle/>
                    <a:p>
                      <a:pPr algn="ctr"/>
                      <a:r>
                        <a:rPr lang="fr-FR" sz="1400" smtClean="0"/>
                        <a:t>25,3</a:t>
                      </a:r>
                      <a:endParaRPr lang="fr-FR" sz="1400"/>
                    </a:p>
                  </a:txBody>
                  <a:tcPr anchor="b"/>
                </a:tc>
                <a:tc>
                  <a:txBody>
                    <a:bodyPr/>
                    <a:lstStyle/>
                    <a:p>
                      <a:pPr algn="ctr"/>
                      <a:r>
                        <a:rPr lang="fr-FR" sz="1400" smtClean="0"/>
                        <a:t>26,0</a:t>
                      </a:r>
                      <a:endParaRPr lang="fr-FR" sz="1400"/>
                    </a:p>
                  </a:txBody>
                  <a:tcPr anchor="b"/>
                </a:tc>
                <a:tc>
                  <a:txBody>
                    <a:bodyPr/>
                    <a:lstStyle/>
                    <a:p>
                      <a:pPr algn="ctr"/>
                      <a:r>
                        <a:rPr lang="fr-FR" sz="1400" smtClean="0"/>
                        <a:t>26,1</a:t>
                      </a:r>
                      <a:endParaRPr lang="fr-FR" sz="1400"/>
                    </a:p>
                  </a:txBody>
                  <a:tcPr anchor="b"/>
                </a:tc>
                <a:tc>
                  <a:txBody>
                    <a:bodyPr/>
                    <a:lstStyle/>
                    <a:p>
                      <a:pPr algn="ctr"/>
                      <a:r>
                        <a:rPr lang="fr-FR" sz="1400" smtClean="0"/>
                        <a:t>27,4</a:t>
                      </a:r>
                      <a:endParaRPr lang="fr-FR" sz="1400"/>
                    </a:p>
                  </a:txBody>
                  <a:tcPr anchor="b"/>
                </a:tc>
              </a:tr>
              <a:tr h="277745">
                <a:tc>
                  <a:txBody>
                    <a:bodyPr/>
                    <a:lstStyle/>
                    <a:p>
                      <a:r>
                        <a:rPr lang="fr-FR" sz="1400" smtClean="0"/>
                        <a:t>Insuffisance cardiaque (%)</a:t>
                      </a:r>
                      <a:endParaRPr lang="fr-FR" sz="1400"/>
                    </a:p>
                  </a:txBody>
                  <a:tcPr anchor="b"/>
                </a:tc>
                <a:tc>
                  <a:txBody>
                    <a:bodyPr/>
                    <a:lstStyle/>
                    <a:p>
                      <a:pPr algn="ctr"/>
                      <a:r>
                        <a:rPr lang="fr-FR" sz="1400" smtClean="0"/>
                        <a:t>25,0</a:t>
                      </a:r>
                      <a:endParaRPr lang="fr-FR" sz="1400"/>
                    </a:p>
                  </a:txBody>
                  <a:tcPr anchor="b"/>
                </a:tc>
                <a:tc>
                  <a:txBody>
                    <a:bodyPr/>
                    <a:lstStyle/>
                    <a:p>
                      <a:pPr algn="ctr"/>
                      <a:r>
                        <a:rPr lang="fr-FR" sz="1400" smtClean="0"/>
                        <a:t>25,7</a:t>
                      </a:r>
                      <a:endParaRPr lang="fr-FR" sz="1400" dirty="0"/>
                    </a:p>
                  </a:txBody>
                  <a:tcPr anchor="b"/>
                </a:tc>
                <a:tc>
                  <a:txBody>
                    <a:bodyPr/>
                    <a:lstStyle/>
                    <a:p>
                      <a:pPr algn="ctr"/>
                      <a:r>
                        <a:rPr lang="fr-FR" sz="1400" smtClean="0"/>
                        <a:t>27,1</a:t>
                      </a:r>
                      <a:endParaRPr lang="fr-FR" sz="1400"/>
                    </a:p>
                  </a:txBody>
                  <a:tcPr anchor="b"/>
                </a:tc>
                <a:tc>
                  <a:txBody>
                    <a:bodyPr/>
                    <a:lstStyle/>
                    <a:p>
                      <a:pPr algn="ctr"/>
                      <a:r>
                        <a:rPr lang="fr-FR" sz="1400" smtClean="0"/>
                        <a:t>26,5</a:t>
                      </a:r>
                      <a:endParaRPr lang="fr-FR" sz="1400"/>
                    </a:p>
                  </a:txBody>
                  <a:tcPr anchor="b"/>
                </a:tc>
                <a:tc>
                  <a:txBody>
                    <a:bodyPr/>
                    <a:lstStyle/>
                    <a:p>
                      <a:pPr algn="ctr"/>
                      <a:r>
                        <a:rPr lang="fr-FR" sz="1400" smtClean="0"/>
                        <a:t>26,7</a:t>
                      </a:r>
                      <a:endParaRPr lang="fr-FR" sz="1400"/>
                    </a:p>
                  </a:txBody>
                  <a:tcPr anchor="b"/>
                </a:tc>
              </a:tr>
              <a:tr h="277745">
                <a:tc>
                  <a:txBody>
                    <a:bodyPr/>
                    <a:lstStyle/>
                    <a:p>
                      <a:r>
                        <a:rPr lang="fr-FR" sz="1400" smtClean="0"/>
                        <a:t>Artérite membres inférieurs (%)</a:t>
                      </a:r>
                      <a:endParaRPr lang="fr-FR" sz="1400"/>
                    </a:p>
                  </a:txBody>
                  <a:tcPr anchor="b"/>
                </a:tc>
                <a:tc>
                  <a:txBody>
                    <a:bodyPr/>
                    <a:lstStyle/>
                    <a:p>
                      <a:pPr algn="ctr"/>
                      <a:r>
                        <a:rPr lang="fr-FR" sz="1400" smtClean="0"/>
                        <a:t>19,7</a:t>
                      </a:r>
                      <a:endParaRPr lang="fr-FR" sz="1400"/>
                    </a:p>
                  </a:txBody>
                  <a:tcPr anchor="b"/>
                </a:tc>
                <a:tc>
                  <a:txBody>
                    <a:bodyPr/>
                    <a:lstStyle/>
                    <a:p>
                      <a:pPr algn="ctr"/>
                      <a:r>
                        <a:rPr lang="fr-FR" sz="1400" smtClean="0"/>
                        <a:t>19,6</a:t>
                      </a:r>
                      <a:endParaRPr lang="fr-FR" sz="1400"/>
                    </a:p>
                  </a:txBody>
                  <a:tcPr anchor="b"/>
                </a:tc>
                <a:tc>
                  <a:txBody>
                    <a:bodyPr/>
                    <a:lstStyle/>
                    <a:p>
                      <a:pPr algn="ctr"/>
                      <a:r>
                        <a:rPr lang="fr-FR" sz="1400" smtClean="0"/>
                        <a:t>20,6</a:t>
                      </a:r>
                      <a:endParaRPr lang="fr-FR" sz="1400"/>
                    </a:p>
                  </a:txBody>
                  <a:tcPr anchor="b"/>
                </a:tc>
                <a:tc>
                  <a:txBody>
                    <a:bodyPr/>
                    <a:lstStyle/>
                    <a:p>
                      <a:pPr algn="ctr"/>
                      <a:r>
                        <a:rPr lang="fr-FR" sz="1400" smtClean="0"/>
                        <a:t>20,1</a:t>
                      </a:r>
                      <a:endParaRPr lang="fr-FR" sz="1400"/>
                    </a:p>
                  </a:txBody>
                  <a:tcPr anchor="b"/>
                </a:tc>
                <a:tc>
                  <a:txBody>
                    <a:bodyPr/>
                    <a:lstStyle/>
                    <a:p>
                      <a:pPr algn="ctr"/>
                      <a:r>
                        <a:rPr lang="fr-FR" sz="1400" smtClean="0"/>
                        <a:t>21,3</a:t>
                      </a:r>
                      <a:endParaRPr lang="fr-FR" sz="1400"/>
                    </a:p>
                  </a:txBody>
                  <a:tcPr anchor="b"/>
                </a:tc>
              </a:tr>
              <a:tr h="277745">
                <a:tc>
                  <a:txBody>
                    <a:bodyPr/>
                    <a:lstStyle/>
                    <a:p>
                      <a:r>
                        <a:rPr lang="fr-FR" sz="1400" smtClean="0"/>
                        <a:t>AVC ou AIT (%)</a:t>
                      </a:r>
                      <a:endParaRPr lang="fr-FR" sz="1400"/>
                    </a:p>
                  </a:txBody>
                  <a:tcPr anchor="b"/>
                </a:tc>
                <a:tc>
                  <a:txBody>
                    <a:bodyPr/>
                    <a:lstStyle/>
                    <a:p>
                      <a:pPr algn="ctr"/>
                      <a:r>
                        <a:rPr lang="fr-FR" sz="1400" smtClean="0"/>
                        <a:t>11,2</a:t>
                      </a:r>
                      <a:endParaRPr lang="fr-FR" sz="1400"/>
                    </a:p>
                  </a:txBody>
                  <a:tcPr anchor="b"/>
                </a:tc>
                <a:tc>
                  <a:txBody>
                    <a:bodyPr/>
                    <a:lstStyle/>
                    <a:p>
                      <a:pPr algn="ctr"/>
                      <a:r>
                        <a:rPr lang="fr-FR" sz="1400" smtClean="0"/>
                        <a:t>10,9</a:t>
                      </a:r>
                      <a:endParaRPr lang="fr-FR" sz="1400"/>
                    </a:p>
                  </a:txBody>
                  <a:tcPr anchor="b"/>
                </a:tc>
                <a:tc>
                  <a:txBody>
                    <a:bodyPr/>
                    <a:lstStyle/>
                    <a:p>
                      <a:pPr algn="ctr"/>
                      <a:r>
                        <a:rPr lang="fr-FR" sz="1400" smtClean="0"/>
                        <a:t>11,4</a:t>
                      </a:r>
                      <a:endParaRPr lang="fr-FR" sz="1400"/>
                    </a:p>
                  </a:txBody>
                  <a:tcPr anchor="b"/>
                </a:tc>
                <a:tc>
                  <a:txBody>
                    <a:bodyPr/>
                    <a:lstStyle/>
                    <a:p>
                      <a:pPr algn="ctr"/>
                      <a:r>
                        <a:rPr lang="fr-FR" sz="1400" smtClean="0"/>
                        <a:t>11,6</a:t>
                      </a:r>
                      <a:endParaRPr lang="fr-FR" sz="1400" dirty="0"/>
                    </a:p>
                  </a:txBody>
                  <a:tcPr anchor="b"/>
                </a:tc>
                <a:tc>
                  <a:txBody>
                    <a:bodyPr/>
                    <a:lstStyle/>
                    <a:p>
                      <a:pPr algn="ctr"/>
                      <a:r>
                        <a:rPr lang="fr-FR" sz="1400" smtClean="0"/>
                        <a:t>11,9</a:t>
                      </a:r>
                      <a:endParaRPr lang="fr-FR" sz="1400"/>
                    </a:p>
                  </a:txBody>
                  <a:tcPr anchor="b"/>
                </a:tc>
              </a:tr>
              <a:tr h="277745">
                <a:tc>
                  <a:txBody>
                    <a:bodyPr/>
                    <a:lstStyle/>
                    <a:p>
                      <a:r>
                        <a:rPr lang="fr-FR" sz="1400" smtClean="0"/>
                        <a:t>Insuffisance respiratoire (%)</a:t>
                      </a:r>
                      <a:endParaRPr lang="fr-FR" sz="1400"/>
                    </a:p>
                  </a:txBody>
                  <a:tcPr anchor="b"/>
                </a:tc>
                <a:tc>
                  <a:txBody>
                    <a:bodyPr/>
                    <a:lstStyle/>
                    <a:p>
                      <a:pPr algn="ctr"/>
                      <a:r>
                        <a:rPr lang="fr-FR" sz="1400" smtClean="0"/>
                        <a:t>13,6</a:t>
                      </a:r>
                      <a:endParaRPr lang="fr-FR" sz="1400"/>
                    </a:p>
                  </a:txBody>
                  <a:tcPr anchor="b"/>
                </a:tc>
                <a:tc>
                  <a:txBody>
                    <a:bodyPr/>
                    <a:lstStyle/>
                    <a:p>
                      <a:pPr algn="ctr"/>
                      <a:r>
                        <a:rPr lang="fr-FR" sz="1400" dirty="0" smtClean="0"/>
                        <a:t>14,9</a:t>
                      </a:r>
                      <a:endParaRPr lang="fr-FR" sz="1400" dirty="0"/>
                    </a:p>
                  </a:txBody>
                  <a:tcPr anchor="b"/>
                </a:tc>
                <a:tc>
                  <a:txBody>
                    <a:bodyPr/>
                    <a:lstStyle/>
                    <a:p>
                      <a:pPr algn="ctr"/>
                      <a:r>
                        <a:rPr lang="fr-FR" sz="1400" smtClean="0"/>
                        <a:t>16,3</a:t>
                      </a:r>
                      <a:endParaRPr lang="fr-FR" sz="1400"/>
                    </a:p>
                  </a:txBody>
                  <a:tcPr anchor="b"/>
                </a:tc>
                <a:tc>
                  <a:txBody>
                    <a:bodyPr/>
                    <a:lstStyle/>
                    <a:p>
                      <a:pPr algn="ctr"/>
                      <a:r>
                        <a:rPr lang="fr-FR" sz="1400" smtClean="0"/>
                        <a:t>16,6</a:t>
                      </a:r>
                      <a:endParaRPr lang="fr-FR" sz="1400" dirty="0"/>
                    </a:p>
                  </a:txBody>
                  <a:tcPr anchor="b"/>
                </a:tc>
                <a:tc>
                  <a:txBody>
                    <a:bodyPr/>
                    <a:lstStyle/>
                    <a:p>
                      <a:pPr algn="ctr"/>
                      <a:r>
                        <a:rPr lang="fr-FR" sz="1400" smtClean="0"/>
                        <a:t>17,7</a:t>
                      </a:r>
                      <a:endParaRPr lang="fr-FR" sz="1400"/>
                    </a:p>
                  </a:txBody>
                  <a:tcPr anchor="b"/>
                </a:tc>
              </a:tr>
              <a:tr h="277745">
                <a:tc>
                  <a:txBody>
                    <a:bodyPr/>
                    <a:lstStyle/>
                    <a:p>
                      <a:r>
                        <a:rPr lang="fr-FR" sz="1400" smtClean="0"/>
                        <a:t>Cancer (%)</a:t>
                      </a:r>
                      <a:endParaRPr lang="fr-FR" sz="1400"/>
                    </a:p>
                  </a:txBody>
                  <a:tcPr anchor="b"/>
                </a:tc>
                <a:tc>
                  <a:txBody>
                    <a:bodyPr/>
                    <a:lstStyle/>
                    <a:p>
                      <a:pPr algn="ctr"/>
                      <a:r>
                        <a:rPr lang="fr-FR" sz="1400" smtClean="0"/>
                        <a:t>11,7</a:t>
                      </a:r>
                      <a:endParaRPr lang="fr-FR" sz="1400"/>
                    </a:p>
                  </a:txBody>
                  <a:tcPr anchor="b"/>
                </a:tc>
                <a:tc>
                  <a:txBody>
                    <a:bodyPr/>
                    <a:lstStyle/>
                    <a:p>
                      <a:pPr algn="ctr"/>
                      <a:r>
                        <a:rPr lang="fr-FR" sz="1400" smtClean="0"/>
                        <a:t>11,9</a:t>
                      </a:r>
                      <a:endParaRPr lang="fr-FR" sz="1400"/>
                    </a:p>
                  </a:txBody>
                  <a:tcPr anchor="b"/>
                </a:tc>
                <a:tc>
                  <a:txBody>
                    <a:bodyPr/>
                    <a:lstStyle/>
                    <a:p>
                      <a:pPr algn="ctr"/>
                      <a:r>
                        <a:rPr lang="fr-FR" sz="1400" smtClean="0"/>
                        <a:t>11,4</a:t>
                      </a:r>
                      <a:endParaRPr lang="fr-FR" sz="1400"/>
                    </a:p>
                  </a:txBody>
                  <a:tcPr anchor="b"/>
                </a:tc>
                <a:tc>
                  <a:txBody>
                    <a:bodyPr/>
                    <a:lstStyle/>
                    <a:p>
                      <a:pPr algn="ctr"/>
                      <a:r>
                        <a:rPr lang="fr-FR" sz="1400" smtClean="0"/>
                        <a:t>11,1</a:t>
                      </a:r>
                      <a:endParaRPr lang="fr-FR" sz="1400" dirty="0"/>
                    </a:p>
                  </a:txBody>
                  <a:tcPr anchor="b"/>
                </a:tc>
                <a:tc>
                  <a:txBody>
                    <a:bodyPr/>
                    <a:lstStyle/>
                    <a:p>
                      <a:pPr algn="ctr"/>
                      <a:r>
                        <a:rPr lang="fr-FR" sz="1400" smtClean="0"/>
                        <a:t>11,6</a:t>
                      </a:r>
                      <a:endParaRPr lang="fr-FR" sz="1400"/>
                    </a:p>
                  </a:txBody>
                  <a:tcPr anchor="b"/>
                </a:tc>
              </a:tr>
              <a:tr h="277745">
                <a:tc>
                  <a:txBody>
                    <a:bodyPr/>
                    <a:lstStyle/>
                    <a:p>
                      <a:r>
                        <a:rPr lang="fr-FR" sz="1400" smtClean="0"/>
                        <a:t>Marche autonome (%)</a:t>
                      </a:r>
                      <a:endParaRPr lang="fr-FR" sz="1400"/>
                    </a:p>
                  </a:txBody>
                  <a:tcPr anchor="b"/>
                </a:tc>
                <a:tc>
                  <a:txBody>
                    <a:bodyPr/>
                    <a:lstStyle/>
                    <a:p>
                      <a:pPr algn="ctr"/>
                      <a:r>
                        <a:rPr lang="fr-FR" sz="1400" smtClean="0"/>
                        <a:t>81,4</a:t>
                      </a:r>
                      <a:endParaRPr lang="fr-FR" sz="1400"/>
                    </a:p>
                  </a:txBody>
                  <a:tcPr anchor="b"/>
                </a:tc>
                <a:tc>
                  <a:txBody>
                    <a:bodyPr/>
                    <a:lstStyle/>
                    <a:p>
                      <a:pPr algn="ctr"/>
                      <a:r>
                        <a:rPr lang="fr-FR" sz="1400" smtClean="0"/>
                        <a:t>81,8</a:t>
                      </a:r>
                      <a:endParaRPr lang="fr-FR" sz="1400"/>
                    </a:p>
                  </a:txBody>
                  <a:tcPr anchor="b"/>
                </a:tc>
                <a:tc>
                  <a:txBody>
                    <a:bodyPr/>
                    <a:lstStyle/>
                    <a:p>
                      <a:pPr algn="ctr"/>
                      <a:r>
                        <a:rPr lang="fr-FR" sz="1400" smtClean="0"/>
                        <a:t>82,7</a:t>
                      </a:r>
                      <a:endParaRPr lang="fr-FR" sz="1400"/>
                    </a:p>
                  </a:txBody>
                  <a:tcPr anchor="b"/>
                </a:tc>
                <a:tc>
                  <a:txBody>
                    <a:bodyPr/>
                    <a:lstStyle/>
                    <a:p>
                      <a:pPr algn="ctr"/>
                      <a:r>
                        <a:rPr lang="fr-FR" sz="1400" smtClean="0"/>
                        <a:t>82,7</a:t>
                      </a:r>
                      <a:endParaRPr lang="fr-FR" sz="1400"/>
                    </a:p>
                  </a:txBody>
                  <a:tcPr anchor="b"/>
                </a:tc>
                <a:tc>
                  <a:txBody>
                    <a:bodyPr/>
                    <a:lstStyle/>
                    <a:p>
                      <a:pPr algn="ctr"/>
                      <a:r>
                        <a:rPr lang="fr-FR" sz="1400" smtClean="0"/>
                        <a:t>83,0</a:t>
                      </a:r>
                      <a:endParaRPr lang="fr-FR" sz="1400"/>
                    </a:p>
                  </a:txBody>
                  <a:tcPr anchor="b"/>
                </a:tc>
              </a:tr>
              <a:tr h="277745">
                <a:tc>
                  <a:txBody>
                    <a:bodyPr/>
                    <a:lstStyle/>
                    <a:p>
                      <a:r>
                        <a:rPr lang="fr-FR" sz="1400" smtClean="0"/>
                        <a:t>Age médian (ans)</a:t>
                      </a:r>
                      <a:endParaRPr lang="fr-FR" sz="1400"/>
                    </a:p>
                  </a:txBody>
                  <a:tcPr anchor="b"/>
                </a:tc>
                <a:tc>
                  <a:txBody>
                    <a:bodyPr/>
                    <a:lstStyle/>
                    <a:p>
                      <a:pPr algn="ctr"/>
                      <a:r>
                        <a:rPr lang="fr-FR" sz="1400" smtClean="0"/>
                        <a:t>70,8</a:t>
                      </a:r>
                      <a:endParaRPr lang="fr-FR" sz="1400"/>
                    </a:p>
                  </a:txBody>
                  <a:tcPr anchor="b"/>
                </a:tc>
                <a:tc>
                  <a:txBody>
                    <a:bodyPr/>
                    <a:lstStyle/>
                    <a:p>
                      <a:pPr algn="ctr"/>
                      <a:r>
                        <a:rPr lang="fr-FR" sz="1400" smtClean="0"/>
                        <a:t>70,7</a:t>
                      </a:r>
                      <a:endParaRPr lang="fr-FR" sz="1400"/>
                    </a:p>
                  </a:txBody>
                  <a:tcPr anchor="b"/>
                </a:tc>
                <a:tc>
                  <a:txBody>
                    <a:bodyPr/>
                    <a:lstStyle/>
                    <a:p>
                      <a:pPr algn="ctr"/>
                      <a:r>
                        <a:rPr lang="fr-FR" sz="1400" smtClean="0"/>
                        <a:t>71,0</a:t>
                      </a:r>
                      <a:endParaRPr lang="fr-FR" sz="1400"/>
                    </a:p>
                  </a:txBody>
                  <a:tcPr anchor="b"/>
                </a:tc>
                <a:tc>
                  <a:txBody>
                    <a:bodyPr/>
                    <a:lstStyle/>
                    <a:p>
                      <a:pPr algn="ctr"/>
                      <a:r>
                        <a:rPr lang="fr-FR" sz="1400" smtClean="0"/>
                        <a:t>71,0</a:t>
                      </a:r>
                      <a:endParaRPr lang="fr-FR" sz="1400"/>
                    </a:p>
                  </a:txBody>
                  <a:tcPr anchor="b"/>
                </a:tc>
                <a:tc>
                  <a:txBody>
                    <a:bodyPr/>
                    <a:lstStyle/>
                    <a:p>
                      <a:pPr algn="ctr"/>
                      <a:r>
                        <a:rPr lang="fr-FR" sz="1400" smtClean="0"/>
                        <a:t>71,3</a:t>
                      </a:r>
                      <a:endParaRPr lang="fr-FR" sz="1400"/>
                    </a:p>
                  </a:txBody>
                  <a:tcPr anchor="b"/>
                </a:tc>
              </a:tr>
              <a:tr h="277745">
                <a:tc>
                  <a:txBody>
                    <a:bodyPr/>
                    <a:lstStyle/>
                    <a:p>
                      <a:r>
                        <a:rPr lang="fr-FR" sz="1400" dirty="0" smtClean="0"/>
                        <a:t>IMC médian (kg/m²)</a:t>
                      </a:r>
                      <a:endParaRPr lang="fr-FR" sz="1400" dirty="0"/>
                    </a:p>
                  </a:txBody>
                  <a:tcPr anchor="b"/>
                </a:tc>
                <a:tc>
                  <a:txBody>
                    <a:bodyPr/>
                    <a:lstStyle/>
                    <a:p>
                      <a:pPr algn="ctr"/>
                      <a:r>
                        <a:rPr lang="fr-FR" sz="1400" smtClean="0"/>
                        <a:t>25,5</a:t>
                      </a:r>
                      <a:endParaRPr lang="fr-FR" sz="1400"/>
                    </a:p>
                  </a:txBody>
                  <a:tcPr anchor="b"/>
                </a:tc>
                <a:tc>
                  <a:txBody>
                    <a:bodyPr/>
                    <a:lstStyle/>
                    <a:p>
                      <a:pPr algn="ctr"/>
                      <a:r>
                        <a:rPr lang="fr-FR" sz="1400" smtClean="0"/>
                        <a:t>25,6</a:t>
                      </a:r>
                      <a:endParaRPr lang="fr-FR" sz="1400"/>
                    </a:p>
                  </a:txBody>
                  <a:tcPr anchor="b"/>
                </a:tc>
                <a:tc>
                  <a:txBody>
                    <a:bodyPr/>
                    <a:lstStyle/>
                    <a:p>
                      <a:pPr algn="ctr"/>
                      <a:r>
                        <a:rPr lang="fr-FR" sz="1400" smtClean="0"/>
                        <a:t>25,8</a:t>
                      </a:r>
                      <a:endParaRPr lang="fr-FR" sz="1400"/>
                    </a:p>
                  </a:txBody>
                  <a:tcPr anchor="b"/>
                </a:tc>
                <a:tc>
                  <a:txBody>
                    <a:bodyPr/>
                    <a:lstStyle/>
                    <a:p>
                      <a:pPr algn="ctr"/>
                      <a:r>
                        <a:rPr lang="fr-FR" sz="1400" smtClean="0"/>
                        <a:t>25,8</a:t>
                      </a:r>
                      <a:endParaRPr lang="fr-FR" sz="1400"/>
                    </a:p>
                  </a:txBody>
                  <a:tcPr anchor="b"/>
                </a:tc>
                <a:tc>
                  <a:txBody>
                    <a:bodyPr/>
                    <a:lstStyle/>
                    <a:p>
                      <a:pPr algn="ctr"/>
                      <a:r>
                        <a:rPr lang="fr-FR" sz="1400" dirty="0" smtClean="0"/>
                        <a:t>25,8</a:t>
                      </a:r>
                      <a:endParaRPr lang="fr-FR" sz="1400" dirty="0"/>
                    </a:p>
                  </a:txBody>
                  <a:tcPr anchor="b"/>
                </a:tc>
              </a:tr>
            </a:tbl>
          </a:graphicData>
        </a:graphic>
      </p:graphicFrame>
    </p:spTree>
    <p:extLst>
      <p:ext uri="{BB962C8B-B14F-4D97-AF65-F5344CB8AC3E}">
        <p14:creationId xmlns:p14="http://schemas.microsoft.com/office/powerpoint/2010/main" val="28796521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35</a:t>
            </a:fld>
            <a:endParaRPr lang="fr-FR" altLang="fr-FR">
              <a:solidFill>
                <a:srgbClr val="000000"/>
              </a:solidFill>
            </a:endParaRPr>
          </a:p>
        </p:txBody>
      </p:sp>
      <p:sp>
        <p:nvSpPr>
          <p:cNvPr id="6" name="ZoneTexte 5"/>
          <p:cNvSpPr txBox="1"/>
          <p:nvPr/>
        </p:nvSpPr>
        <p:spPr>
          <a:xfrm>
            <a:off x="179513" y="188640"/>
            <a:ext cx="8712968" cy="2585323"/>
          </a:xfrm>
          <a:prstGeom prst="rect">
            <a:avLst/>
          </a:prstGeom>
          <a:noFill/>
        </p:spPr>
        <p:txBody>
          <a:bodyPr vert="horz" wrap="square" rtlCol="0">
            <a:spAutoFit/>
          </a:bodyPr>
          <a:lstStyle/>
          <a:p>
            <a:r>
              <a:rPr lang="fr-FR" dirty="0">
                <a:solidFill>
                  <a:srgbClr val="3333CC"/>
                </a:solidFill>
              </a:rPr>
              <a:t>Le </a:t>
            </a:r>
            <a:r>
              <a:rPr lang="fr-FR" dirty="0" err="1">
                <a:solidFill>
                  <a:srgbClr val="3333CC"/>
                </a:solidFill>
              </a:rPr>
              <a:t>DFGe</a:t>
            </a:r>
            <a:r>
              <a:rPr lang="fr-FR" dirty="0">
                <a:solidFill>
                  <a:srgbClr val="3333CC"/>
                </a:solidFill>
              </a:rPr>
              <a:t> médian se stabilise autour de 9 ml/min/1,73 m</a:t>
            </a:r>
            <a:r>
              <a:rPr lang="fr-FR" baseline="30000" dirty="0">
                <a:solidFill>
                  <a:srgbClr val="3333CC"/>
                </a:solidFill>
              </a:rPr>
              <a:t>2</a:t>
            </a:r>
            <a:r>
              <a:rPr lang="fr-FR" dirty="0">
                <a:solidFill>
                  <a:srgbClr val="3333CC"/>
                </a:solidFill>
              </a:rPr>
              <a:t> (+1% annuel) avec une baisse significative du pourcentage de patients démarrant à moins de 5 ml/min/1,73 m</a:t>
            </a:r>
            <a:r>
              <a:rPr lang="fr-FR" baseline="30000" dirty="0">
                <a:solidFill>
                  <a:srgbClr val="3333CC"/>
                </a:solidFill>
              </a:rPr>
              <a:t>2</a:t>
            </a:r>
            <a:r>
              <a:rPr lang="fr-FR" dirty="0">
                <a:solidFill>
                  <a:srgbClr val="3333CC"/>
                </a:solidFill>
              </a:rPr>
              <a:t>. Le pourcentage de patients démarrant en urgence a tendance à diminuer (-0,7 % annuel), tandis que le pourcentage de patients démarrant avec un cathéter stagne (+0,3 % annuel). Le pourcentage de patients démarrant en dialyse péritonéale est stable. Le pourcentage de patients ayant une hémoglobine à moins de 10 g/dl augmente annuellement (+2,3 % annuel) tandis que l’on enregistre une stagnation de l’utilisation des agents stimulants de l’érythropoïèse avant le stade de la dialyse.</a:t>
            </a:r>
          </a:p>
        </p:txBody>
      </p:sp>
      <p:sp>
        <p:nvSpPr>
          <p:cNvPr id="7" name="Espace réservé du pied de page 4"/>
          <p:cNvSpPr>
            <a:spLocks noGrp="1"/>
          </p:cNvSpPr>
          <p:nvPr>
            <p:ph type="ftr" sz="quarter" idx="10"/>
          </p:nvPr>
        </p:nvSpPr>
        <p:spPr>
          <a:xfrm>
            <a:off x="3124200" y="6248400"/>
            <a:ext cx="2895600" cy="457200"/>
          </a:xfrm>
        </p:spPr>
        <p:txBody>
          <a:bodyPr/>
          <a:lstStyle/>
          <a:p>
            <a:pPr>
              <a:defRPr/>
            </a:pPr>
            <a:r>
              <a:rPr lang="fr-FR" altLang="fr-FR" dirty="0">
                <a:solidFill>
                  <a:srgbClr val="3333CC"/>
                </a:solidFill>
              </a:rPr>
              <a:t>Chapitre </a:t>
            </a:r>
            <a:r>
              <a:rPr lang="fr-FR" altLang="fr-FR" dirty="0" smtClean="0">
                <a:solidFill>
                  <a:srgbClr val="3333CC"/>
                </a:solidFill>
              </a:rPr>
              <a:t>NOUVEAUX 2016</a:t>
            </a:r>
          </a:p>
          <a:p>
            <a:pPr>
              <a:defRPr/>
            </a:pPr>
            <a:r>
              <a:rPr lang="fr-FR" altLang="fr-FR" dirty="0" smtClean="0">
                <a:solidFill>
                  <a:srgbClr val="3333CC"/>
                </a:solidFill>
              </a:rPr>
              <a:t>Evolution de la prise en charge</a:t>
            </a:r>
            <a:endParaRPr lang="fr-FR" altLang="fr-FR" dirty="0">
              <a:solidFill>
                <a:srgbClr val="3333CC"/>
              </a:solidFill>
            </a:endParaRPr>
          </a:p>
        </p:txBody>
      </p:sp>
      <p:graphicFrame>
        <p:nvGraphicFramePr>
          <p:cNvPr id="8" name="Tableau 7"/>
          <p:cNvGraphicFramePr>
            <a:graphicFrameLocks noGrp="1"/>
          </p:cNvGraphicFramePr>
          <p:nvPr>
            <p:custDataLst>
              <p:tags r:id="rId1"/>
            </p:custDataLst>
            <p:extLst>
              <p:ext uri="{D42A27DB-BD31-4B8C-83A1-F6EECF244321}">
                <p14:modId xmlns:p14="http://schemas.microsoft.com/office/powerpoint/2010/main" val="2292964043"/>
              </p:ext>
            </p:extLst>
          </p:nvPr>
        </p:nvGraphicFramePr>
        <p:xfrm>
          <a:off x="1619672" y="2492896"/>
          <a:ext cx="6048669" cy="3427080"/>
        </p:xfrm>
        <a:graphic>
          <a:graphicData uri="http://schemas.openxmlformats.org/drawingml/2006/table">
            <a:tbl>
              <a:tblPr firstRow="1" bandRow="1">
                <a:tableStyleId>{5C22544A-7EE6-4342-B048-85BDC9FD1C3A}</a:tableStyleId>
              </a:tblPr>
              <a:tblGrid>
                <a:gridCol w="2616174"/>
                <a:gridCol w="686499"/>
                <a:gridCol w="686499"/>
                <a:gridCol w="686499"/>
                <a:gridCol w="686499"/>
                <a:gridCol w="686499"/>
              </a:tblGrid>
              <a:tr h="285590">
                <a:tc>
                  <a:txBody>
                    <a:bodyPr/>
                    <a:lstStyle/>
                    <a:p>
                      <a:pPr algn="ctr"/>
                      <a:endParaRPr lang="fr-FR" sz="1200" dirty="0"/>
                    </a:p>
                  </a:txBody>
                  <a:tcPr anchor="ctr"/>
                </a:tc>
                <a:tc rowSpan="2">
                  <a:txBody>
                    <a:bodyPr/>
                    <a:lstStyle/>
                    <a:p>
                      <a:pPr algn="ctr"/>
                      <a:r>
                        <a:rPr lang="fr-FR" sz="1200" smtClean="0"/>
                        <a:t>2012</a:t>
                      </a:r>
                      <a:endParaRPr lang="fr-FR" sz="1200"/>
                    </a:p>
                  </a:txBody>
                  <a:tcPr anchor="ctr"/>
                </a:tc>
                <a:tc rowSpan="2">
                  <a:txBody>
                    <a:bodyPr/>
                    <a:lstStyle/>
                    <a:p>
                      <a:pPr algn="ctr"/>
                      <a:r>
                        <a:rPr lang="fr-FR" sz="1200" smtClean="0"/>
                        <a:t>2013</a:t>
                      </a:r>
                      <a:endParaRPr lang="fr-FR" sz="1200"/>
                    </a:p>
                  </a:txBody>
                  <a:tcPr anchor="ctr"/>
                </a:tc>
                <a:tc rowSpan="2">
                  <a:txBody>
                    <a:bodyPr/>
                    <a:lstStyle/>
                    <a:p>
                      <a:pPr algn="ctr"/>
                      <a:r>
                        <a:rPr lang="fr-FR" sz="1200" smtClean="0"/>
                        <a:t>2014</a:t>
                      </a:r>
                      <a:endParaRPr lang="fr-FR" sz="1200"/>
                    </a:p>
                  </a:txBody>
                  <a:tcPr anchor="ctr"/>
                </a:tc>
                <a:tc rowSpan="2">
                  <a:txBody>
                    <a:bodyPr/>
                    <a:lstStyle/>
                    <a:p>
                      <a:pPr algn="ctr"/>
                      <a:r>
                        <a:rPr lang="fr-FR" sz="1200" smtClean="0"/>
                        <a:t>2015</a:t>
                      </a:r>
                      <a:endParaRPr lang="fr-FR" sz="1200"/>
                    </a:p>
                  </a:txBody>
                  <a:tcPr anchor="ctr"/>
                </a:tc>
                <a:tc rowSpan="2">
                  <a:txBody>
                    <a:bodyPr/>
                    <a:lstStyle/>
                    <a:p>
                      <a:pPr algn="ctr"/>
                      <a:r>
                        <a:rPr lang="fr-FR" sz="1200" smtClean="0"/>
                        <a:t>2016</a:t>
                      </a:r>
                      <a:endParaRPr lang="fr-FR" sz="1200"/>
                    </a:p>
                  </a:txBody>
                  <a:tcPr anchor="ctr"/>
                </a:tc>
              </a:tr>
              <a:tr h="285590">
                <a:tc>
                  <a:txBody>
                    <a:bodyPr/>
                    <a:lstStyle/>
                    <a:p>
                      <a:pPr algn="ctr"/>
                      <a:r>
                        <a:rPr lang="fr-FR" sz="1200" smtClean="0"/>
                        <a:t>Prise en charge</a:t>
                      </a:r>
                      <a:endParaRPr lang="fr-FR" sz="1200"/>
                    </a:p>
                  </a:txBody>
                  <a:tcPr anchor="ctr"/>
                </a:tc>
                <a:tc vMerge="1">
                  <a:txBody>
                    <a:bodyPr/>
                    <a:lstStyle/>
                    <a:p>
                      <a:endParaRPr lang="fr-FR" sz="800"/>
                    </a:p>
                  </a:txBody>
                  <a:tcPr/>
                </a:tc>
                <a:tc vMerge="1">
                  <a:txBody>
                    <a:bodyPr/>
                    <a:lstStyle/>
                    <a:p>
                      <a:endParaRPr lang="fr-FR" sz="800"/>
                    </a:p>
                  </a:txBody>
                  <a:tcPr/>
                </a:tc>
                <a:tc vMerge="1">
                  <a:txBody>
                    <a:bodyPr/>
                    <a:lstStyle/>
                    <a:p>
                      <a:endParaRPr lang="fr-FR" sz="800"/>
                    </a:p>
                  </a:txBody>
                  <a:tcPr/>
                </a:tc>
                <a:tc vMerge="1">
                  <a:txBody>
                    <a:bodyPr/>
                    <a:lstStyle/>
                    <a:p>
                      <a:endParaRPr lang="fr-FR" sz="800"/>
                    </a:p>
                  </a:txBody>
                  <a:tcPr/>
                </a:tc>
                <a:tc vMerge="1">
                  <a:txBody>
                    <a:bodyPr/>
                    <a:lstStyle/>
                    <a:p>
                      <a:endParaRPr lang="fr-FR" sz="800"/>
                    </a:p>
                  </a:txBody>
                  <a:tcPr/>
                </a:tc>
              </a:tr>
              <a:tr h="285590">
                <a:tc>
                  <a:txBody>
                    <a:bodyPr/>
                    <a:lstStyle/>
                    <a:p>
                      <a:r>
                        <a:rPr lang="fr-FR" sz="1200" smtClean="0"/>
                        <a:t>DFGe&lt;5 ml/min/1.73m² (%)</a:t>
                      </a:r>
                      <a:endParaRPr lang="fr-FR" sz="1200"/>
                    </a:p>
                  </a:txBody>
                  <a:tcPr anchor="b"/>
                </a:tc>
                <a:tc>
                  <a:txBody>
                    <a:bodyPr/>
                    <a:lstStyle/>
                    <a:p>
                      <a:pPr algn="ctr"/>
                      <a:r>
                        <a:rPr lang="fr-FR" sz="1200" smtClean="0"/>
                        <a:t>11,0</a:t>
                      </a:r>
                      <a:endParaRPr lang="fr-FR" sz="1200"/>
                    </a:p>
                  </a:txBody>
                  <a:tcPr anchor="b"/>
                </a:tc>
                <a:tc>
                  <a:txBody>
                    <a:bodyPr/>
                    <a:lstStyle/>
                    <a:p>
                      <a:pPr algn="ctr"/>
                      <a:r>
                        <a:rPr lang="fr-FR" sz="1200" dirty="0" smtClean="0"/>
                        <a:t>10,3</a:t>
                      </a:r>
                      <a:endParaRPr lang="fr-FR" sz="1200" dirty="0"/>
                    </a:p>
                  </a:txBody>
                  <a:tcPr anchor="b"/>
                </a:tc>
                <a:tc>
                  <a:txBody>
                    <a:bodyPr/>
                    <a:lstStyle/>
                    <a:p>
                      <a:pPr algn="ctr"/>
                      <a:r>
                        <a:rPr lang="fr-FR" sz="1200" smtClean="0"/>
                        <a:t>10,5</a:t>
                      </a:r>
                      <a:endParaRPr lang="fr-FR" sz="1200"/>
                    </a:p>
                  </a:txBody>
                  <a:tcPr anchor="b"/>
                </a:tc>
                <a:tc>
                  <a:txBody>
                    <a:bodyPr/>
                    <a:lstStyle/>
                    <a:p>
                      <a:pPr algn="ctr"/>
                      <a:r>
                        <a:rPr lang="fr-FR" sz="1200" smtClean="0"/>
                        <a:t>9,7</a:t>
                      </a:r>
                      <a:endParaRPr lang="fr-FR" sz="1200"/>
                    </a:p>
                  </a:txBody>
                  <a:tcPr anchor="b"/>
                </a:tc>
                <a:tc>
                  <a:txBody>
                    <a:bodyPr/>
                    <a:lstStyle/>
                    <a:p>
                      <a:pPr algn="ctr"/>
                      <a:r>
                        <a:rPr lang="fr-FR" sz="1200" smtClean="0"/>
                        <a:t>9,3</a:t>
                      </a:r>
                      <a:endParaRPr lang="fr-FR" sz="1200"/>
                    </a:p>
                  </a:txBody>
                  <a:tcPr anchor="b"/>
                </a:tc>
              </a:tr>
              <a:tr h="285590">
                <a:tc>
                  <a:txBody>
                    <a:bodyPr/>
                    <a:lstStyle/>
                    <a:p>
                      <a:r>
                        <a:rPr lang="fr-FR" sz="1200" smtClean="0"/>
                        <a:t>Démarrage en urgence (%)</a:t>
                      </a:r>
                      <a:endParaRPr lang="fr-FR" sz="1200"/>
                    </a:p>
                  </a:txBody>
                  <a:tcPr anchor="b"/>
                </a:tc>
                <a:tc>
                  <a:txBody>
                    <a:bodyPr/>
                    <a:lstStyle/>
                    <a:p>
                      <a:pPr algn="ctr"/>
                      <a:r>
                        <a:rPr lang="fr-FR" sz="1200" smtClean="0"/>
                        <a:t>30,8</a:t>
                      </a:r>
                      <a:endParaRPr lang="fr-FR" sz="1200"/>
                    </a:p>
                  </a:txBody>
                  <a:tcPr anchor="b"/>
                </a:tc>
                <a:tc>
                  <a:txBody>
                    <a:bodyPr/>
                    <a:lstStyle/>
                    <a:p>
                      <a:pPr algn="ctr"/>
                      <a:r>
                        <a:rPr lang="fr-FR" sz="1200" smtClean="0"/>
                        <a:t>30,3</a:t>
                      </a:r>
                      <a:endParaRPr lang="fr-FR" sz="1200"/>
                    </a:p>
                  </a:txBody>
                  <a:tcPr anchor="b"/>
                </a:tc>
                <a:tc>
                  <a:txBody>
                    <a:bodyPr/>
                    <a:lstStyle/>
                    <a:p>
                      <a:pPr algn="ctr"/>
                      <a:r>
                        <a:rPr lang="fr-FR" sz="1200" smtClean="0"/>
                        <a:t>32,0</a:t>
                      </a:r>
                      <a:endParaRPr lang="fr-FR" sz="1200"/>
                    </a:p>
                  </a:txBody>
                  <a:tcPr anchor="b"/>
                </a:tc>
                <a:tc>
                  <a:txBody>
                    <a:bodyPr/>
                    <a:lstStyle/>
                    <a:p>
                      <a:pPr algn="ctr"/>
                      <a:r>
                        <a:rPr lang="fr-FR" sz="1200" smtClean="0"/>
                        <a:t>30,9</a:t>
                      </a:r>
                      <a:endParaRPr lang="fr-FR" sz="1200"/>
                    </a:p>
                  </a:txBody>
                  <a:tcPr anchor="b"/>
                </a:tc>
                <a:tc>
                  <a:txBody>
                    <a:bodyPr/>
                    <a:lstStyle/>
                    <a:p>
                      <a:pPr algn="ctr"/>
                      <a:r>
                        <a:rPr lang="fr-FR" sz="1200" smtClean="0"/>
                        <a:t>29,5</a:t>
                      </a:r>
                      <a:endParaRPr lang="fr-FR" sz="1200"/>
                    </a:p>
                  </a:txBody>
                  <a:tcPr anchor="b"/>
                </a:tc>
              </a:tr>
              <a:tr h="285590">
                <a:tc>
                  <a:txBody>
                    <a:bodyPr/>
                    <a:lstStyle/>
                    <a:p>
                      <a:r>
                        <a:rPr lang="fr-FR" sz="1200" smtClean="0"/>
                        <a:t>Démarrage sur cathéter (%)</a:t>
                      </a:r>
                      <a:endParaRPr lang="fr-FR" sz="1200"/>
                    </a:p>
                  </a:txBody>
                  <a:tcPr anchor="b"/>
                </a:tc>
                <a:tc>
                  <a:txBody>
                    <a:bodyPr/>
                    <a:lstStyle/>
                    <a:p>
                      <a:pPr algn="ctr"/>
                      <a:r>
                        <a:rPr lang="fr-FR" sz="1200" smtClean="0"/>
                        <a:t>53,9</a:t>
                      </a:r>
                      <a:endParaRPr lang="fr-FR" sz="1200"/>
                    </a:p>
                  </a:txBody>
                  <a:tcPr anchor="b"/>
                </a:tc>
                <a:tc>
                  <a:txBody>
                    <a:bodyPr/>
                    <a:lstStyle/>
                    <a:p>
                      <a:pPr algn="ctr"/>
                      <a:r>
                        <a:rPr lang="fr-FR" sz="1200" smtClean="0"/>
                        <a:t>55,3</a:t>
                      </a:r>
                      <a:endParaRPr lang="fr-FR" sz="1200"/>
                    </a:p>
                  </a:txBody>
                  <a:tcPr anchor="b"/>
                </a:tc>
                <a:tc>
                  <a:txBody>
                    <a:bodyPr/>
                    <a:lstStyle/>
                    <a:p>
                      <a:pPr algn="ctr"/>
                      <a:r>
                        <a:rPr lang="fr-FR" sz="1200" smtClean="0"/>
                        <a:t>55,8</a:t>
                      </a:r>
                      <a:endParaRPr lang="fr-FR" sz="1200"/>
                    </a:p>
                  </a:txBody>
                  <a:tcPr anchor="b"/>
                </a:tc>
                <a:tc>
                  <a:txBody>
                    <a:bodyPr/>
                    <a:lstStyle/>
                    <a:p>
                      <a:pPr algn="ctr"/>
                      <a:r>
                        <a:rPr lang="fr-FR" sz="1200" smtClean="0"/>
                        <a:t>54,4</a:t>
                      </a:r>
                      <a:endParaRPr lang="fr-FR" sz="1200"/>
                    </a:p>
                  </a:txBody>
                  <a:tcPr anchor="b"/>
                </a:tc>
                <a:tc>
                  <a:txBody>
                    <a:bodyPr/>
                    <a:lstStyle/>
                    <a:p>
                      <a:pPr algn="ctr"/>
                      <a:r>
                        <a:rPr lang="fr-FR" sz="1200" smtClean="0"/>
                        <a:t>55,1</a:t>
                      </a:r>
                      <a:endParaRPr lang="fr-FR" sz="1200"/>
                    </a:p>
                  </a:txBody>
                  <a:tcPr anchor="b"/>
                </a:tc>
              </a:tr>
              <a:tr h="285590">
                <a:tc>
                  <a:txBody>
                    <a:bodyPr/>
                    <a:lstStyle/>
                    <a:p>
                      <a:r>
                        <a:rPr lang="fr-FR" sz="1200" smtClean="0"/>
                        <a:t>Dialyse péritonéale (%)</a:t>
                      </a:r>
                      <a:endParaRPr lang="fr-FR" sz="1200"/>
                    </a:p>
                  </a:txBody>
                  <a:tcPr anchor="b"/>
                </a:tc>
                <a:tc>
                  <a:txBody>
                    <a:bodyPr/>
                    <a:lstStyle/>
                    <a:p>
                      <a:pPr algn="ctr"/>
                      <a:r>
                        <a:rPr lang="fr-FR" sz="1200" smtClean="0"/>
                        <a:t>10,6</a:t>
                      </a:r>
                      <a:endParaRPr lang="fr-FR" sz="1200"/>
                    </a:p>
                  </a:txBody>
                  <a:tcPr anchor="b"/>
                </a:tc>
                <a:tc>
                  <a:txBody>
                    <a:bodyPr/>
                    <a:lstStyle/>
                    <a:p>
                      <a:pPr algn="ctr"/>
                      <a:r>
                        <a:rPr lang="fr-FR" sz="1200" smtClean="0"/>
                        <a:t>11,1</a:t>
                      </a:r>
                      <a:endParaRPr lang="fr-FR" sz="1200"/>
                    </a:p>
                  </a:txBody>
                  <a:tcPr anchor="b"/>
                </a:tc>
                <a:tc>
                  <a:txBody>
                    <a:bodyPr/>
                    <a:lstStyle/>
                    <a:p>
                      <a:pPr algn="ctr"/>
                      <a:r>
                        <a:rPr lang="fr-FR" sz="1200" smtClean="0"/>
                        <a:t>10,9</a:t>
                      </a:r>
                      <a:endParaRPr lang="fr-FR" sz="1200"/>
                    </a:p>
                  </a:txBody>
                  <a:tcPr anchor="b"/>
                </a:tc>
                <a:tc>
                  <a:txBody>
                    <a:bodyPr/>
                    <a:lstStyle/>
                    <a:p>
                      <a:pPr algn="ctr"/>
                      <a:r>
                        <a:rPr lang="fr-FR" sz="1200" smtClean="0"/>
                        <a:t>10,7</a:t>
                      </a:r>
                      <a:endParaRPr lang="fr-FR" sz="1200"/>
                    </a:p>
                  </a:txBody>
                  <a:tcPr anchor="b"/>
                </a:tc>
                <a:tc>
                  <a:txBody>
                    <a:bodyPr/>
                    <a:lstStyle/>
                    <a:p>
                      <a:pPr algn="ctr"/>
                      <a:r>
                        <a:rPr lang="fr-FR" sz="1200" smtClean="0"/>
                        <a:t>10,9</a:t>
                      </a:r>
                      <a:endParaRPr lang="fr-FR" sz="1200"/>
                    </a:p>
                  </a:txBody>
                  <a:tcPr anchor="b"/>
                </a:tc>
              </a:tr>
              <a:tr h="285590">
                <a:tc>
                  <a:txBody>
                    <a:bodyPr/>
                    <a:lstStyle/>
                    <a:p>
                      <a:r>
                        <a:rPr lang="fr-FR" sz="1200" smtClean="0"/>
                        <a:t>Hb&lt;10 g/dl (%)</a:t>
                      </a:r>
                      <a:endParaRPr lang="fr-FR" sz="1200"/>
                    </a:p>
                  </a:txBody>
                  <a:tcPr anchor="b"/>
                </a:tc>
                <a:tc>
                  <a:txBody>
                    <a:bodyPr/>
                    <a:lstStyle/>
                    <a:p>
                      <a:pPr algn="ctr"/>
                      <a:r>
                        <a:rPr lang="fr-FR" sz="1200" smtClean="0"/>
                        <a:t>44,3</a:t>
                      </a:r>
                      <a:endParaRPr lang="fr-FR" sz="1200"/>
                    </a:p>
                  </a:txBody>
                  <a:tcPr anchor="b"/>
                </a:tc>
                <a:tc>
                  <a:txBody>
                    <a:bodyPr/>
                    <a:lstStyle/>
                    <a:p>
                      <a:pPr algn="ctr"/>
                      <a:r>
                        <a:rPr lang="fr-FR" sz="1200" smtClean="0"/>
                        <a:t>45,4</a:t>
                      </a:r>
                      <a:endParaRPr lang="fr-FR" sz="1200"/>
                    </a:p>
                  </a:txBody>
                  <a:tcPr anchor="b"/>
                </a:tc>
                <a:tc>
                  <a:txBody>
                    <a:bodyPr/>
                    <a:lstStyle/>
                    <a:p>
                      <a:pPr algn="ctr"/>
                      <a:r>
                        <a:rPr lang="fr-FR" sz="1200" smtClean="0"/>
                        <a:t>46,2</a:t>
                      </a:r>
                      <a:endParaRPr lang="fr-FR" sz="1200"/>
                    </a:p>
                  </a:txBody>
                  <a:tcPr anchor="b"/>
                </a:tc>
                <a:tc>
                  <a:txBody>
                    <a:bodyPr/>
                    <a:lstStyle/>
                    <a:p>
                      <a:pPr algn="ctr"/>
                      <a:r>
                        <a:rPr lang="fr-FR" sz="1200" smtClean="0"/>
                        <a:t>47,6</a:t>
                      </a:r>
                      <a:endParaRPr lang="fr-FR" sz="1200"/>
                    </a:p>
                  </a:txBody>
                  <a:tcPr anchor="b"/>
                </a:tc>
                <a:tc>
                  <a:txBody>
                    <a:bodyPr/>
                    <a:lstStyle/>
                    <a:p>
                      <a:pPr algn="ctr"/>
                      <a:r>
                        <a:rPr lang="fr-FR" sz="1200" smtClean="0"/>
                        <a:t>48,5</a:t>
                      </a:r>
                      <a:endParaRPr lang="fr-FR" sz="1200"/>
                    </a:p>
                  </a:txBody>
                  <a:tcPr anchor="b"/>
                </a:tc>
              </a:tr>
              <a:tr h="285590">
                <a:tc>
                  <a:txBody>
                    <a:bodyPr/>
                    <a:lstStyle/>
                    <a:p>
                      <a:r>
                        <a:rPr lang="fr-FR" sz="1200" smtClean="0"/>
                        <a:t>Traitement par ASE (%)</a:t>
                      </a:r>
                      <a:endParaRPr lang="fr-FR" sz="1200"/>
                    </a:p>
                  </a:txBody>
                  <a:tcPr anchor="b"/>
                </a:tc>
                <a:tc>
                  <a:txBody>
                    <a:bodyPr/>
                    <a:lstStyle/>
                    <a:p>
                      <a:pPr algn="ctr"/>
                      <a:r>
                        <a:rPr lang="fr-FR" sz="1200" smtClean="0"/>
                        <a:t>46,4</a:t>
                      </a:r>
                      <a:endParaRPr lang="fr-FR" sz="1200"/>
                    </a:p>
                  </a:txBody>
                  <a:tcPr anchor="b"/>
                </a:tc>
                <a:tc>
                  <a:txBody>
                    <a:bodyPr/>
                    <a:lstStyle/>
                    <a:p>
                      <a:pPr algn="ctr"/>
                      <a:r>
                        <a:rPr lang="fr-FR" sz="1200" smtClean="0"/>
                        <a:t>46,0</a:t>
                      </a:r>
                      <a:endParaRPr lang="fr-FR" sz="1200"/>
                    </a:p>
                  </a:txBody>
                  <a:tcPr anchor="b"/>
                </a:tc>
                <a:tc>
                  <a:txBody>
                    <a:bodyPr/>
                    <a:lstStyle/>
                    <a:p>
                      <a:pPr algn="ctr"/>
                      <a:r>
                        <a:rPr lang="fr-FR" sz="1200" smtClean="0"/>
                        <a:t>49,4</a:t>
                      </a:r>
                      <a:endParaRPr lang="fr-FR" sz="1200"/>
                    </a:p>
                  </a:txBody>
                  <a:tcPr anchor="b"/>
                </a:tc>
                <a:tc>
                  <a:txBody>
                    <a:bodyPr/>
                    <a:lstStyle/>
                    <a:p>
                      <a:pPr algn="ctr"/>
                      <a:r>
                        <a:rPr lang="fr-FR" sz="1200" smtClean="0"/>
                        <a:t>47,8</a:t>
                      </a:r>
                      <a:endParaRPr lang="fr-FR" sz="1200"/>
                    </a:p>
                  </a:txBody>
                  <a:tcPr anchor="b"/>
                </a:tc>
                <a:tc>
                  <a:txBody>
                    <a:bodyPr/>
                    <a:lstStyle/>
                    <a:p>
                      <a:pPr algn="ctr"/>
                      <a:r>
                        <a:rPr lang="fr-FR" sz="1200" smtClean="0"/>
                        <a:t>47,8</a:t>
                      </a:r>
                      <a:endParaRPr lang="fr-FR" sz="1200"/>
                    </a:p>
                  </a:txBody>
                  <a:tcPr anchor="b"/>
                </a:tc>
              </a:tr>
              <a:tr h="285590">
                <a:tc>
                  <a:txBody>
                    <a:bodyPr/>
                    <a:lstStyle/>
                    <a:p>
                      <a:r>
                        <a:rPr lang="fr-FR" sz="1200" smtClean="0"/>
                        <a:t>Hb&lt;10 g/dl sans ASE (%)</a:t>
                      </a:r>
                      <a:endParaRPr lang="fr-FR" sz="1200"/>
                    </a:p>
                  </a:txBody>
                  <a:tcPr anchor="b"/>
                </a:tc>
                <a:tc>
                  <a:txBody>
                    <a:bodyPr/>
                    <a:lstStyle/>
                    <a:p>
                      <a:pPr algn="ctr"/>
                      <a:r>
                        <a:rPr lang="fr-FR" sz="1200" smtClean="0"/>
                        <a:t>17,7</a:t>
                      </a:r>
                      <a:endParaRPr lang="fr-FR" sz="1200"/>
                    </a:p>
                  </a:txBody>
                  <a:tcPr anchor="b"/>
                </a:tc>
                <a:tc>
                  <a:txBody>
                    <a:bodyPr/>
                    <a:lstStyle/>
                    <a:p>
                      <a:pPr algn="ctr"/>
                      <a:r>
                        <a:rPr lang="fr-FR" sz="1200" smtClean="0"/>
                        <a:t>19,1</a:t>
                      </a:r>
                      <a:endParaRPr lang="fr-FR" sz="1200"/>
                    </a:p>
                  </a:txBody>
                  <a:tcPr anchor="b"/>
                </a:tc>
                <a:tc>
                  <a:txBody>
                    <a:bodyPr/>
                    <a:lstStyle/>
                    <a:p>
                      <a:pPr algn="ctr"/>
                      <a:r>
                        <a:rPr lang="fr-FR" sz="1200" smtClean="0"/>
                        <a:t>18,4</a:t>
                      </a:r>
                      <a:endParaRPr lang="fr-FR" sz="1200"/>
                    </a:p>
                  </a:txBody>
                  <a:tcPr anchor="b"/>
                </a:tc>
                <a:tc>
                  <a:txBody>
                    <a:bodyPr/>
                    <a:lstStyle/>
                    <a:p>
                      <a:pPr algn="ctr"/>
                      <a:r>
                        <a:rPr lang="fr-FR" sz="1200" smtClean="0"/>
                        <a:t>19,4</a:t>
                      </a:r>
                      <a:endParaRPr lang="fr-FR" sz="1200"/>
                    </a:p>
                  </a:txBody>
                  <a:tcPr anchor="b"/>
                </a:tc>
                <a:tc>
                  <a:txBody>
                    <a:bodyPr/>
                    <a:lstStyle/>
                    <a:p>
                      <a:pPr algn="ctr"/>
                      <a:r>
                        <a:rPr lang="fr-FR" sz="1200" smtClean="0"/>
                        <a:t>19,5</a:t>
                      </a:r>
                      <a:endParaRPr lang="fr-FR" sz="1200"/>
                    </a:p>
                  </a:txBody>
                  <a:tcPr anchor="b"/>
                </a:tc>
              </a:tr>
              <a:tr h="285590">
                <a:tc>
                  <a:txBody>
                    <a:bodyPr/>
                    <a:lstStyle/>
                    <a:p>
                      <a:r>
                        <a:rPr lang="fr-FR" sz="1200" smtClean="0"/>
                        <a:t>Hb ≥ 13 g/dl avec ASE (%)</a:t>
                      </a:r>
                      <a:endParaRPr lang="fr-FR" sz="1200"/>
                    </a:p>
                  </a:txBody>
                  <a:tcPr anchor="b"/>
                </a:tc>
                <a:tc>
                  <a:txBody>
                    <a:bodyPr/>
                    <a:lstStyle/>
                    <a:p>
                      <a:pPr algn="ctr"/>
                      <a:r>
                        <a:rPr lang="fr-FR" sz="1200" smtClean="0"/>
                        <a:t>1,3</a:t>
                      </a:r>
                      <a:endParaRPr lang="fr-FR" sz="1200"/>
                    </a:p>
                  </a:txBody>
                  <a:tcPr anchor="b"/>
                </a:tc>
                <a:tc>
                  <a:txBody>
                    <a:bodyPr/>
                    <a:lstStyle/>
                    <a:p>
                      <a:pPr algn="ctr"/>
                      <a:r>
                        <a:rPr lang="fr-FR" sz="1200" smtClean="0"/>
                        <a:t>1,2</a:t>
                      </a:r>
                      <a:endParaRPr lang="fr-FR" sz="1200"/>
                    </a:p>
                  </a:txBody>
                  <a:tcPr anchor="b"/>
                </a:tc>
                <a:tc>
                  <a:txBody>
                    <a:bodyPr/>
                    <a:lstStyle/>
                    <a:p>
                      <a:pPr algn="ctr"/>
                      <a:r>
                        <a:rPr lang="fr-FR" sz="1200" smtClean="0"/>
                        <a:t>1,2</a:t>
                      </a:r>
                      <a:endParaRPr lang="fr-FR" sz="1200"/>
                    </a:p>
                  </a:txBody>
                  <a:tcPr anchor="b"/>
                </a:tc>
                <a:tc>
                  <a:txBody>
                    <a:bodyPr/>
                    <a:lstStyle/>
                    <a:p>
                      <a:pPr algn="ctr"/>
                      <a:r>
                        <a:rPr lang="fr-FR" sz="1200" dirty="0" smtClean="0"/>
                        <a:t>1,2</a:t>
                      </a:r>
                      <a:endParaRPr lang="fr-FR" sz="1200" dirty="0"/>
                    </a:p>
                  </a:txBody>
                  <a:tcPr anchor="b"/>
                </a:tc>
                <a:tc>
                  <a:txBody>
                    <a:bodyPr/>
                    <a:lstStyle/>
                    <a:p>
                      <a:pPr algn="ctr"/>
                      <a:r>
                        <a:rPr lang="fr-FR" sz="1200" smtClean="0"/>
                        <a:t>1,0</a:t>
                      </a:r>
                      <a:endParaRPr lang="fr-FR" sz="1200"/>
                    </a:p>
                  </a:txBody>
                  <a:tcPr anchor="b"/>
                </a:tc>
              </a:tr>
              <a:tr h="285590">
                <a:tc>
                  <a:txBody>
                    <a:bodyPr/>
                    <a:lstStyle/>
                    <a:p>
                      <a:r>
                        <a:rPr lang="fr-FR" sz="1200" smtClean="0"/>
                        <a:t>DFGe médian(ml/min/1.73m²)</a:t>
                      </a:r>
                      <a:endParaRPr lang="fr-FR" sz="1200"/>
                    </a:p>
                  </a:txBody>
                  <a:tcPr anchor="b"/>
                </a:tc>
                <a:tc>
                  <a:txBody>
                    <a:bodyPr/>
                    <a:lstStyle/>
                    <a:p>
                      <a:pPr algn="ctr"/>
                      <a:r>
                        <a:rPr lang="fr-FR" sz="1200" smtClean="0"/>
                        <a:t>8,9</a:t>
                      </a:r>
                      <a:endParaRPr lang="fr-FR" sz="1200"/>
                    </a:p>
                  </a:txBody>
                  <a:tcPr anchor="b"/>
                </a:tc>
                <a:tc>
                  <a:txBody>
                    <a:bodyPr/>
                    <a:lstStyle/>
                    <a:p>
                      <a:pPr algn="ctr"/>
                      <a:r>
                        <a:rPr lang="fr-FR" sz="1200" smtClean="0"/>
                        <a:t>9,0</a:t>
                      </a:r>
                      <a:endParaRPr lang="fr-FR" sz="1200"/>
                    </a:p>
                  </a:txBody>
                  <a:tcPr anchor="b"/>
                </a:tc>
                <a:tc>
                  <a:txBody>
                    <a:bodyPr/>
                    <a:lstStyle/>
                    <a:p>
                      <a:pPr algn="ctr"/>
                      <a:r>
                        <a:rPr lang="fr-FR" sz="1200" smtClean="0"/>
                        <a:t>9,2</a:t>
                      </a:r>
                      <a:endParaRPr lang="fr-FR" sz="1200"/>
                    </a:p>
                  </a:txBody>
                  <a:tcPr anchor="b"/>
                </a:tc>
                <a:tc>
                  <a:txBody>
                    <a:bodyPr/>
                    <a:lstStyle/>
                    <a:p>
                      <a:pPr algn="ctr"/>
                      <a:r>
                        <a:rPr lang="fr-FR" sz="1200" smtClean="0"/>
                        <a:t>9,3</a:t>
                      </a:r>
                      <a:endParaRPr lang="fr-FR" sz="1200"/>
                    </a:p>
                  </a:txBody>
                  <a:tcPr anchor="b"/>
                </a:tc>
                <a:tc>
                  <a:txBody>
                    <a:bodyPr/>
                    <a:lstStyle/>
                    <a:p>
                      <a:pPr algn="ctr"/>
                      <a:r>
                        <a:rPr lang="fr-FR" sz="1200" smtClean="0"/>
                        <a:t>9,2</a:t>
                      </a:r>
                      <a:endParaRPr lang="fr-FR" sz="1200"/>
                    </a:p>
                  </a:txBody>
                  <a:tcPr anchor="b"/>
                </a:tc>
              </a:tr>
              <a:tr h="285590">
                <a:tc>
                  <a:txBody>
                    <a:bodyPr/>
                    <a:lstStyle/>
                    <a:p>
                      <a:r>
                        <a:rPr lang="fr-FR" sz="1200" smtClean="0"/>
                        <a:t>Hb (g/dl)</a:t>
                      </a:r>
                      <a:endParaRPr lang="fr-FR" sz="1200"/>
                    </a:p>
                  </a:txBody>
                  <a:tcPr anchor="b"/>
                </a:tc>
                <a:tc>
                  <a:txBody>
                    <a:bodyPr/>
                    <a:lstStyle/>
                    <a:p>
                      <a:pPr algn="ctr"/>
                      <a:r>
                        <a:rPr lang="fr-FR" sz="1200" smtClean="0"/>
                        <a:t>10,1</a:t>
                      </a:r>
                      <a:endParaRPr lang="fr-FR" sz="1200"/>
                    </a:p>
                  </a:txBody>
                  <a:tcPr anchor="b"/>
                </a:tc>
                <a:tc>
                  <a:txBody>
                    <a:bodyPr/>
                    <a:lstStyle/>
                    <a:p>
                      <a:pPr algn="ctr"/>
                      <a:r>
                        <a:rPr lang="fr-FR" sz="1200" smtClean="0"/>
                        <a:t>10,1</a:t>
                      </a:r>
                      <a:endParaRPr lang="fr-FR" sz="1200"/>
                    </a:p>
                  </a:txBody>
                  <a:tcPr anchor="b"/>
                </a:tc>
                <a:tc>
                  <a:txBody>
                    <a:bodyPr/>
                    <a:lstStyle/>
                    <a:p>
                      <a:pPr algn="ctr"/>
                      <a:r>
                        <a:rPr lang="fr-FR" sz="1200" smtClean="0"/>
                        <a:t>10,1</a:t>
                      </a:r>
                      <a:endParaRPr lang="fr-FR" sz="1200"/>
                    </a:p>
                  </a:txBody>
                  <a:tcPr anchor="b"/>
                </a:tc>
                <a:tc>
                  <a:txBody>
                    <a:bodyPr/>
                    <a:lstStyle/>
                    <a:p>
                      <a:pPr algn="ctr"/>
                      <a:r>
                        <a:rPr lang="fr-FR" sz="1200" smtClean="0"/>
                        <a:t>10,0</a:t>
                      </a:r>
                      <a:endParaRPr lang="fr-FR" sz="1200"/>
                    </a:p>
                  </a:txBody>
                  <a:tcPr anchor="b"/>
                </a:tc>
                <a:tc>
                  <a:txBody>
                    <a:bodyPr/>
                    <a:lstStyle/>
                    <a:p>
                      <a:pPr algn="ctr"/>
                      <a:r>
                        <a:rPr lang="fr-FR" sz="1200" dirty="0" smtClean="0"/>
                        <a:t>10,0</a:t>
                      </a:r>
                      <a:endParaRPr lang="fr-FR" sz="1200" dirty="0"/>
                    </a:p>
                  </a:txBody>
                  <a:tcPr anchor="b"/>
                </a:tc>
              </a:tr>
            </a:tbl>
          </a:graphicData>
        </a:graphic>
      </p:graphicFrame>
    </p:spTree>
    <p:extLst>
      <p:ext uri="{BB962C8B-B14F-4D97-AF65-F5344CB8AC3E}">
        <p14:creationId xmlns:p14="http://schemas.microsoft.com/office/powerpoint/2010/main" val="3615601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a:xfrm>
            <a:off x="1115616" y="620688"/>
            <a:ext cx="6984776" cy="1656184"/>
          </a:xfrm>
        </p:spPr>
        <p:txBody>
          <a:bodyPr/>
          <a:lstStyle/>
          <a:p>
            <a:pPr>
              <a:defRPr/>
            </a:pPr>
            <a:r>
              <a:rPr lang="fr-FR" altLang="fr-FR" sz="4400" dirty="0">
                <a:solidFill>
                  <a:srgbClr val="3333CC"/>
                </a:solidFill>
              </a:rPr>
              <a:t>Chapitre </a:t>
            </a:r>
            <a:r>
              <a:rPr lang="fr-FR" altLang="fr-FR" sz="4400" dirty="0" smtClean="0">
                <a:solidFill>
                  <a:srgbClr val="3333CC"/>
                </a:solidFill>
              </a:rPr>
              <a:t>5</a:t>
            </a:r>
          </a:p>
          <a:p>
            <a:pPr>
              <a:defRPr/>
            </a:pPr>
            <a:r>
              <a:rPr lang="fr-FR" altLang="fr-FR" sz="4400" dirty="0" smtClean="0">
                <a:solidFill>
                  <a:srgbClr val="3333CC"/>
                </a:solidFill>
              </a:rPr>
              <a:t>CARACTERISTIQUES CLINIQUES ET INDICATEURS DE PRISE EN CHARGE DES PATIENTS EN DIALYSE AU 31/12/2016</a:t>
            </a:r>
            <a:endParaRPr lang="fr-FR" altLang="fr-FR" sz="4400" dirty="0">
              <a:solidFill>
                <a:srgbClr val="3333CC"/>
              </a:solidFill>
            </a:endParaRPr>
          </a:p>
        </p:txBody>
      </p:sp>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36</a:t>
            </a:fld>
            <a:endParaRPr lang="fr-FR" altLang="fr-FR" dirty="0">
              <a:solidFill>
                <a:srgbClr val="000000"/>
              </a:solidFill>
            </a:endParaRPr>
          </a:p>
        </p:txBody>
      </p:sp>
    </p:spTree>
    <p:extLst>
      <p:ext uri="{BB962C8B-B14F-4D97-AF65-F5344CB8AC3E}">
        <p14:creationId xmlns:p14="http://schemas.microsoft.com/office/powerpoint/2010/main" val="31726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p:txBody>
          <a:bodyPr/>
          <a:lstStyle/>
          <a:p>
            <a:pPr>
              <a:defRPr/>
            </a:pPr>
            <a:r>
              <a:rPr lang="fr-FR" altLang="fr-FR" dirty="0">
                <a:solidFill>
                  <a:srgbClr val="3333CC"/>
                </a:solidFill>
              </a:rPr>
              <a:t>Chapitre </a:t>
            </a:r>
            <a:r>
              <a:rPr lang="fr-FR" altLang="fr-FR" dirty="0" smtClean="0">
                <a:solidFill>
                  <a:srgbClr val="3333CC"/>
                </a:solidFill>
              </a:rPr>
              <a:t>PRESENTS </a:t>
            </a:r>
            <a:r>
              <a:rPr lang="fr-FR" altLang="fr-FR" dirty="0" smtClean="0">
                <a:solidFill>
                  <a:srgbClr val="3333CC"/>
                </a:solidFill>
              </a:rPr>
              <a:t>2016</a:t>
            </a:r>
            <a:endParaRPr lang="fr-FR" altLang="fr-FR" dirty="0">
              <a:solidFill>
                <a:srgbClr val="3333CC"/>
              </a:solidFill>
            </a:endParaRPr>
          </a:p>
          <a:p>
            <a:pPr>
              <a:defRPr/>
            </a:pPr>
            <a:r>
              <a:rPr lang="fr-FR" altLang="fr-FR" dirty="0" smtClean="0">
                <a:solidFill>
                  <a:srgbClr val="3333CC"/>
                </a:solidFill>
              </a:rPr>
              <a:t>Méthodes</a:t>
            </a:r>
            <a:endParaRPr lang="fr-FR" altLang="fr-FR" dirty="0">
              <a:solidFill>
                <a:srgbClr val="3333CC"/>
              </a:solidFill>
            </a:endParaRPr>
          </a:p>
        </p:txBody>
      </p:sp>
      <p:sp>
        <p:nvSpPr>
          <p:cNvPr id="2" name="ZoneTexte 1"/>
          <p:cNvSpPr txBox="1"/>
          <p:nvPr/>
        </p:nvSpPr>
        <p:spPr>
          <a:xfrm>
            <a:off x="395536" y="332656"/>
            <a:ext cx="8640960" cy="3139321"/>
          </a:xfrm>
          <a:prstGeom prst="rect">
            <a:avLst/>
          </a:prstGeom>
          <a:noFill/>
        </p:spPr>
        <p:txBody>
          <a:bodyPr wrap="square" rtlCol="0">
            <a:spAutoFit/>
          </a:bodyPr>
          <a:lstStyle/>
          <a:p>
            <a:pPr algn="just"/>
            <a:r>
              <a:rPr lang="fr-FR" dirty="0" smtClean="0">
                <a:solidFill>
                  <a:srgbClr val="3333CC"/>
                </a:solidFill>
              </a:rPr>
              <a:t>Dans le chapitre </a:t>
            </a:r>
            <a:r>
              <a:rPr lang="fr-FR" b="1" u="sng" dirty="0">
                <a:solidFill>
                  <a:srgbClr val="3333CC"/>
                </a:solidFill>
              </a:rPr>
              <a:t>CARACTÉRISTIQUES </a:t>
            </a:r>
            <a:r>
              <a:rPr lang="fr-FR" b="1" u="sng" dirty="0" smtClean="0">
                <a:solidFill>
                  <a:srgbClr val="3333CC"/>
                </a:solidFill>
              </a:rPr>
              <a:t>CLINIQUES ET </a:t>
            </a:r>
            <a:r>
              <a:rPr lang="fr-FR" b="1" u="sng" dirty="0">
                <a:solidFill>
                  <a:srgbClr val="3333CC"/>
                </a:solidFill>
              </a:rPr>
              <a:t>INDICATEURS DE PRISE EN CHARGE DES </a:t>
            </a:r>
            <a:r>
              <a:rPr lang="fr-FR" b="1" u="sng" dirty="0" smtClean="0">
                <a:solidFill>
                  <a:srgbClr val="3333CC"/>
                </a:solidFill>
              </a:rPr>
              <a:t>PATIENTS DIALYSÉS AU </a:t>
            </a:r>
            <a:r>
              <a:rPr lang="fr-FR" b="1" u="sng" dirty="0" smtClean="0">
                <a:solidFill>
                  <a:srgbClr val="3333CC"/>
                </a:solidFill>
              </a:rPr>
              <a:t>31/12/2016</a:t>
            </a:r>
            <a:endParaRPr lang="fr-FR" b="1" u="sng" dirty="0">
              <a:solidFill>
                <a:srgbClr val="3333CC"/>
              </a:solidFill>
            </a:endParaRPr>
          </a:p>
          <a:p>
            <a:pPr algn="just"/>
            <a:r>
              <a:rPr lang="fr-FR" dirty="0" smtClean="0">
                <a:solidFill>
                  <a:srgbClr val="3333CC"/>
                </a:solidFill>
              </a:rPr>
              <a:t>sont </a:t>
            </a:r>
            <a:r>
              <a:rPr lang="fr-FR" dirty="0">
                <a:solidFill>
                  <a:srgbClr val="3333CC"/>
                </a:solidFill>
              </a:rPr>
              <a:t>inclus tous </a:t>
            </a:r>
            <a:r>
              <a:rPr lang="fr-FR" dirty="0" smtClean="0">
                <a:solidFill>
                  <a:srgbClr val="3333CC"/>
                </a:solidFill>
              </a:rPr>
              <a:t>les patients en dialyse au </a:t>
            </a:r>
            <a:r>
              <a:rPr lang="fr-FR" dirty="0" smtClean="0">
                <a:solidFill>
                  <a:srgbClr val="3333CC"/>
                </a:solidFill>
              </a:rPr>
              <a:t>31/12/2016 </a:t>
            </a:r>
            <a:r>
              <a:rPr lang="fr-FR" dirty="0" smtClean="0">
                <a:solidFill>
                  <a:srgbClr val="3333CC"/>
                </a:solidFill>
              </a:rPr>
              <a:t>dans un centre de dialyse français, quelque soit leur lieu de résidence. </a:t>
            </a:r>
          </a:p>
          <a:p>
            <a:pPr algn="just"/>
            <a:endParaRPr lang="fr-FR" dirty="0">
              <a:solidFill>
                <a:srgbClr val="3333CC"/>
              </a:solidFill>
            </a:endParaRPr>
          </a:p>
          <a:p>
            <a:r>
              <a:rPr lang="fr-FR" dirty="0">
                <a:solidFill>
                  <a:srgbClr val="3333CC"/>
                </a:solidFill>
              </a:rPr>
              <a:t>Les indicateurs sont décrits à partir des valeurs du dernier point annuel enregistré entre le 01/10/2015 et le 01/04/2017, c’est-à-dire l’année 2016 ± 3 mois.</a:t>
            </a:r>
          </a:p>
          <a:p>
            <a:endParaRPr lang="fr-FR" dirty="0">
              <a:solidFill>
                <a:srgbClr val="3333CC"/>
              </a:solidFill>
            </a:endParaRPr>
          </a:p>
          <a:p>
            <a:r>
              <a:rPr lang="fr-FR" dirty="0">
                <a:solidFill>
                  <a:srgbClr val="3333CC"/>
                </a:solidFill>
              </a:rPr>
              <a:t>Les tendances temporelles depuis 2012 portent l’ensemble du territoire. Ces tendances sont estimées par un modèle de régression qui fournit le pourcentage de changement annuel et son intervalle de confiance. </a:t>
            </a:r>
            <a:endParaRPr lang="en-GB" dirty="0">
              <a:solidFill>
                <a:srgbClr val="3333CC"/>
              </a:solidFill>
            </a:endParaRPr>
          </a:p>
        </p:txBody>
      </p:sp>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37</a:t>
            </a:fld>
            <a:endParaRPr lang="fr-FR" altLang="fr-FR" dirty="0">
              <a:solidFill>
                <a:srgbClr val="000000"/>
              </a:solidFill>
            </a:endParaRPr>
          </a:p>
        </p:txBody>
      </p:sp>
    </p:spTree>
    <p:extLst>
      <p:ext uri="{BB962C8B-B14F-4D97-AF65-F5344CB8AC3E}">
        <p14:creationId xmlns:p14="http://schemas.microsoft.com/office/powerpoint/2010/main" val="28661007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38</a:t>
            </a:fld>
            <a:endParaRPr lang="fr-FR" altLang="fr-FR">
              <a:solidFill>
                <a:srgbClr val="000000"/>
              </a:solidFill>
            </a:endParaRPr>
          </a:p>
        </p:txBody>
      </p:sp>
      <p:sp>
        <p:nvSpPr>
          <p:cNvPr id="4" name="Espace réservé du pied de page 4"/>
          <p:cNvSpPr>
            <a:spLocks noGrp="1"/>
          </p:cNvSpPr>
          <p:nvPr>
            <p:ph type="ftr" sz="quarter" idx="10"/>
          </p:nvPr>
        </p:nvSpPr>
        <p:spPr>
          <a:xfrm>
            <a:off x="3124200" y="6248400"/>
            <a:ext cx="2895600" cy="457200"/>
          </a:xfrm>
        </p:spPr>
        <p:txBody>
          <a:bodyPr/>
          <a:lstStyle/>
          <a:p>
            <a:pPr>
              <a:defRPr/>
            </a:pPr>
            <a:r>
              <a:rPr lang="fr-FR" altLang="fr-FR" dirty="0">
                <a:solidFill>
                  <a:srgbClr val="3333CC"/>
                </a:solidFill>
              </a:rPr>
              <a:t>Chapitre </a:t>
            </a:r>
            <a:r>
              <a:rPr lang="fr-FR" altLang="fr-FR" dirty="0" smtClean="0">
                <a:solidFill>
                  <a:srgbClr val="3333CC"/>
                </a:solidFill>
              </a:rPr>
              <a:t>PRESENTS 2016</a:t>
            </a:r>
            <a:endParaRPr lang="fr-FR" altLang="fr-FR" dirty="0">
              <a:solidFill>
                <a:srgbClr val="3333CC"/>
              </a:solidFill>
            </a:endParaRPr>
          </a:p>
          <a:p>
            <a:pPr>
              <a:defRPr/>
            </a:pPr>
            <a:r>
              <a:rPr lang="fr-FR" altLang="fr-FR" dirty="0" smtClean="0">
                <a:solidFill>
                  <a:srgbClr val="3333CC"/>
                </a:solidFill>
              </a:rPr>
              <a:t>Comorbidités</a:t>
            </a:r>
            <a:endParaRPr lang="fr-FR" altLang="fr-FR" dirty="0">
              <a:solidFill>
                <a:srgbClr val="3333CC"/>
              </a:solidFill>
            </a:endParaRPr>
          </a:p>
        </p:txBody>
      </p:sp>
      <p:sp>
        <p:nvSpPr>
          <p:cNvPr id="5" name="ZoneTexte 4"/>
          <p:cNvSpPr txBox="1"/>
          <p:nvPr/>
        </p:nvSpPr>
        <p:spPr>
          <a:xfrm>
            <a:off x="647564" y="188640"/>
            <a:ext cx="8028892" cy="1200329"/>
          </a:xfrm>
          <a:prstGeom prst="rect">
            <a:avLst/>
          </a:prstGeom>
          <a:noFill/>
        </p:spPr>
        <p:txBody>
          <a:bodyPr vert="horz" wrap="square" rtlCol="0">
            <a:spAutoFit/>
          </a:bodyPr>
          <a:lstStyle/>
          <a:p>
            <a:r>
              <a:rPr lang="fr-FR" dirty="0">
                <a:solidFill>
                  <a:srgbClr val="3333CC"/>
                </a:solidFill>
              </a:rPr>
              <a:t>46 844 malades sont en dialyse au 31/12/2016. </a:t>
            </a:r>
          </a:p>
          <a:p>
            <a:r>
              <a:rPr lang="fr-FR" dirty="0">
                <a:solidFill>
                  <a:srgbClr val="3333CC"/>
                </a:solidFill>
              </a:rPr>
              <a:t>L’âge médian des patients est de 70,6 ans.</a:t>
            </a:r>
          </a:p>
          <a:p>
            <a:r>
              <a:rPr lang="fr-FR" dirty="0">
                <a:solidFill>
                  <a:srgbClr val="3333CC"/>
                </a:solidFill>
              </a:rPr>
              <a:t>42 % des malades ont un diabète</a:t>
            </a:r>
          </a:p>
          <a:p>
            <a:r>
              <a:rPr lang="fr-FR" dirty="0">
                <a:solidFill>
                  <a:srgbClr val="3333CC"/>
                </a:solidFill>
              </a:rPr>
              <a:t>61 % ont au moins une comorbidité cardiovasculaire</a:t>
            </a:r>
          </a:p>
        </p:txBody>
      </p:sp>
      <p:pic>
        <p:nvPicPr>
          <p:cNvPr id="6" name="Image 5"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115616" y="1388969"/>
            <a:ext cx="6096000" cy="4572000"/>
          </a:xfrm>
          <a:prstGeom prst="rect">
            <a:avLst/>
          </a:prstGeom>
        </p:spPr>
      </p:pic>
    </p:spTree>
    <p:extLst>
      <p:ext uri="{BB962C8B-B14F-4D97-AF65-F5344CB8AC3E}">
        <p14:creationId xmlns:p14="http://schemas.microsoft.com/office/powerpoint/2010/main" val="1934027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39</a:t>
            </a:fld>
            <a:endParaRPr lang="fr-FR" altLang="fr-FR" dirty="0">
              <a:solidFill>
                <a:srgbClr val="000000"/>
              </a:solidFill>
            </a:endParaRPr>
          </a:p>
        </p:txBody>
      </p:sp>
      <p:sp>
        <p:nvSpPr>
          <p:cNvPr id="5" name="Espace réservé du pied de page 4"/>
          <p:cNvSpPr>
            <a:spLocks noGrp="1"/>
          </p:cNvSpPr>
          <p:nvPr>
            <p:ph type="ftr" sz="quarter" idx="10"/>
          </p:nvPr>
        </p:nvSpPr>
        <p:spPr>
          <a:xfrm>
            <a:off x="3124200" y="6248400"/>
            <a:ext cx="2895600" cy="457200"/>
          </a:xfrm>
        </p:spPr>
        <p:txBody>
          <a:bodyPr/>
          <a:lstStyle/>
          <a:p>
            <a:pPr>
              <a:defRPr/>
            </a:pPr>
            <a:r>
              <a:rPr lang="fr-FR" altLang="fr-FR" dirty="0">
                <a:solidFill>
                  <a:srgbClr val="3333CC"/>
                </a:solidFill>
              </a:rPr>
              <a:t>Chapitre </a:t>
            </a:r>
            <a:r>
              <a:rPr lang="fr-FR" altLang="fr-FR" dirty="0" smtClean="0">
                <a:solidFill>
                  <a:srgbClr val="3333CC"/>
                </a:solidFill>
              </a:rPr>
              <a:t>PRESENTS 2016</a:t>
            </a:r>
            <a:endParaRPr lang="fr-FR" altLang="fr-FR" dirty="0">
              <a:solidFill>
                <a:srgbClr val="3333CC"/>
              </a:solidFill>
            </a:endParaRPr>
          </a:p>
          <a:p>
            <a:pPr>
              <a:defRPr/>
            </a:pPr>
            <a:r>
              <a:rPr lang="fr-FR" altLang="fr-FR" dirty="0" smtClean="0">
                <a:solidFill>
                  <a:srgbClr val="3333CC"/>
                </a:solidFill>
              </a:rPr>
              <a:t>Modalités de traitement</a:t>
            </a:r>
            <a:endParaRPr lang="fr-FR" altLang="fr-FR" dirty="0">
              <a:solidFill>
                <a:srgbClr val="3333CC"/>
              </a:solidFill>
            </a:endParaRPr>
          </a:p>
        </p:txBody>
      </p:sp>
      <p:pic>
        <p:nvPicPr>
          <p:cNvPr id="6" name="Image 5"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683568" y="116632"/>
            <a:ext cx="7416824" cy="5688632"/>
          </a:xfrm>
          <a:prstGeom prst="rect">
            <a:avLst/>
          </a:prstGeom>
        </p:spPr>
      </p:pic>
    </p:spTree>
    <p:extLst>
      <p:ext uri="{BB962C8B-B14F-4D97-AF65-F5344CB8AC3E}">
        <p14:creationId xmlns:p14="http://schemas.microsoft.com/office/powerpoint/2010/main" val="2975292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32656"/>
            <a:ext cx="8640960" cy="6186309"/>
          </a:xfrm>
          <a:prstGeom prst="rect">
            <a:avLst/>
          </a:prstGeom>
          <a:noFill/>
        </p:spPr>
        <p:txBody>
          <a:bodyPr wrap="square" rtlCol="0">
            <a:spAutoFit/>
          </a:bodyPr>
          <a:lstStyle/>
          <a:p>
            <a:r>
              <a:rPr lang="fr-FR" dirty="0">
                <a:solidFill>
                  <a:srgbClr val="3333CC"/>
                </a:solidFill>
              </a:rPr>
              <a:t>Le </a:t>
            </a:r>
            <a:r>
              <a:rPr lang="fr-FR" b="1" u="sng" dirty="0">
                <a:solidFill>
                  <a:srgbClr val="3333CC"/>
                </a:solidFill>
              </a:rPr>
              <a:t>Réseau Epidémiologie et Information en Néphrologie </a:t>
            </a:r>
            <a:r>
              <a:rPr lang="fr-FR" dirty="0">
                <a:solidFill>
                  <a:srgbClr val="3333CC"/>
                </a:solidFill>
              </a:rPr>
              <a:t>(REIN) a pour finalité de contribuer à l’élaboration et à l’évaluation de stratégies sanitaires visant à améliorer la prévention et la prise en charge de l’insuffisance rénale chronique et de favoriser la recherche clinique et épidémiologique.</a:t>
            </a:r>
          </a:p>
          <a:p>
            <a:endParaRPr lang="fr-FR" dirty="0">
              <a:solidFill>
                <a:srgbClr val="3333CC"/>
              </a:solidFill>
            </a:endParaRPr>
          </a:p>
          <a:p>
            <a:r>
              <a:rPr lang="fr-FR" dirty="0">
                <a:solidFill>
                  <a:srgbClr val="3333CC"/>
                </a:solidFill>
              </a:rPr>
              <a:t>L’organisation du REIN repose sur une collaboration étroite entre les professionnels de santé, l’Assurance Maladie, le Ministère de la Santé, l’Agence de la biomédecine, l’Institut de Veille Sanitaire, la Haute autorité de Santé, l’Inserm, les Universités, les Sociétés Savantes, le Registre de Dialyse Péritonéale de Langue Française, l’association française des infirmiers de dialyse, transplantation et néphrologie et les associations de malades (FNAIR et </a:t>
            </a:r>
            <a:r>
              <a:rPr lang="fr-FR" dirty="0" err="1">
                <a:solidFill>
                  <a:srgbClr val="3333CC"/>
                </a:solidFill>
              </a:rPr>
              <a:t>AIRs</a:t>
            </a:r>
            <a:r>
              <a:rPr lang="fr-FR" dirty="0">
                <a:solidFill>
                  <a:srgbClr val="3333CC"/>
                </a:solidFill>
              </a:rPr>
              <a:t>), tant au niveau national qu’au niveau régional. L’Agence de la biomédecine constitue le support institutionnel du réseau. Le bon fonctionnement de REIN dans chaque région repose sur la motivation et l’efficacité des Attachés de Recherche Clinique et des néphrologues coordonnateurs qui contribuent grandement au maintien de la dynamique REIN. Le conseil scientifique est représentatif de l'ensemble des composantes du réseau. </a:t>
            </a:r>
          </a:p>
          <a:p>
            <a:endParaRPr lang="fr-FR" dirty="0">
              <a:solidFill>
                <a:srgbClr val="3333CC"/>
              </a:solidFill>
            </a:endParaRPr>
          </a:p>
          <a:p>
            <a:r>
              <a:rPr lang="fr-FR" dirty="0" smtClean="0">
                <a:solidFill>
                  <a:srgbClr val="3333CC"/>
                </a:solidFill>
              </a:rPr>
              <a:t>Cette </a:t>
            </a:r>
            <a:r>
              <a:rPr lang="fr-FR" dirty="0">
                <a:solidFill>
                  <a:srgbClr val="3333CC"/>
                </a:solidFill>
              </a:rPr>
              <a:t>organisation se construit autour d’un dispositif contractuel qui définit les modalités de collaboration et la contribution de chacun. </a:t>
            </a:r>
            <a:endParaRPr lang="fr-FR" dirty="0" smtClean="0">
              <a:solidFill>
                <a:srgbClr val="3333CC"/>
              </a:solidFill>
            </a:endParaRPr>
          </a:p>
          <a:p>
            <a:endParaRPr lang="fr-FR" dirty="0">
              <a:solidFill>
                <a:srgbClr val="3333CC"/>
              </a:solidFill>
            </a:endParaRPr>
          </a:p>
          <a:p>
            <a:endParaRPr lang="fr-FR" dirty="0">
              <a:solidFill>
                <a:srgbClr val="3333CC"/>
              </a:solidFill>
            </a:endParaRPr>
          </a:p>
        </p:txBody>
      </p:sp>
      <p:sp>
        <p:nvSpPr>
          <p:cNvPr id="5" name="Espace réservé du pied de page 4"/>
          <p:cNvSpPr>
            <a:spLocks noGrp="1"/>
          </p:cNvSpPr>
          <p:nvPr>
            <p:ph type="ftr" sz="quarter" idx="10"/>
          </p:nvPr>
        </p:nvSpPr>
        <p:spPr/>
        <p:txBody>
          <a:bodyPr/>
          <a:lstStyle/>
          <a:p>
            <a:pPr>
              <a:defRPr/>
            </a:pPr>
            <a:r>
              <a:rPr lang="fr-FR" altLang="fr-FR" dirty="0">
                <a:solidFill>
                  <a:srgbClr val="3333CC"/>
                </a:solidFill>
              </a:rPr>
              <a:t>Chapitre </a:t>
            </a:r>
            <a:r>
              <a:rPr lang="fr-FR" altLang="fr-FR" dirty="0" smtClean="0">
                <a:solidFill>
                  <a:srgbClr val="3333CC"/>
                </a:solidFill>
              </a:rPr>
              <a:t>RESEAU 2016</a:t>
            </a:r>
            <a:endParaRPr lang="fr-FR" altLang="fr-FR" dirty="0">
              <a:solidFill>
                <a:srgbClr val="3333CC"/>
              </a:solidFill>
            </a:endParaRPr>
          </a:p>
          <a:p>
            <a:pPr>
              <a:defRPr/>
            </a:pPr>
            <a:endParaRPr lang="fr-FR" altLang="fr-FR" dirty="0">
              <a:solidFill>
                <a:srgbClr val="3333CC"/>
              </a:solidFill>
            </a:endParaRPr>
          </a:p>
        </p:txBody>
      </p:sp>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4</a:t>
            </a:fld>
            <a:endParaRPr lang="fr-FR" altLang="fr-FR" dirty="0">
              <a:solidFill>
                <a:srgbClr val="000000"/>
              </a:solidFill>
            </a:endParaRPr>
          </a:p>
        </p:txBody>
      </p:sp>
    </p:spTree>
    <p:extLst>
      <p:ext uri="{BB962C8B-B14F-4D97-AF65-F5344CB8AC3E}">
        <p14:creationId xmlns:p14="http://schemas.microsoft.com/office/powerpoint/2010/main" val="764074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40</a:t>
            </a:fld>
            <a:endParaRPr lang="fr-FR" altLang="fr-FR" dirty="0">
              <a:solidFill>
                <a:srgbClr val="000000"/>
              </a:solidFill>
            </a:endParaRPr>
          </a:p>
        </p:txBody>
      </p:sp>
      <p:sp>
        <p:nvSpPr>
          <p:cNvPr id="7" name="Espace réservé du pied de page 4"/>
          <p:cNvSpPr>
            <a:spLocks noGrp="1"/>
          </p:cNvSpPr>
          <p:nvPr>
            <p:ph type="ftr" sz="quarter" idx="10"/>
          </p:nvPr>
        </p:nvSpPr>
        <p:spPr>
          <a:xfrm>
            <a:off x="3124200" y="6248400"/>
            <a:ext cx="4400128" cy="457200"/>
          </a:xfrm>
        </p:spPr>
        <p:txBody>
          <a:bodyPr/>
          <a:lstStyle/>
          <a:p>
            <a:pPr>
              <a:defRPr/>
            </a:pPr>
            <a:r>
              <a:rPr lang="fr-FR" altLang="fr-FR" dirty="0">
                <a:solidFill>
                  <a:srgbClr val="3333CC"/>
                </a:solidFill>
              </a:rPr>
              <a:t>Chapitre </a:t>
            </a:r>
            <a:r>
              <a:rPr lang="fr-FR" altLang="fr-FR" dirty="0" smtClean="0">
                <a:solidFill>
                  <a:srgbClr val="3333CC"/>
                </a:solidFill>
              </a:rPr>
              <a:t>PRESENTS 2016</a:t>
            </a:r>
            <a:endParaRPr lang="fr-FR" altLang="fr-FR" dirty="0">
              <a:solidFill>
                <a:srgbClr val="3333CC"/>
              </a:solidFill>
            </a:endParaRPr>
          </a:p>
          <a:p>
            <a:pPr>
              <a:defRPr/>
            </a:pPr>
            <a:r>
              <a:rPr lang="fr-FR" altLang="fr-FR" dirty="0" smtClean="0">
                <a:solidFill>
                  <a:srgbClr val="3333CC"/>
                </a:solidFill>
              </a:rPr>
              <a:t>Nombre et durée des séances d’hémodialyse</a:t>
            </a:r>
            <a:endParaRPr lang="fr-FR" altLang="fr-FR" dirty="0">
              <a:solidFill>
                <a:srgbClr val="3333CC"/>
              </a:solidFill>
            </a:endParaRPr>
          </a:p>
        </p:txBody>
      </p:sp>
      <p:sp>
        <p:nvSpPr>
          <p:cNvPr id="8" name="Rectangle 7"/>
          <p:cNvSpPr/>
          <p:nvPr/>
        </p:nvSpPr>
        <p:spPr>
          <a:xfrm>
            <a:off x="251521" y="4869160"/>
            <a:ext cx="4392488" cy="646331"/>
          </a:xfrm>
          <a:prstGeom prst="rect">
            <a:avLst/>
          </a:prstGeom>
        </p:spPr>
        <p:txBody>
          <a:bodyPr wrap="square">
            <a:spAutoFit/>
          </a:bodyPr>
          <a:lstStyle/>
          <a:p>
            <a:r>
              <a:rPr lang="fr-FR" dirty="0">
                <a:solidFill>
                  <a:srgbClr val="3333CC"/>
                </a:solidFill>
              </a:rPr>
              <a:t>94 % ont 3 séances d’hémodialyse par </a:t>
            </a:r>
            <a:r>
              <a:rPr lang="fr-FR" dirty="0" smtClean="0">
                <a:solidFill>
                  <a:srgbClr val="3333CC"/>
                </a:solidFill>
              </a:rPr>
              <a:t>semaine. </a:t>
            </a:r>
            <a:endParaRPr lang="fr-FR" dirty="0">
              <a:solidFill>
                <a:srgbClr val="3333CC"/>
              </a:solidFill>
            </a:endParaRPr>
          </a:p>
        </p:txBody>
      </p:sp>
      <p:sp>
        <p:nvSpPr>
          <p:cNvPr id="9" name="Rectangle 8"/>
          <p:cNvSpPr/>
          <p:nvPr/>
        </p:nvSpPr>
        <p:spPr>
          <a:xfrm>
            <a:off x="5004048" y="4071382"/>
            <a:ext cx="3816424" cy="1477328"/>
          </a:xfrm>
          <a:prstGeom prst="rect">
            <a:avLst/>
          </a:prstGeom>
        </p:spPr>
        <p:txBody>
          <a:bodyPr wrap="square">
            <a:spAutoFit/>
          </a:bodyPr>
          <a:lstStyle/>
          <a:p>
            <a:r>
              <a:rPr lang="fr-FR" dirty="0">
                <a:solidFill>
                  <a:srgbClr val="3333CC"/>
                </a:solidFill>
              </a:rPr>
              <a:t>La durée des séances est de 4 heures pour 71 % des patients, entre 3 et 4 heures pour 19 %, de plus de 4 heures pour </a:t>
            </a:r>
            <a:r>
              <a:rPr lang="fr-FR" dirty="0" smtClean="0">
                <a:solidFill>
                  <a:srgbClr val="3333CC"/>
                </a:solidFill>
              </a:rPr>
              <a:t>9</a:t>
            </a:r>
            <a:r>
              <a:rPr lang="fr-FR" dirty="0">
                <a:solidFill>
                  <a:srgbClr val="3333CC"/>
                </a:solidFill>
              </a:rPr>
              <a:t> % et inférieure à 3 heures pour 1 </a:t>
            </a:r>
            <a:r>
              <a:rPr lang="fr-FR" dirty="0" smtClean="0">
                <a:solidFill>
                  <a:srgbClr val="3333CC"/>
                </a:solidFill>
              </a:rPr>
              <a:t>%. </a:t>
            </a:r>
            <a:endParaRPr lang="fr-FR" dirty="0">
              <a:solidFill>
                <a:srgbClr val="3333CC"/>
              </a:solidFill>
            </a:endParaRPr>
          </a:p>
        </p:txBody>
      </p:sp>
      <p:graphicFrame>
        <p:nvGraphicFramePr>
          <p:cNvPr id="10" name="Tableau 9"/>
          <p:cNvGraphicFramePr>
            <a:graphicFrameLocks noGrp="1"/>
          </p:cNvGraphicFramePr>
          <p:nvPr>
            <p:custDataLst>
              <p:tags r:id="rId1"/>
            </p:custDataLst>
            <p:extLst>
              <p:ext uri="{D42A27DB-BD31-4B8C-83A1-F6EECF244321}">
                <p14:modId xmlns:p14="http://schemas.microsoft.com/office/powerpoint/2010/main" val="3095103912"/>
              </p:ext>
            </p:extLst>
          </p:nvPr>
        </p:nvGraphicFramePr>
        <p:xfrm>
          <a:off x="107505" y="908720"/>
          <a:ext cx="4464495" cy="3474720"/>
        </p:xfrm>
        <a:graphic>
          <a:graphicData uri="http://schemas.openxmlformats.org/drawingml/2006/table">
            <a:tbl>
              <a:tblPr firstRow="1" bandRow="1">
                <a:tableStyleId>{5C22544A-7EE6-4342-B048-85BDC9FD1C3A}</a:tableStyleId>
              </a:tblPr>
              <a:tblGrid>
                <a:gridCol w="2779797"/>
                <a:gridCol w="954114"/>
                <a:gridCol w="730584"/>
              </a:tblGrid>
              <a:tr h="914400">
                <a:tc>
                  <a:txBody>
                    <a:bodyPr/>
                    <a:lstStyle/>
                    <a:p>
                      <a:pPr algn="ctr"/>
                      <a:r>
                        <a:rPr lang="fr-FR" sz="1800" dirty="0" smtClean="0"/>
                        <a:t>Nombre de séances</a:t>
                      </a:r>
                    </a:p>
                    <a:p>
                      <a:pPr algn="ctr"/>
                      <a:r>
                        <a:rPr lang="fr-FR" sz="1800" dirty="0" smtClean="0"/>
                        <a:t>d'hémodialyse par semaine</a:t>
                      </a:r>
                      <a:endParaRPr lang="fr-FR" sz="1800" dirty="0"/>
                    </a:p>
                  </a:txBody>
                  <a:tcPr anchor="ctr"/>
                </a:tc>
                <a:tc>
                  <a:txBody>
                    <a:bodyPr/>
                    <a:lstStyle/>
                    <a:p>
                      <a:pPr algn="ctr"/>
                      <a:r>
                        <a:rPr lang="fr-FR" sz="1800" smtClean="0"/>
                        <a:t>n</a:t>
                      </a:r>
                      <a:endParaRPr lang="fr-FR" sz="1800" dirty="0"/>
                    </a:p>
                  </a:txBody>
                  <a:tcPr anchor="ctr"/>
                </a:tc>
                <a:tc>
                  <a:txBody>
                    <a:bodyPr/>
                    <a:lstStyle/>
                    <a:p>
                      <a:pPr algn="ctr"/>
                      <a:r>
                        <a:rPr lang="fr-FR" sz="1800" smtClean="0"/>
                        <a:t>%</a:t>
                      </a:r>
                      <a:endParaRPr lang="fr-FR" sz="1800"/>
                    </a:p>
                  </a:txBody>
                  <a:tcPr anchor="ctr"/>
                </a:tc>
              </a:tr>
              <a:tr h="365760">
                <a:tc>
                  <a:txBody>
                    <a:bodyPr/>
                    <a:lstStyle/>
                    <a:p>
                      <a:r>
                        <a:rPr lang="fr-FR" sz="1800" smtClean="0"/>
                        <a:t>1</a:t>
                      </a:r>
                      <a:endParaRPr lang="fr-FR" sz="1800"/>
                    </a:p>
                  </a:txBody>
                  <a:tcPr anchor="b"/>
                </a:tc>
                <a:tc>
                  <a:txBody>
                    <a:bodyPr/>
                    <a:lstStyle/>
                    <a:p>
                      <a:pPr algn="ctr"/>
                      <a:r>
                        <a:rPr lang="fr-FR" sz="1800" dirty="0" smtClean="0"/>
                        <a:t>79</a:t>
                      </a:r>
                      <a:endParaRPr lang="fr-FR" sz="1800" dirty="0"/>
                    </a:p>
                  </a:txBody>
                  <a:tcPr anchor="b"/>
                </a:tc>
                <a:tc>
                  <a:txBody>
                    <a:bodyPr/>
                    <a:lstStyle/>
                    <a:p>
                      <a:pPr algn="ctr"/>
                      <a:r>
                        <a:rPr lang="fr-FR" sz="1800" smtClean="0"/>
                        <a:t>0,2</a:t>
                      </a:r>
                      <a:endParaRPr lang="fr-FR" sz="1800"/>
                    </a:p>
                  </a:txBody>
                  <a:tcPr anchor="b"/>
                </a:tc>
              </a:tr>
              <a:tr h="365760">
                <a:tc>
                  <a:txBody>
                    <a:bodyPr/>
                    <a:lstStyle/>
                    <a:p>
                      <a:r>
                        <a:rPr lang="fr-FR" sz="1800" smtClean="0"/>
                        <a:t>2</a:t>
                      </a:r>
                      <a:endParaRPr lang="fr-FR" sz="1800"/>
                    </a:p>
                  </a:txBody>
                  <a:tcPr anchor="b"/>
                </a:tc>
                <a:tc>
                  <a:txBody>
                    <a:bodyPr/>
                    <a:lstStyle/>
                    <a:p>
                      <a:pPr algn="ctr"/>
                      <a:r>
                        <a:rPr lang="fr-FR" sz="1800" smtClean="0"/>
                        <a:t>1 481</a:t>
                      </a:r>
                      <a:endParaRPr lang="fr-FR" sz="1800"/>
                    </a:p>
                  </a:txBody>
                  <a:tcPr anchor="b"/>
                </a:tc>
                <a:tc>
                  <a:txBody>
                    <a:bodyPr/>
                    <a:lstStyle/>
                    <a:p>
                      <a:pPr algn="ctr"/>
                      <a:r>
                        <a:rPr lang="fr-FR" sz="1800" smtClean="0"/>
                        <a:t>3,5</a:t>
                      </a:r>
                      <a:endParaRPr lang="fr-FR" sz="1800"/>
                    </a:p>
                  </a:txBody>
                  <a:tcPr anchor="b"/>
                </a:tc>
              </a:tr>
              <a:tr h="365760">
                <a:tc>
                  <a:txBody>
                    <a:bodyPr/>
                    <a:lstStyle/>
                    <a:p>
                      <a:r>
                        <a:rPr lang="fr-FR" sz="1800" smtClean="0"/>
                        <a:t>3</a:t>
                      </a:r>
                      <a:endParaRPr lang="fr-FR" sz="1800"/>
                    </a:p>
                  </a:txBody>
                  <a:tcPr anchor="b"/>
                </a:tc>
                <a:tc>
                  <a:txBody>
                    <a:bodyPr/>
                    <a:lstStyle/>
                    <a:p>
                      <a:pPr algn="ctr"/>
                      <a:r>
                        <a:rPr lang="fr-FR" sz="1800" smtClean="0"/>
                        <a:t>39 153</a:t>
                      </a:r>
                      <a:endParaRPr lang="fr-FR" sz="1800"/>
                    </a:p>
                  </a:txBody>
                  <a:tcPr anchor="b"/>
                </a:tc>
                <a:tc>
                  <a:txBody>
                    <a:bodyPr/>
                    <a:lstStyle/>
                    <a:p>
                      <a:pPr algn="ctr"/>
                      <a:r>
                        <a:rPr lang="fr-FR" sz="1800" smtClean="0"/>
                        <a:t>93,6</a:t>
                      </a:r>
                      <a:endParaRPr lang="fr-FR" sz="1800"/>
                    </a:p>
                  </a:txBody>
                  <a:tcPr anchor="b"/>
                </a:tc>
              </a:tr>
              <a:tr h="365760">
                <a:tc>
                  <a:txBody>
                    <a:bodyPr/>
                    <a:lstStyle/>
                    <a:p>
                      <a:r>
                        <a:rPr lang="fr-FR" sz="1800" smtClean="0"/>
                        <a:t>4</a:t>
                      </a:r>
                      <a:endParaRPr lang="fr-FR" sz="1800"/>
                    </a:p>
                  </a:txBody>
                  <a:tcPr anchor="b"/>
                </a:tc>
                <a:tc>
                  <a:txBody>
                    <a:bodyPr/>
                    <a:lstStyle/>
                    <a:p>
                      <a:pPr algn="ctr"/>
                      <a:r>
                        <a:rPr lang="fr-FR" sz="1800" smtClean="0"/>
                        <a:t>501</a:t>
                      </a:r>
                      <a:endParaRPr lang="fr-FR" sz="1800"/>
                    </a:p>
                  </a:txBody>
                  <a:tcPr anchor="b"/>
                </a:tc>
                <a:tc>
                  <a:txBody>
                    <a:bodyPr/>
                    <a:lstStyle/>
                    <a:p>
                      <a:pPr algn="ctr"/>
                      <a:r>
                        <a:rPr lang="fr-FR" sz="1800" smtClean="0"/>
                        <a:t>1,2</a:t>
                      </a:r>
                      <a:endParaRPr lang="fr-FR" sz="1800"/>
                    </a:p>
                  </a:txBody>
                  <a:tcPr anchor="b"/>
                </a:tc>
              </a:tr>
              <a:tr h="365760">
                <a:tc>
                  <a:txBody>
                    <a:bodyPr/>
                    <a:lstStyle/>
                    <a:p>
                      <a:r>
                        <a:rPr lang="fr-FR" sz="1800" smtClean="0"/>
                        <a:t>5</a:t>
                      </a:r>
                      <a:endParaRPr lang="fr-FR" sz="1800"/>
                    </a:p>
                  </a:txBody>
                  <a:tcPr anchor="b"/>
                </a:tc>
                <a:tc>
                  <a:txBody>
                    <a:bodyPr/>
                    <a:lstStyle/>
                    <a:p>
                      <a:pPr algn="ctr"/>
                      <a:r>
                        <a:rPr lang="fr-FR" sz="1800" smtClean="0"/>
                        <a:t>202</a:t>
                      </a:r>
                      <a:endParaRPr lang="fr-FR" sz="1800" dirty="0"/>
                    </a:p>
                  </a:txBody>
                  <a:tcPr anchor="b"/>
                </a:tc>
                <a:tc>
                  <a:txBody>
                    <a:bodyPr/>
                    <a:lstStyle/>
                    <a:p>
                      <a:pPr algn="ctr"/>
                      <a:r>
                        <a:rPr lang="fr-FR" sz="1800" smtClean="0"/>
                        <a:t>0,5</a:t>
                      </a:r>
                      <a:endParaRPr lang="fr-FR" sz="1800"/>
                    </a:p>
                  </a:txBody>
                  <a:tcPr anchor="b"/>
                </a:tc>
              </a:tr>
              <a:tr h="365760">
                <a:tc>
                  <a:txBody>
                    <a:bodyPr/>
                    <a:lstStyle/>
                    <a:p>
                      <a:r>
                        <a:rPr lang="fr-FR" sz="1800" smtClean="0"/>
                        <a:t>6</a:t>
                      </a:r>
                      <a:endParaRPr lang="fr-FR" sz="1800"/>
                    </a:p>
                  </a:txBody>
                  <a:tcPr anchor="b"/>
                </a:tc>
                <a:tc>
                  <a:txBody>
                    <a:bodyPr/>
                    <a:lstStyle/>
                    <a:p>
                      <a:pPr algn="ctr"/>
                      <a:r>
                        <a:rPr lang="fr-FR" sz="1800" smtClean="0"/>
                        <a:t>395</a:t>
                      </a:r>
                      <a:endParaRPr lang="fr-FR" sz="1800"/>
                    </a:p>
                  </a:txBody>
                  <a:tcPr anchor="b"/>
                </a:tc>
                <a:tc>
                  <a:txBody>
                    <a:bodyPr/>
                    <a:lstStyle/>
                    <a:p>
                      <a:pPr algn="ctr"/>
                      <a:r>
                        <a:rPr lang="fr-FR" sz="1800" smtClean="0"/>
                        <a:t>0,9</a:t>
                      </a:r>
                      <a:endParaRPr lang="fr-FR" sz="1800"/>
                    </a:p>
                  </a:txBody>
                  <a:tcPr anchor="b"/>
                </a:tc>
              </a:tr>
              <a:tr h="365760">
                <a:tc>
                  <a:txBody>
                    <a:bodyPr/>
                    <a:lstStyle/>
                    <a:p>
                      <a:r>
                        <a:rPr lang="fr-FR" sz="1800" smtClean="0"/>
                        <a:t>7</a:t>
                      </a:r>
                      <a:endParaRPr lang="fr-FR" sz="1800"/>
                    </a:p>
                  </a:txBody>
                  <a:tcPr anchor="b"/>
                </a:tc>
                <a:tc>
                  <a:txBody>
                    <a:bodyPr/>
                    <a:lstStyle/>
                    <a:p>
                      <a:pPr algn="ctr"/>
                      <a:r>
                        <a:rPr lang="fr-FR" sz="1800" smtClean="0"/>
                        <a:t>18</a:t>
                      </a:r>
                      <a:endParaRPr lang="fr-FR" sz="1800"/>
                    </a:p>
                  </a:txBody>
                  <a:tcPr anchor="b"/>
                </a:tc>
                <a:tc>
                  <a:txBody>
                    <a:bodyPr/>
                    <a:lstStyle/>
                    <a:p>
                      <a:pPr algn="ctr"/>
                      <a:r>
                        <a:rPr lang="fr-FR" sz="1800" smtClean="0"/>
                        <a:t>0,0</a:t>
                      </a:r>
                      <a:endParaRPr lang="fr-FR" sz="1800" dirty="0"/>
                    </a:p>
                  </a:txBody>
                  <a:tcPr anchor="b"/>
                </a:tc>
              </a:tr>
            </a:tbl>
          </a:graphicData>
        </a:graphic>
      </p:graphicFrame>
      <p:graphicFrame>
        <p:nvGraphicFramePr>
          <p:cNvPr id="11" name="Tableau 10"/>
          <p:cNvGraphicFramePr>
            <a:graphicFrameLocks noGrp="1"/>
          </p:cNvGraphicFramePr>
          <p:nvPr>
            <p:custDataLst>
              <p:tags r:id="rId2"/>
            </p:custDataLst>
            <p:extLst>
              <p:ext uri="{D42A27DB-BD31-4B8C-83A1-F6EECF244321}">
                <p14:modId xmlns:p14="http://schemas.microsoft.com/office/powerpoint/2010/main" val="3945149238"/>
              </p:ext>
            </p:extLst>
          </p:nvPr>
        </p:nvGraphicFramePr>
        <p:xfrm>
          <a:off x="4932040" y="908720"/>
          <a:ext cx="3672408" cy="2743200"/>
        </p:xfrm>
        <a:graphic>
          <a:graphicData uri="http://schemas.openxmlformats.org/drawingml/2006/table">
            <a:tbl>
              <a:tblPr firstRow="1" bandRow="1">
                <a:tableStyleId>{5C22544A-7EE6-4342-B048-85BDC9FD1C3A}</a:tableStyleId>
              </a:tblPr>
              <a:tblGrid>
                <a:gridCol w="2025113"/>
                <a:gridCol w="932931"/>
                <a:gridCol w="714364"/>
              </a:tblGrid>
              <a:tr h="193675">
                <a:tc>
                  <a:txBody>
                    <a:bodyPr/>
                    <a:lstStyle/>
                    <a:p>
                      <a:pPr algn="ctr"/>
                      <a:r>
                        <a:rPr lang="fr-FR" sz="1800" smtClean="0"/>
                        <a:t>Durée des séances</a:t>
                      </a:r>
                    </a:p>
                    <a:p>
                      <a:pPr algn="ctr"/>
                      <a:r>
                        <a:rPr lang="fr-FR" sz="1800" smtClean="0"/>
                        <a:t>d'hémodialyse</a:t>
                      </a:r>
                      <a:endParaRPr lang="fr-FR" sz="1800" dirty="0"/>
                    </a:p>
                  </a:txBody>
                  <a:tcPr anchor="ctr"/>
                </a:tc>
                <a:tc>
                  <a:txBody>
                    <a:bodyPr/>
                    <a:lstStyle/>
                    <a:p>
                      <a:pPr algn="ctr"/>
                      <a:r>
                        <a:rPr lang="fr-FR" sz="1800" smtClean="0"/>
                        <a:t>n</a:t>
                      </a:r>
                      <a:endParaRPr lang="fr-FR" sz="1800"/>
                    </a:p>
                  </a:txBody>
                  <a:tcPr anchor="ctr"/>
                </a:tc>
                <a:tc>
                  <a:txBody>
                    <a:bodyPr/>
                    <a:lstStyle/>
                    <a:p>
                      <a:pPr algn="ctr"/>
                      <a:r>
                        <a:rPr lang="fr-FR" sz="1800" smtClean="0"/>
                        <a:t>%</a:t>
                      </a:r>
                      <a:endParaRPr lang="fr-FR" sz="1800"/>
                    </a:p>
                  </a:txBody>
                  <a:tcPr anchor="ctr"/>
                </a:tc>
              </a:tr>
              <a:tr h="193675">
                <a:tc>
                  <a:txBody>
                    <a:bodyPr/>
                    <a:lstStyle/>
                    <a:p>
                      <a:r>
                        <a:rPr lang="fr-FR" sz="1800" smtClean="0"/>
                        <a:t>&lt; 3h</a:t>
                      </a:r>
                      <a:endParaRPr lang="fr-FR" sz="1800"/>
                    </a:p>
                  </a:txBody>
                  <a:tcPr anchor="b"/>
                </a:tc>
                <a:tc>
                  <a:txBody>
                    <a:bodyPr/>
                    <a:lstStyle/>
                    <a:p>
                      <a:pPr algn="ctr"/>
                      <a:r>
                        <a:rPr lang="fr-FR" sz="1800" smtClean="0"/>
                        <a:t>588</a:t>
                      </a:r>
                      <a:endParaRPr lang="fr-FR" sz="1800"/>
                    </a:p>
                  </a:txBody>
                  <a:tcPr anchor="b"/>
                </a:tc>
                <a:tc>
                  <a:txBody>
                    <a:bodyPr/>
                    <a:lstStyle/>
                    <a:p>
                      <a:pPr algn="ctr"/>
                      <a:r>
                        <a:rPr lang="fr-FR" sz="1800" smtClean="0"/>
                        <a:t>1,4</a:t>
                      </a:r>
                      <a:endParaRPr lang="fr-FR" sz="1800"/>
                    </a:p>
                  </a:txBody>
                  <a:tcPr anchor="b"/>
                </a:tc>
              </a:tr>
              <a:tr h="193675">
                <a:tc>
                  <a:txBody>
                    <a:bodyPr/>
                    <a:lstStyle/>
                    <a:p>
                      <a:r>
                        <a:rPr lang="fr-FR" sz="1800" smtClean="0"/>
                        <a:t>[3-4h[</a:t>
                      </a:r>
                      <a:endParaRPr lang="fr-FR" sz="1800"/>
                    </a:p>
                  </a:txBody>
                  <a:tcPr anchor="b"/>
                </a:tc>
                <a:tc>
                  <a:txBody>
                    <a:bodyPr/>
                    <a:lstStyle/>
                    <a:p>
                      <a:pPr algn="ctr"/>
                      <a:r>
                        <a:rPr lang="fr-FR" sz="1800" smtClean="0"/>
                        <a:t>7 923</a:t>
                      </a:r>
                      <a:endParaRPr lang="fr-FR" sz="1800"/>
                    </a:p>
                  </a:txBody>
                  <a:tcPr anchor="b"/>
                </a:tc>
                <a:tc>
                  <a:txBody>
                    <a:bodyPr/>
                    <a:lstStyle/>
                    <a:p>
                      <a:pPr algn="ctr"/>
                      <a:r>
                        <a:rPr lang="fr-FR" sz="1800" smtClean="0"/>
                        <a:t>18,9</a:t>
                      </a:r>
                      <a:endParaRPr lang="fr-FR" sz="1800"/>
                    </a:p>
                  </a:txBody>
                  <a:tcPr anchor="b"/>
                </a:tc>
              </a:tr>
              <a:tr h="193675">
                <a:tc>
                  <a:txBody>
                    <a:bodyPr/>
                    <a:lstStyle/>
                    <a:p>
                      <a:r>
                        <a:rPr lang="fr-FR" sz="1800" smtClean="0"/>
                        <a:t>4h</a:t>
                      </a:r>
                      <a:endParaRPr lang="fr-FR" sz="1800"/>
                    </a:p>
                  </a:txBody>
                  <a:tcPr anchor="b"/>
                </a:tc>
                <a:tc>
                  <a:txBody>
                    <a:bodyPr/>
                    <a:lstStyle/>
                    <a:p>
                      <a:pPr algn="ctr"/>
                      <a:r>
                        <a:rPr lang="fr-FR" sz="1800" smtClean="0"/>
                        <a:t>29 617</a:t>
                      </a:r>
                      <a:endParaRPr lang="fr-FR" sz="1800"/>
                    </a:p>
                  </a:txBody>
                  <a:tcPr anchor="b"/>
                </a:tc>
                <a:tc>
                  <a:txBody>
                    <a:bodyPr/>
                    <a:lstStyle/>
                    <a:p>
                      <a:pPr algn="ctr"/>
                      <a:r>
                        <a:rPr lang="fr-FR" sz="1800" smtClean="0"/>
                        <a:t>70,8</a:t>
                      </a:r>
                      <a:endParaRPr lang="fr-FR" sz="1800"/>
                    </a:p>
                  </a:txBody>
                  <a:tcPr anchor="b"/>
                </a:tc>
              </a:tr>
              <a:tr h="193675">
                <a:tc>
                  <a:txBody>
                    <a:bodyPr/>
                    <a:lstStyle/>
                    <a:p>
                      <a:r>
                        <a:rPr lang="fr-FR" sz="1800" smtClean="0"/>
                        <a:t>]4-6h[</a:t>
                      </a:r>
                      <a:endParaRPr lang="fr-FR" sz="1800"/>
                    </a:p>
                  </a:txBody>
                  <a:tcPr anchor="b"/>
                </a:tc>
                <a:tc>
                  <a:txBody>
                    <a:bodyPr/>
                    <a:lstStyle/>
                    <a:p>
                      <a:pPr algn="ctr"/>
                      <a:r>
                        <a:rPr lang="fr-FR" sz="1800" smtClean="0"/>
                        <a:t>3 400</a:t>
                      </a:r>
                      <a:endParaRPr lang="fr-FR" sz="1800"/>
                    </a:p>
                  </a:txBody>
                  <a:tcPr anchor="b"/>
                </a:tc>
                <a:tc>
                  <a:txBody>
                    <a:bodyPr/>
                    <a:lstStyle/>
                    <a:p>
                      <a:pPr algn="ctr"/>
                      <a:r>
                        <a:rPr lang="fr-FR" sz="1800" smtClean="0"/>
                        <a:t>8,1</a:t>
                      </a:r>
                      <a:endParaRPr lang="fr-FR" sz="1800"/>
                    </a:p>
                  </a:txBody>
                  <a:tcPr anchor="b"/>
                </a:tc>
              </a:tr>
              <a:tr h="193675">
                <a:tc>
                  <a:txBody>
                    <a:bodyPr/>
                    <a:lstStyle/>
                    <a:p>
                      <a:r>
                        <a:rPr lang="fr-FR" sz="1800" smtClean="0"/>
                        <a:t>≥ 6h</a:t>
                      </a:r>
                      <a:endParaRPr lang="fr-FR" sz="1800" dirty="0"/>
                    </a:p>
                  </a:txBody>
                  <a:tcPr anchor="b"/>
                </a:tc>
                <a:tc>
                  <a:txBody>
                    <a:bodyPr/>
                    <a:lstStyle/>
                    <a:p>
                      <a:pPr algn="ctr"/>
                      <a:r>
                        <a:rPr lang="fr-FR" sz="1800" smtClean="0"/>
                        <a:t>301</a:t>
                      </a:r>
                      <a:endParaRPr lang="fr-FR" sz="1800"/>
                    </a:p>
                  </a:txBody>
                  <a:tcPr anchor="b"/>
                </a:tc>
                <a:tc>
                  <a:txBody>
                    <a:bodyPr/>
                    <a:lstStyle/>
                    <a:p>
                      <a:pPr algn="ctr"/>
                      <a:r>
                        <a:rPr lang="fr-FR" sz="1800" dirty="0" smtClean="0"/>
                        <a:t>0,7</a:t>
                      </a:r>
                      <a:endParaRPr lang="fr-FR" sz="1800" dirty="0"/>
                    </a:p>
                  </a:txBody>
                  <a:tcPr anchor="b"/>
                </a:tc>
              </a:tr>
            </a:tbl>
          </a:graphicData>
        </a:graphic>
      </p:graphicFrame>
    </p:spTree>
    <p:extLst>
      <p:ext uri="{BB962C8B-B14F-4D97-AF65-F5344CB8AC3E}">
        <p14:creationId xmlns:p14="http://schemas.microsoft.com/office/powerpoint/2010/main" val="21248529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41</a:t>
            </a:fld>
            <a:endParaRPr lang="fr-FR" altLang="fr-FR" dirty="0">
              <a:solidFill>
                <a:srgbClr val="000000"/>
              </a:solidFill>
            </a:endParaRPr>
          </a:p>
        </p:txBody>
      </p:sp>
      <p:sp>
        <p:nvSpPr>
          <p:cNvPr id="5" name="Espace réservé du pied de page 4"/>
          <p:cNvSpPr>
            <a:spLocks noGrp="1"/>
          </p:cNvSpPr>
          <p:nvPr>
            <p:ph type="ftr" sz="quarter" idx="10"/>
          </p:nvPr>
        </p:nvSpPr>
        <p:spPr>
          <a:xfrm>
            <a:off x="3124200" y="6248400"/>
            <a:ext cx="3680048" cy="457200"/>
          </a:xfrm>
        </p:spPr>
        <p:txBody>
          <a:bodyPr/>
          <a:lstStyle/>
          <a:p>
            <a:pPr>
              <a:defRPr/>
            </a:pPr>
            <a:r>
              <a:rPr lang="fr-FR" altLang="fr-FR" dirty="0">
                <a:solidFill>
                  <a:srgbClr val="3333CC"/>
                </a:solidFill>
              </a:rPr>
              <a:t>Chapitre </a:t>
            </a:r>
            <a:r>
              <a:rPr lang="fr-FR" altLang="fr-FR" dirty="0" smtClean="0">
                <a:solidFill>
                  <a:srgbClr val="3333CC"/>
                </a:solidFill>
              </a:rPr>
              <a:t>PRESENTS 2016</a:t>
            </a:r>
            <a:endParaRPr lang="fr-FR" altLang="fr-FR" dirty="0">
              <a:solidFill>
                <a:srgbClr val="3333CC"/>
              </a:solidFill>
            </a:endParaRPr>
          </a:p>
          <a:p>
            <a:pPr>
              <a:defRPr/>
            </a:pPr>
            <a:r>
              <a:rPr lang="fr-FR" altLang="fr-FR" dirty="0" smtClean="0">
                <a:solidFill>
                  <a:srgbClr val="3333CC"/>
                </a:solidFill>
              </a:rPr>
              <a:t>Evolution de la prise en charge de l’anémie</a:t>
            </a:r>
            <a:endParaRPr lang="fr-FR" altLang="fr-FR" dirty="0">
              <a:solidFill>
                <a:srgbClr val="3333CC"/>
              </a:solidFill>
            </a:endParaRPr>
          </a:p>
        </p:txBody>
      </p:sp>
      <p:sp>
        <p:nvSpPr>
          <p:cNvPr id="7" name="Rectangle 6"/>
          <p:cNvSpPr/>
          <p:nvPr/>
        </p:nvSpPr>
        <p:spPr>
          <a:xfrm>
            <a:off x="0" y="476672"/>
            <a:ext cx="2771800" cy="3139321"/>
          </a:xfrm>
          <a:prstGeom prst="rect">
            <a:avLst/>
          </a:prstGeom>
        </p:spPr>
        <p:txBody>
          <a:bodyPr wrap="square">
            <a:spAutoFit/>
          </a:bodyPr>
          <a:lstStyle/>
          <a:p>
            <a:r>
              <a:rPr lang="fr-FR" dirty="0" smtClean="0">
                <a:solidFill>
                  <a:srgbClr val="3333CC"/>
                </a:solidFill>
              </a:rPr>
              <a:t>Depuis 5 ans, le </a:t>
            </a:r>
            <a:r>
              <a:rPr lang="fr-FR" dirty="0">
                <a:solidFill>
                  <a:srgbClr val="3333CC"/>
                </a:solidFill>
              </a:rPr>
              <a:t>pourcentage de patients avec un taux </a:t>
            </a:r>
            <a:r>
              <a:rPr lang="fr-FR" dirty="0" smtClean="0">
                <a:solidFill>
                  <a:srgbClr val="3333CC"/>
                </a:solidFill>
              </a:rPr>
              <a:t>d’hémoglobine supérieur </a:t>
            </a:r>
            <a:r>
              <a:rPr lang="fr-FR" dirty="0">
                <a:solidFill>
                  <a:srgbClr val="3333CC"/>
                </a:solidFill>
              </a:rPr>
              <a:t>à 13 g/dl avec ASE est en baisse tandis que le pourcentage de patients sans ASE avec un taux d’hémoglobine inférieur à 10 g/dl reste aux alentours de </a:t>
            </a:r>
            <a:r>
              <a:rPr lang="fr-FR" dirty="0" smtClean="0">
                <a:solidFill>
                  <a:srgbClr val="3333CC"/>
                </a:solidFill>
              </a:rPr>
              <a:t>1,6</a:t>
            </a:r>
            <a:r>
              <a:rPr lang="fr-FR" dirty="0">
                <a:solidFill>
                  <a:srgbClr val="3333CC"/>
                </a:solidFill>
              </a:rPr>
              <a:t> </a:t>
            </a:r>
            <a:r>
              <a:rPr lang="fr-FR" dirty="0" smtClean="0">
                <a:solidFill>
                  <a:srgbClr val="3333CC"/>
                </a:solidFill>
              </a:rPr>
              <a:t>%.</a:t>
            </a:r>
            <a:endParaRPr lang="fr-FR" dirty="0">
              <a:solidFill>
                <a:srgbClr val="3333CC"/>
              </a:solidFill>
            </a:endParaRPr>
          </a:p>
        </p:txBody>
      </p:sp>
      <p:pic>
        <p:nvPicPr>
          <p:cNvPr id="6" name="Image 5"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627784" y="61952"/>
            <a:ext cx="6516216" cy="5887328"/>
          </a:xfrm>
          <a:prstGeom prst="rect">
            <a:avLst/>
          </a:prstGeom>
        </p:spPr>
      </p:pic>
    </p:spTree>
    <p:extLst>
      <p:ext uri="{BB962C8B-B14F-4D97-AF65-F5344CB8AC3E}">
        <p14:creationId xmlns:p14="http://schemas.microsoft.com/office/powerpoint/2010/main" val="18880778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42</a:t>
            </a:fld>
            <a:endParaRPr lang="fr-FR" altLang="fr-FR" dirty="0">
              <a:solidFill>
                <a:srgbClr val="000000"/>
              </a:solidFill>
            </a:endParaRPr>
          </a:p>
        </p:txBody>
      </p:sp>
      <p:sp>
        <p:nvSpPr>
          <p:cNvPr id="8" name="Rectangle 7"/>
          <p:cNvSpPr/>
          <p:nvPr/>
        </p:nvSpPr>
        <p:spPr>
          <a:xfrm>
            <a:off x="395536" y="289679"/>
            <a:ext cx="8424936" cy="1754326"/>
          </a:xfrm>
          <a:prstGeom prst="rect">
            <a:avLst/>
          </a:prstGeom>
        </p:spPr>
        <p:txBody>
          <a:bodyPr wrap="square">
            <a:spAutoFit/>
          </a:bodyPr>
          <a:lstStyle/>
          <a:p>
            <a:r>
              <a:rPr lang="fr-FR" dirty="0">
                <a:solidFill>
                  <a:srgbClr val="3333CC"/>
                </a:solidFill>
              </a:rPr>
              <a:t>Depuis 5 ans, on observe une augmentation régulière du pourcentage de personnes très âgées (&gt; 85 ans) et de personnes avec un diabète. Même après prise en compte de l’âge, la fréquence du diabète augmente de façon significative année après année. L’autonomie à la marche reste stable avec le temps. La présence d’une comorbidité cardiovasculaire associée baisse globalement.</a:t>
            </a:r>
          </a:p>
        </p:txBody>
      </p:sp>
      <p:sp>
        <p:nvSpPr>
          <p:cNvPr id="9" name="Espace réservé du pied de page 4"/>
          <p:cNvSpPr>
            <a:spLocks noGrp="1"/>
          </p:cNvSpPr>
          <p:nvPr>
            <p:ph type="ftr" sz="quarter" idx="10"/>
          </p:nvPr>
        </p:nvSpPr>
        <p:spPr>
          <a:xfrm>
            <a:off x="3124200" y="6248400"/>
            <a:ext cx="4400128" cy="457200"/>
          </a:xfrm>
        </p:spPr>
        <p:txBody>
          <a:bodyPr/>
          <a:lstStyle/>
          <a:p>
            <a:pPr>
              <a:defRPr/>
            </a:pPr>
            <a:r>
              <a:rPr lang="fr-FR" altLang="fr-FR" dirty="0">
                <a:solidFill>
                  <a:srgbClr val="3333CC"/>
                </a:solidFill>
              </a:rPr>
              <a:t>Chapitre </a:t>
            </a:r>
            <a:r>
              <a:rPr lang="fr-FR" altLang="fr-FR" dirty="0" smtClean="0">
                <a:solidFill>
                  <a:srgbClr val="3333CC"/>
                </a:solidFill>
              </a:rPr>
              <a:t>PRESENTS 2016</a:t>
            </a:r>
            <a:endParaRPr lang="fr-FR" altLang="fr-FR" dirty="0">
              <a:solidFill>
                <a:srgbClr val="3333CC"/>
              </a:solidFill>
            </a:endParaRPr>
          </a:p>
          <a:p>
            <a:pPr>
              <a:defRPr/>
            </a:pPr>
            <a:r>
              <a:rPr lang="fr-FR" altLang="fr-FR" dirty="0" smtClean="0">
                <a:solidFill>
                  <a:srgbClr val="3333CC"/>
                </a:solidFill>
              </a:rPr>
              <a:t>Evolution des caractéristiques des patients</a:t>
            </a:r>
            <a:endParaRPr lang="fr-FR" altLang="fr-FR" dirty="0">
              <a:solidFill>
                <a:srgbClr val="3333CC"/>
              </a:solidFill>
            </a:endParaRPr>
          </a:p>
        </p:txBody>
      </p:sp>
      <p:graphicFrame>
        <p:nvGraphicFramePr>
          <p:cNvPr id="7" name="Tableau 6"/>
          <p:cNvGraphicFramePr>
            <a:graphicFrameLocks noGrp="1"/>
          </p:cNvGraphicFramePr>
          <p:nvPr>
            <p:custDataLst>
              <p:tags r:id="rId1"/>
            </p:custDataLst>
            <p:extLst>
              <p:ext uri="{D42A27DB-BD31-4B8C-83A1-F6EECF244321}">
                <p14:modId xmlns:p14="http://schemas.microsoft.com/office/powerpoint/2010/main" val="913458901"/>
              </p:ext>
            </p:extLst>
          </p:nvPr>
        </p:nvGraphicFramePr>
        <p:xfrm>
          <a:off x="611560" y="2492896"/>
          <a:ext cx="7416826" cy="2133600"/>
        </p:xfrm>
        <a:graphic>
          <a:graphicData uri="http://schemas.openxmlformats.org/drawingml/2006/table">
            <a:tbl>
              <a:tblPr firstRow="1" bandRow="1">
                <a:tableStyleId>{5C22544A-7EE6-4342-B048-85BDC9FD1C3A}</a:tableStyleId>
              </a:tblPr>
              <a:tblGrid>
                <a:gridCol w="3817606"/>
                <a:gridCol w="719844"/>
                <a:gridCol w="719844"/>
                <a:gridCol w="719844"/>
                <a:gridCol w="719844"/>
                <a:gridCol w="719844"/>
              </a:tblGrid>
              <a:tr h="0">
                <a:tc rowSpan="2">
                  <a:txBody>
                    <a:bodyPr/>
                    <a:lstStyle/>
                    <a:p>
                      <a:pPr algn="ctr"/>
                      <a:endParaRPr lang="fr-FR" sz="1400" dirty="0"/>
                    </a:p>
                  </a:txBody>
                  <a:tcPr anchor="ctr"/>
                </a:tc>
                <a:tc>
                  <a:txBody>
                    <a:bodyPr/>
                    <a:lstStyle/>
                    <a:p>
                      <a:pPr algn="ctr"/>
                      <a:r>
                        <a:rPr lang="fr-FR" sz="1400" smtClean="0"/>
                        <a:t>2012</a:t>
                      </a:r>
                      <a:endParaRPr lang="fr-FR" sz="1400"/>
                    </a:p>
                  </a:txBody>
                  <a:tcPr anchor="ctr"/>
                </a:tc>
                <a:tc>
                  <a:txBody>
                    <a:bodyPr/>
                    <a:lstStyle/>
                    <a:p>
                      <a:pPr algn="ctr"/>
                      <a:r>
                        <a:rPr lang="fr-FR" sz="1400" smtClean="0"/>
                        <a:t>2013</a:t>
                      </a:r>
                      <a:endParaRPr lang="fr-FR" sz="1400"/>
                    </a:p>
                  </a:txBody>
                  <a:tcPr anchor="ctr"/>
                </a:tc>
                <a:tc>
                  <a:txBody>
                    <a:bodyPr/>
                    <a:lstStyle/>
                    <a:p>
                      <a:pPr algn="ctr"/>
                      <a:r>
                        <a:rPr lang="fr-FR" sz="1400" smtClean="0"/>
                        <a:t>2014</a:t>
                      </a:r>
                      <a:endParaRPr lang="fr-FR" sz="1400"/>
                    </a:p>
                  </a:txBody>
                  <a:tcPr anchor="ctr"/>
                </a:tc>
                <a:tc>
                  <a:txBody>
                    <a:bodyPr/>
                    <a:lstStyle/>
                    <a:p>
                      <a:pPr algn="ctr"/>
                      <a:r>
                        <a:rPr lang="fr-FR" sz="1400" smtClean="0"/>
                        <a:t>2015</a:t>
                      </a:r>
                      <a:endParaRPr lang="fr-FR" sz="1400"/>
                    </a:p>
                  </a:txBody>
                  <a:tcPr anchor="ctr"/>
                </a:tc>
                <a:tc>
                  <a:txBody>
                    <a:bodyPr/>
                    <a:lstStyle/>
                    <a:p>
                      <a:pPr algn="ctr"/>
                      <a:r>
                        <a:rPr lang="fr-FR" sz="1400" smtClean="0"/>
                        <a:t>2016</a:t>
                      </a:r>
                      <a:endParaRPr lang="fr-FR" sz="1400"/>
                    </a:p>
                  </a:txBody>
                  <a:tcPr anchor="ctr"/>
                </a:tc>
              </a:tr>
              <a:tr h="0">
                <a:tc vMerge="1">
                  <a:txBody>
                    <a:bodyPr/>
                    <a:lstStyle/>
                    <a:p>
                      <a:endParaRPr lang="fr-FR" sz="800"/>
                    </a:p>
                  </a:txBody>
                  <a:tcPr/>
                </a:tc>
                <a:tc>
                  <a:txBody>
                    <a:bodyPr/>
                    <a:lstStyle/>
                    <a:p>
                      <a:pPr algn="ctr"/>
                      <a:r>
                        <a:rPr lang="fr-FR" sz="1400" smtClean="0"/>
                        <a:t>%</a:t>
                      </a:r>
                      <a:endParaRPr lang="fr-FR" sz="1400"/>
                    </a:p>
                  </a:txBody>
                  <a:tcPr anchor="ctr"/>
                </a:tc>
                <a:tc>
                  <a:txBody>
                    <a:bodyPr/>
                    <a:lstStyle/>
                    <a:p>
                      <a:pPr algn="ctr"/>
                      <a:r>
                        <a:rPr lang="fr-FR" sz="1400" smtClean="0"/>
                        <a:t>%</a:t>
                      </a:r>
                      <a:endParaRPr lang="fr-FR" sz="1400"/>
                    </a:p>
                  </a:txBody>
                  <a:tcPr anchor="ctr"/>
                </a:tc>
                <a:tc>
                  <a:txBody>
                    <a:bodyPr/>
                    <a:lstStyle/>
                    <a:p>
                      <a:pPr algn="ctr"/>
                      <a:r>
                        <a:rPr lang="fr-FR" sz="1400" smtClean="0"/>
                        <a:t>%</a:t>
                      </a:r>
                      <a:endParaRPr lang="fr-FR" sz="1400"/>
                    </a:p>
                  </a:txBody>
                  <a:tcPr anchor="ctr"/>
                </a:tc>
                <a:tc>
                  <a:txBody>
                    <a:bodyPr/>
                    <a:lstStyle/>
                    <a:p>
                      <a:pPr algn="ctr"/>
                      <a:r>
                        <a:rPr lang="fr-FR" sz="1400" smtClean="0"/>
                        <a:t>%</a:t>
                      </a:r>
                      <a:endParaRPr lang="fr-FR" sz="1400"/>
                    </a:p>
                  </a:txBody>
                  <a:tcPr anchor="ctr"/>
                </a:tc>
                <a:tc>
                  <a:txBody>
                    <a:bodyPr/>
                    <a:lstStyle/>
                    <a:p>
                      <a:pPr algn="ctr"/>
                      <a:r>
                        <a:rPr lang="fr-FR" sz="1400" smtClean="0"/>
                        <a:t>%</a:t>
                      </a:r>
                      <a:endParaRPr lang="fr-FR" sz="1400"/>
                    </a:p>
                  </a:txBody>
                  <a:tcPr anchor="ctr"/>
                </a:tc>
              </a:tr>
              <a:tr h="193675">
                <a:tc>
                  <a:txBody>
                    <a:bodyPr/>
                    <a:lstStyle/>
                    <a:p>
                      <a:r>
                        <a:rPr lang="fr-FR" sz="1400" smtClean="0"/>
                        <a:t>Age ≥ 75 ans</a:t>
                      </a:r>
                      <a:endParaRPr lang="fr-FR" sz="1400" dirty="0"/>
                    </a:p>
                  </a:txBody>
                  <a:tcPr anchor="b"/>
                </a:tc>
                <a:tc>
                  <a:txBody>
                    <a:bodyPr/>
                    <a:lstStyle/>
                    <a:p>
                      <a:pPr algn="ctr"/>
                      <a:r>
                        <a:rPr lang="fr-FR" sz="1400" smtClean="0"/>
                        <a:t>39,2</a:t>
                      </a:r>
                      <a:endParaRPr lang="fr-FR" sz="1400"/>
                    </a:p>
                  </a:txBody>
                  <a:tcPr anchor="b"/>
                </a:tc>
                <a:tc>
                  <a:txBody>
                    <a:bodyPr/>
                    <a:lstStyle/>
                    <a:p>
                      <a:pPr algn="ctr"/>
                      <a:r>
                        <a:rPr lang="fr-FR" sz="1400" smtClean="0"/>
                        <a:t>39,4</a:t>
                      </a:r>
                      <a:endParaRPr lang="fr-FR" sz="1400"/>
                    </a:p>
                  </a:txBody>
                  <a:tcPr anchor="b"/>
                </a:tc>
                <a:tc>
                  <a:txBody>
                    <a:bodyPr/>
                    <a:lstStyle/>
                    <a:p>
                      <a:pPr algn="ctr"/>
                      <a:r>
                        <a:rPr lang="fr-FR" sz="1400" smtClean="0"/>
                        <a:t>39,5</a:t>
                      </a:r>
                      <a:endParaRPr lang="fr-FR" sz="1400"/>
                    </a:p>
                  </a:txBody>
                  <a:tcPr anchor="b"/>
                </a:tc>
                <a:tc>
                  <a:txBody>
                    <a:bodyPr/>
                    <a:lstStyle/>
                    <a:p>
                      <a:pPr algn="ctr"/>
                      <a:r>
                        <a:rPr lang="fr-FR" sz="1400" smtClean="0"/>
                        <a:t>39,5</a:t>
                      </a:r>
                      <a:endParaRPr lang="fr-FR" sz="1400"/>
                    </a:p>
                  </a:txBody>
                  <a:tcPr anchor="b"/>
                </a:tc>
                <a:tc>
                  <a:txBody>
                    <a:bodyPr/>
                    <a:lstStyle/>
                    <a:p>
                      <a:pPr algn="ctr"/>
                      <a:r>
                        <a:rPr lang="fr-FR" sz="1400" smtClean="0"/>
                        <a:t>39,5</a:t>
                      </a:r>
                      <a:endParaRPr lang="fr-FR" sz="1400"/>
                    </a:p>
                  </a:txBody>
                  <a:tcPr anchor="b"/>
                </a:tc>
              </a:tr>
              <a:tr h="193675">
                <a:tc>
                  <a:txBody>
                    <a:bodyPr/>
                    <a:lstStyle/>
                    <a:p>
                      <a:r>
                        <a:rPr lang="fr-FR" sz="1400" smtClean="0"/>
                        <a:t>Age ≥ 85 ans</a:t>
                      </a:r>
                      <a:endParaRPr lang="fr-FR" sz="1400" dirty="0"/>
                    </a:p>
                  </a:txBody>
                  <a:tcPr anchor="b"/>
                </a:tc>
                <a:tc>
                  <a:txBody>
                    <a:bodyPr/>
                    <a:lstStyle/>
                    <a:p>
                      <a:pPr algn="ctr"/>
                      <a:r>
                        <a:rPr lang="fr-FR" sz="1400" smtClean="0"/>
                        <a:t>10,5</a:t>
                      </a:r>
                      <a:endParaRPr lang="fr-FR" sz="1400"/>
                    </a:p>
                  </a:txBody>
                  <a:tcPr anchor="b"/>
                </a:tc>
                <a:tc>
                  <a:txBody>
                    <a:bodyPr/>
                    <a:lstStyle/>
                    <a:p>
                      <a:pPr algn="ctr"/>
                      <a:r>
                        <a:rPr lang="fr-FR" sz="1400" smtClean="0"/>
                        <a:t>10,8</a:t>
                      </a:r>
                      <a:endParaRPr lang="fr-FR" sz="1400"/>
                    </a:p>
                  </a:txBody>
                  <a:tcPr anchor="b"/>
                </a:tc>
                <a:tc>
                  <a:txBody>
                    <a:bodyPr/>
                    <a:lstStyle/>
                    <a:p>
                      <a:pPr algn="ctr"/>
                      <a:r>
                        <a:rPr lang="fr-FR" sz="1400" smtClean="0"/>
                        <a:t>11,4</a:t>
                      </a:r>
                      <a:endParaRPr lang="fr-FR" sz="1400"/>
                    </a:p>
                  </a:txBody>
                  <a:tcPr anchor="b"/>
                </a:tc>
                <a:tc>
                  <a:txBody>
                    <a:bodyPr/>
                    <a:lstStyle/>
                    <a:p>
                      <a:pPr algn="ctr"/>
                      <a:r>
                        <a:rPr lang="fr-FR" sz="1400" smtClean="0"/>
                        <a:t>11,9</a:t>
                      </a:r>
                      <a:endParaRPr lang="fr-FR" sz="1400"/>
                    </a:p>
                  </a:txBody>
                  <a:tcPr anchor="b"/>
                </a:tc>
                <a:tc>
                  <a:txBody>
                    <a:bodyPr/>
                    <a:lstStyle/>
                    <a:p>
                      <a:pPr algn="ctr"/>
                      <a:r>
                        <a:rPr lang="fr-FR" sz="1400" smtClean="0"/>
                        <a:t>12,3</a:t>
                      </a:r>
                      <a:endParaRPr lang="fr-FR" sz="1400"/>
                    </a:p>
                  </a:txBody>
                  <a:tcPr anchor="b"/>
                </a:tc>
              </a:tr>
              <a:tr h="193675">
                <a:tc>
                  <a:txBody>
                    <a:bodyPr/>
                    <a:lstStyle/>
                    <a:p>
                      <a:r>
                        <a:rPr lang="fr-FR" sz="1400" smtClean="0"/>
                        <a:t>Diabète</a:t>
                      </a:r>
                      <a:endParaRPr lang="fr-FR" sz="1400"/>
                    </a:p>
                  </a:txBody>
                  <a:tcPr anchor="b"/>
                </a:tc>
                <a:tc>
                  <a:txBody>
                    <a:bodyPr/>
                    <a:lstStyle/>
                    <a:p>
                      <a:pPr algn="ctr"/>
                      <a:r>
                        <a:rPr lang="fr-FR" sz="1400" smtClean="0"/>
                        <a:t>37,5</a:t>
                      </a:r>
                      <a:endParaRPr lang="fr-FR" sz="1400"/>
                    </a:p>
                  </a:txBody>
                  <a:tcPr anchor="b"/>
                </a:tc>
                <a:tc>
                  <a:txBody>
                    <a:bodyPr/>
                    <a:lstStyle/>
                    <a:p>
                      <a:pPr algn="ctr"/>
                      <a:r>
                        <a:rPr lang="fr-FR" sz="1400" smtClean="0"/>
                        <a:t>38,2</a:t>
                      </a:r>
                      <a:endParaRPr lang="fr-FR" sz="1400"/>
                    </a:p>
                  </a:txBody>
                  <a:tcPr anchor="b"/>
                </a:tc>
                <a:tc>
                  <a:txBody>
                    <a:bodyPr/>
                    <a:lstStyle/>
                    <a:p>
                      <a:pPr algn="ctr"/>
                      <a:r>
                        <a:rPr lang="fr-FR" sz="1400" smtClean="0"/>
                        <a:t>39,2</a:t>
                      </a:r>
                      <a:endParaRPr lang="fr-FR" sz="1400"/>
                    </a:p>
                  </a:txBody>
                  <a:tcPr anchor="b"/>
                </a:tc>
                <a:tc>
                  <a:txBody>
                    <a:bodyPr/>
                    <a:lstStyle/>
                    <a:p>
                      <a:pPr algn="ctr"/>
                      <a:r>
                        <a:rPr lang="fr-FR" sz="1400" smtClean="0"/>
                        <a:t>40,2</a:t>
                      </a:r>
                      <a:endParaRPr lang="fr-FR" sz="1400"/>
                    </a:p>
                  </a:txBody>
                  <a:tcPr anchor="b"/>
                </a:tc>
                <a:tc>
                  <a:txBody>
                    <a:bodyPr/>
                    <a:lstStyle/>
                    <a:p>
                      <a:pPr algn="ctr"/>
                      <a:r>
                        <a:rPr lang="fr-FR" sz="1400" smtClean="0"/>
                        <a:t>41,5</a:t>
                      </a:r>
                      <a:endParaRPr lang="fr-FR" sz="1400"/>
                    </a:p>
                  </a:txBody>
                  <a:tcPr anchor="b"/>
                </a:tc>
              </a:tr>
              <a:tr h="193675">
                <a:tc>
                  <a:txBody>
                    <a:bodyPr/>
                    <a:lstStyle/>
                    <a:p>
                      <a:r>
                        <a:rPr lang="fr-FR" sz="1400" smtClean="0"/>
                        <a:t>Au moins une comorbidité cardiovasculaire</a:t>
                      </a:r>
                      <a:endParaRPr lang="fr-FR" sz="1400" dirty="0"/>
                    </a:p>
                  </a:txBody>
                  <a:tcPr anchor="b"/>
                </a:tc>
                <a:tc>
                  <a:txBody>
                    <a:bodyPr/>
                    <a:lstStyle/>
                    <a:p>
                      <a:pPr algn="ctr"/>
                      <a:r>
                        <a:rPr lang="fr-FR" sz="1400" smtClean="0"/>
                        <a:t>67,8</a:t>
                      </a:r>
                      <a:endParaRPr lang="fr-FR" sz="1400"/>
                    </a:p>
                  </a:txBody>
                  <a:tcPr anchor="b"/>
                </a:tc>
                <a:tc>
                  <a:txBody>
                    <a:bodyPr/>
                    <a:lstStyle/>
                    <a:p>
                      <a:pPr algn="ctr"/>
                      <a:r>
                        <a:rPr lang="fr-FR" sz="1400" smtClean="0"/>
                        <a:t>65,6</a:t>
                      </a:r>
                      <a:endParaRPr lang="fr-FR" sz="1400"/>
                    </a:p>
                  </a:txBody>
                  <a:tcPr anchor="b"/>
                </a:tc>
                <a:tc>
                  <a:txBody>
                    <a:bodyPr/>
                    <a:lstStyle/>
                    <a:p>
                      <a:pPr algn="ctr"/>
                      <a:r>
                        <a:rPr lang="fr-FR" sz="1400" smtClean="0"/>
                        <a:t>61,8</a:t>
                      </a:r>
                      <a:endParaRPr lang="fr-FR" sz="1400"/>
                    </a:p>
                  </a:txBody>
                  <a:tcPr anchor="b"/>
                </a:tc>
                <a:tc>
                  <a:txBody>
                    <a:bodyPr/>
                    <a:lstStyle/>
                    <a:p>
                      <a:pPr algn="ctr"/>
                      <a:r>
                        <a:rPr lang="fr-FR" sz="1400" smtClean="0"/>
                        <a:t>60,6</a:t>
                      </a:r>
                      <a:endParaRPr lang="fr-FR" sz="1400"/>
                    </a:p>
                  </a:txBody>
                  <a:tcPr anchor="b"/>
                </a:tc>
                <a:tc>
                  <a:txBody>
                    <a:bodyPr/>
                    <a:lstStyle/>
                    <a:p>
                      <a:pPr algn="ctr"/>
                      <a:r>
                        <a:rPr lang="fr-FR" sz="1400" smtClean="0"/>
                        <a:t>61,0</a:t>
                      </a:r>
                      <a:endParaRPr lang="fr-FR" sz="1400"/>
                    </a:p>
                  </a:txBody>
                  <a:tcPr anchor="b"/>
                </a:tc>
              </a:tr>
              <a:tr h="193675">
                <a:tc>
                  <a:txBody>
                    <a:bodyPr/>
                    <a:lstStyle/>
                    <a:p>
                      <a:r>
                        <a:rPr lang="fr-FR" sz="1400" smtClean="0"/>
                        <a:t>Marche non autonome</a:t>
                      </a:r>
                      <a:endParaRPr lang="fr-FR" sz="1400"/>
                    </a:p>
                  </a:txBody>
                  <a:tcPr anchor="b"/>
                </a:tc>
                <a:tc>
                  <a:txBody>
                    <a:bodyPr/>
                    <a:lstStyle/>
                    <a:p>
                      <a:pPr algn="ctr"/>
                      <a:r>
                        <a:rPr lang="fr-FR" sz="1400" smtClean="0"/>
                        <a:t>16,1</a:t>
                      </a:r>
                      <a:endParaRPr lang="fr-FR" sz="1400"/>
                    </a:p>
                  </a:txBody>
                  <a:tcPr anchor="b"/>
                </a:tc>
                <a:tc>
                  <a:txBody>
                    <a:bodyPr/>
                    <a:lstStyle/>
                    <a:p>
                      <a:pPr algn="ctr"/>
                      <a:r>
                        <a:rPr lang="fr-FR" sz="1400" smtClean="0"/>
                        <a:t>16,2</a:t>
                      </a:r>
                      <a:endParaRPr lang="fr-FR" sz="1400"/>
                    </a:p>
                  </a:txBody>
                  <a:tcPr anchor="b"/>
                </a:tc>
                <a:tc>
                  <a:txBody>
                    <a:bodyPr/>
                    <a:lstStyle/>
                    <a:p>
                      <a:pPr algn="ctr"/>
                      <a:r>
                        <a:rPr lang="fr-FR" sz="1400" smtClean="0"/>
                        <a:t>16,2</a:t>
                      </a:r>
                      <a:endParaRPr lang="fr-FR" sz="1400"/>
                    </a:p>
                  </a:txBody>
                  <a:tcPr anchor="b"/>
                </a:tc>
                <a:tc>
                  <a:txBody>
                    <a:bodyPr/>
                    <a:lstStyle/>
                    <a:p>
                      <a:pPr algn="ctr"/>
                      <a:r>
                        <a:rPr lang="fr-FR" sz="1400" smtClean="0"/>
                        <a:t>16,0</a:t>
                      </a:r>
                      <a:endParaRPr lang="fr-FR" sz="1400"/>
                    </a:p>
                  </a:txBody>
                  <a:tcPr anchor="b"/>
                </a:tc>
                <a:tc>
                  <a:txBody>
                    <a:bodyPr/>
                    <a:lstStyle/>
                    <a:p>
                      <a:pPr algn="ctr"/>
                      <a:r>
                        <a:rPr lang="fr-FR" sz="1400" dirty="0" smtClean="0"/>
                        <a:t>16,1</a:t>
                      </a:r>
                      <a:endParaRPr lang="fr-FR" sz="1400" dirty="0"/>
                    </a:p>
                  </a:txBody>
                  <a:tcPr anchor="b"/>
                </a:tc>
              </a:tr>
            </a:tbl>
          </a:graphicData>
        </a:graphic>
      </p:graphicFrame>
    </p:spTree>
    <p:extLst>
      <p:ext uri="{BB962C8B-B14F-4D97-AF65-F5344CB8AC3E}">
        <p14:creationId xmlns:p14="http://schemas.microsoft.com/office/powerpoint/2010/main" val="1850963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43</a:t>
            </a:fld>
            <a:endParaRPr lang="fr-FR" altLang="fr-FR" dirty="0">
              <a:solidFill>
                <a:srgbClr val="000000"/>
              </a:solidFill>
            </a:endParaRPr>
          </a:p>
        </p:txBody>
      </p:sp>
      <p:sp>
        <p:nvSpPr>
          <p:cNvPr id="4" name="Rectangle 1"/>
          <p:cNvSpPr>
            <a:spLocks noChangeArrowheads="1"/>
          </p:cNvSpPr>
          <p:nvPr/>
        </p:nvSpPr>
        <p:spPr bwMode="auto">
          <a:xfrm>
            <a:off x="467544" y="338173"/>
            <a:ext cx="792088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114300" algn="r"/>
              </a:tabLst>
              <a:defRPr>
                <a:solidFill>
                  <a:schemeClr val="tx1"/>
                </a:solidFill>
                <a:latin typeface="Arial" pitchFamily="34" charset="0"/>
                <a:cs typeface="Arial" pitchFamily="34" charset="0"/>
              </a:defRPr>
            </a:lvl1pPr>
            <a:lvl2pPr>
              <a:tabLst>
                <a:tab pos="-114300" algn="r"/>
              </a:tabLst>
              <a:defRPr>
                <a:solidFill>
                  <a:schemeClr val="tx1"/>
                </a:solidFill>
                <a:latin typeface="Arial" pitchFamily="34" charset="0"/>
                <a:cs typeface="Arial" pitchFamily="34" charset="0"/>
              </a:defRPr>
            </a:lvl2pPr>
            <a:lvl3pPr>
              <a:tabLst>
                <a:tab pos="-114300" algn="r"/>
              </a:tabLst>
              <a:defRPr>
                <a:solidFill>
                  <a:schemeClr val="tx1"/>
                </a:solidFill>
                <a:latin typeface="Arial" pitchFamily="34" charset="0"/>
                <a:cs typeface="Arial" pitchFamily="34" charset="0"/>
              </a:defRPr>
            </a:lvl3pPr>
            <a:lvl4pPr>
              <a:tabLst>
                <a:tab pos="-114300" algn="r"/>
              </a:tabLst>
              <a:defRPr>
                <a:solidFill>
                  <a:schemeClr val="tx1"/>
                </a:solidFill>
                <a:latin typeface="Arial" pitchFamily="34" charset="0"/>
                <a:cs typeface="Arial" pitchFamily="34" charset="0"/>
              </a:defRPr>
            </a:lvl4pPr>
            <a:lvl5pPr>
              <a:tabLst>
                <a:tab pos="-114300" algn="r"/>
              </a:tabLst>
              <a:defRPr>
                <a:solidFill>
                  <a:schemeClr val="tx1"/>
                </a:solidFill>
                <a:latin typeface="Arial" pitchFamily="34" charset="0"/>
                <a:cs typeface="Arial" pitchFamily="34" charset="0"/>
              </a:defRPr>
            </a:lvl5pPr>
            <a:lvl6pPr fontAlgn="base">
              <a:spcBef>
                <a:spcPct val="0"/>
              </a:spcBef>
              <a:spcAft>
                <a:spcPct val="0"/>
              </a:spcAft>
              <a:tabLst>
                <a:tab pos="-114300" algn="r"/>
              </a:tabLst>
              <a:defRPr>
                <a:solidFill>
                  <a:schemeClr val="tx1"/>
                </a:solidFill>
                <a:latin typeface="Arial" pitchFamily="34" charset="0"/>
                <a:cs typeface="Arial" pitchFamily="34" charset="0"/>
              </a:defRPr>
            </a:lvl6pPr>
            <a:lvl7pPr fontAlgn="base">
              <a:spcBef>
                <a:spcPct val="0"/>
              </a:spcBef>
              <a:spcAft>
                <a:spcPct val="0"/>
              </a:spcAft>
              <a:tabLst>
                <a:tab pos="-114300" algn="r"/>
              </a:tabLst>
              <a:defRPr>
                <a:solidFill>
                  <a:schemeClr val="tx1"/>
                </a:solidFill>
                <a:latin typeface="Arial" pitchFamily="34" charset="0"/>
                <a:cs typeface="Arial" pitchFamily="34" charset="0"/>
              </a:defRPr>
            </a:lvl7pPr>
            <a:lvl8pPr fontAlgn="base">
              <a:spcBef>
                <a:spcPct val="0"/>
              </a:spcBef>
              <a:spcAft>
                <a:spcPct val="0"/>
              </a:spcAft>
              <a:tabLst>
                <a:tab pos="-114300" algn="r"/>
              </a:tabLst>
              <a:defRPr>
                <a:solidFill>
                  <a:schemeClr val="tx1"/>
                </a:solidFill>
                <a:latin typeface="Arial" pitchFamily="34" charset="0"/>
                <a:cs typeface="Arial" pitchFamily="34" charset="0"/>
              </a:defRPr>
            </a:lvl8pPr>
            <a:lvl9pPr fontAlgn="base">
              <a:spcBef>
                <a:spcPct val="0"/>
              </a:spcBef>
              <a:spcAft>
                <a:spcPct val="0"/>
              </a:spcAft>
              <a:tabLst>
                <a:tab pos="-114300" algn="r"/>
              </a:tabLst>
              <a:defRPr>
                <a:solidFill>
                  <a:schemeClr val="tx1"/>
                </a:solidFill>
                <a:latin typeface="Arial" pitchFamily="34" charset="0"/>
                <a:cs typeface="Arial" pitchFamily="34" charset="0"/>
              </a:defRPr>
            </a:lvl9pPr>
          </a:lstStyle>
          <a:p>
            <a:r>
              <a:rPr lang="fr-FR" dirty="0">
                <a:solidFill>
                  <a:srgbClr val="3333CC"/>
                </a:solidFill>
                <a:latin typeface="Arial" charset="0"/>
                <a:cs typeface="Arial" charset="0"/>
              </a:rPr>
              <a:t>La répartition des patients en dialyse montre une progression du pourcentage de patients en UDM et une baisse des patients en hémodialyse autonome (autodialyse, domicile ou entrainement). </a:t>
            </a:r>
          </a:p>
          <a:p>
            <a:r>
              <a:rPr lang="fr-FR" dirty="0">
                <a:solidFill>
                  <a:srgbClr val="3333CC"/>
                </a:solidFill>
                <a:latin typeface="Arial" charset="0"/>
                <a:cs typeface="Arial" charset="0"/>
              </a:rPr>
              <a:t>Le pourcentage de patients en dialyse péritonéale assisté est stable, en hausse pour la DP autonome.</a:t>
            </a:r>
          </a:p>
        </p:txBody>
      </p:sp>
      <p:sp>
        <p:nvSpPr>
          <p:cNvPr id="5" name="Espace réservé du pied de page 4"/>
          <p:cNvSpPr>
            <a:spLocks noGrp="1"/>
          </p:cNvSpPr>
          <p:nvPr>
            <p:ph type="ftr" sz="quarter" idx="10"/>
          </p:nvPr>
        </p:nvSpPr>
        <p:spPr>
          <a:xfrm>
            <a:off x="3124200" y="6248400"/>
            <a:ext cx="4400128" cy="457200"/>
          </a:xfrm>
        </p:spPr>
        <p:txBody>
          <a:bodyPr/>
          <a:lstStyle/>
          <a:p>
            <a:pPr>
              <a:defRPr/>
            </a:pPr>
            <a:r>
              <a:rPr lang="fr-FR" altLang="fr-FR" dirty="0">
                <a:solidFill>
                  <a:srgbClr val="3333CC"/>
                </a:solidFill>
              </a:rPr>
              <a:t>Chapitre </a:t>
            </a:r>
            <a:r>
              <a:rPr lang="fr-FR" altLang="fr-FR" dirty="0" smtClean="0">
                <a:solidFill>
                  <a:srgbClr val="3333CC"/>
                </a:solidFill>
              </a:rPr>
              <a:t>PRESENTS 2016</a:t>
            </a:r>
            <a:endParaRPr lang="fr-FR" altLang="fr-FR" dirty="0">
              <a:solidFill>
                <a:srgbClr val="3333CC"/>
              </a:solidFill>
            </a:endParaRPr>
          </a:p>
          <a:p>
            <a:pPr>
              <a:defRPr/>
            </a:pPr>
            <a:r>
              <a:rPr lang="fr-FR" altLang="fr-FR" dirty="0" smtClean="0">
                <a:solidFill>
                  <a:srgbClr val="3333CC"/>
                </a:solidFill>
              </a:rPr>
              <a:t>Evolution des modalités de traitement des patients</a:t>
            </a:r>
            <a:endParaRPr lang="fr-FR" altLang="fr-FR" dirty="0">
              <a:solidFill>
                <a:srgbClr val="3333CC"/>
              </a:solidFill>
            </a:endParaRPr>
          </a:p>
        </p:txBody>
      </p:sp>
      <p:graphicFrame>
        <p:nvGraphicFramePr>
          <p:cNvPr id="6" name="Tableau 5"/>
          <p:cNvGraphicFramePr>
            <a:graphicFrameLocks noGrp="1"/>
          </p:cNvGraphicFramePr>
          <p:nvPr>
            <p:custDataLst>
              <p:tags r:id="rId1"/>
            </p:custDataLst>
            <p:extLst>
              <p:ext uri="{D42A27DB-BD31-4B8C-83A1-F6EECF244321}">
                <p14:modId xmlns:p14="http://schemas.microsoft.com/office/powerpoint/2010/main" val="2511127187"/>
              </p:ext>
            </p:extLst>
          </p:nvPr>
        </p:nvGraphicFramePr>
        <p:xfrm>
          <a:off x="755576" y="2132856"/>
          <a:ext cx="7272809" cy="2438400"/>
        </p:xfrm>
        <a:graphic>
          <a:graphicData uri="http://schemas.openxmlformats.org/drawingml/2006/table">
            <a:tbl>
              <a:tblPr firstRow="1" bandRow="1">
                <a:tableStyleId>{5C22544A-7EE6-4342-B048-85BDC9FD1C3A}</a:tableStyleId>
              </a:tblPr>
              <a:tblGrid>
                <a:gridCol w="3836209"/>
                <a:gridCol w="628287"/>
                <a:gridCol w="624628"/>
                <a:gridCol w="727895"/>
                <a:gridCol w="727895"/>
                <a:gridCol w="727895"/>
              </a:tblGrid>
              <a:tr h="0">
                <a:tc rowSpan="2">
                  <a:txBody>
                    <a:bodyPr/>
                    <a:lstStyle/>
                    <a:p>
                      <a:pPr algn="ctr"/>
                      <a:endParaRPr lang="fr-FR" sz="1400" dirty="0"/>
                    </a:p>
                  </a:txBody>
                  <a:tcPr anchor="ctr"/>
                </a:tc>
                <a:tc>
                  <a:txBody>
                    <a:bodyPr/>
                    <a:lstStyle/>
                    <a:p>
                      <a:pPr algn="ctr"/>
                      <a:r>
                        <a:rPr lang="fr-FR" sz="1400" smtClean="0"/>
                        <a:t>2012</a:t>
                      </a:r>
                      <a:endParaRPr lang="fr-FR" sz="1400"/>
                    </a:p>
                  </a:txBody>
                  <a:tcPr anchor="ctr"/>
                </a:tc>
                <a:tc>
                  <a:txBody>
                    <a:bodyPr/>
                    <a:lstStyle/>
                    <a:p>
                      <a:pPr algn="ctr"/>
                      <a:r>
                        <a:rPr lang="fr-FR" sz="1400" smtClean="0"/>
                        <a:t>2013</a:t>
                      </a:r>
                      <a:endParaRPr lang="fr-FR" sz="1400"/>
                    </a:p>
                  </a:txBody>
                  <a:tcPr anchor="ctr"/>
                </a:tc>
                <a:tc>
                  <a:txBody>
                    <a:bodyPr/>
                    <a:lstStyle/>
                    <a:p>
                      <a:pPr algn="ctr"/>
                      <a:r>
                        <a:rPr lang="fr-FR" sz="1400" smtClean="0"/>
                        <a:t>2014</a:t>
                      </a:r>
                      <a:endParaRPr lang="fr-FR" sz="1400"/>
                    </a:p>
                  </a:txBody>
                  <a:tcPr anchor="ctr"/>
                </a:tc>
                <a:tc>
                  <a:txBody>
                    <a:bodyPr/>
                    <a:lstStyle/>
                    <a:p>
                      <a:pPr algn="ctr"/>
                      <a:r>
                        <a:rPr lang="fr-FR" sz="1400" smtClean="0"/>
                        <a:t>2015</a:t>
                      </a:r>
                      <a:endParaRPr lang="fr-FR" sz="1400"/>
                    </a:p>
                  </a:txBody>
                  <a:tcPr anchor="ctr"/>
                </a:tc>
                <a:tc>
                  <a:txBody>
                    <a:bodyPr/>
                    <a:lstStyle/>
                    <a:p>
                      <a:pPr algn="ctr"/>
                      <a:r>
                        <a:rPr lang="fr-FR" sz="1400" smtClean="0"/>
                        <a:t>2016</a:t>
                      </a:r>
                      <a:endParaRPr lang="fr-FR" sz="1400"/>
                    </a:p>
                  </a:txBody>
                  <a:tcPr anchor="ctr"/>
                </a:tc>
              </a:tr>
              <a:tr h="0">
                <a:tc vMerge="1">
                  <a:txBody>
                    <a:bodyPr/>
                    <a:lstStyle/>
                    <a:p>
                      <a:endParaRPr lang="fr-FR" sz="800"/>
                    </a:p>
                  </a:txBody>
                  <a:tcPr/>
                </a:tc>
                <a:tc>
                  <a:txBody>
                    <a:bodyPr/>
                    <a:lstStyle/>
                    <a:p>
                      <a:pPr algn="ctr"/>
                      <a:r>
                        <a:rPr lang="fr-FR" sz="1400" smtClean="0"/>
                        <a:t>%</a:t>
                      </a:r>
                      <a:endParaRPr lang="fr-FR" sz="1400"/>
                    </a:p>
                  </a:txBody>
                  <a:tcPr anchor="ctr"/>
                </a:tc>
                <a:tc>
                  <a:txBody>
                    <a:bodyPr/>
                    <a:lstStyle/>
                    <a:p>
                      <a:pPr algn="ctr"/>
                      <a:r>
                        <a:rPr lang="fr-FR" sz="1400" smtClean="0"/>
                        <a:t>%</a:t>
                      </a:r>
                      <a:endParaRPr lang="fr-FR" sz="1400"/>
                    </a:p>
                  </a:txBody>
                  <a:tcPr anchor="ctr"/>
                </a:tc>
                <a:tc>
                  <a:txBody>
                    <a:bodyPr/>
                    <a:lstStyle/>
                    <a:p>
                      <a:pPr algn="ctr"/>
                      <a:r>
                        <a:rPr lang="fr-FR" sz="1400" smtClean="0"/>
                        <a:t>%</a:t>
                      </a:r>
                      <a:endParaRPr lang="fr-FR" sz="1400"/>
                    </a:p>
                  </a:txBody>
                  <a:tcPr anchor="ctr"/>
                </a:tc>
                <a:tc>
                  <a:txBody>
                    <a:bodyPr/>
                    <a:lstStyle/>
                    <a:p>
                      <a:pPr algn="ctr"/>
                      <a:r>
                        <a:rPr lang="fr-FR" sz="1400" smtClean="0"/>
                        <a:t>%</a:t>
                      </a:r>
                      <a:endParaRPr lang="fr-FR" sz="1400"/>
                    </a:p>
                  </a:txBody>
                  <a:tcPr anchor="ctr"/>
                </a:tc>
                <a:tc>
                  <a:txBody>
                    <a:bodyPr/>
                    <a:lstStyle/>
                    <a:p>
                      <a:pPr algn="ctr"/>
                      <a:r>
                        <a:rPr lang="fr-FR" sz="1400" smtClean="0"/>
                        <a:t>%</a:t>
                      </a:r>
                      <a:endParaRPr lang="fr-FR" sz="1400"/>
                    </a:p>
                  </a:txBody>
                  <a:tcPr anchor="ctr"/>
                </a:tc>
              </a:tr>
              <a:tr h="193675">
                <a:tc>
                  <a:txBody>
                    <a:bodyPr/>
                    <a:lstStyle/>
                    <a:p>
                      <a:r>
                        <a:rPr lang="fr-FR" sz="1400" smtClean="0"/>
                        <a:t>HD en centre</a:t>
                      </a:r>
                      <a:endParaRPr lang="fr-FR" sz="1400"/>
                    </a:p>
                  </a:txBody>
                  <a:tcPr anchor="b"/>
                </a:tc>
                <a:tc>
                  <a:txBody>
                    <a:bodyPr/>
                    <a:lstStyle/>
                    <a:p>
                      <a:pPr algn="ctr"/>
                      <a:r>
                        <a:rPr lang="fr-FR" sz="1400" smtClean="0"/>
                        <a:t>56,5</a:t>
                      </a:r>
                      <a:endParaRPr lang="fr-FR" sz="1400"/>
                    </a:p>
                  </a:txBody>
                  <a:tcPr anchor="b"/>
                </a:tc>
                <a:tc>
                  <a:txBody>
                    <a:bodyPr/>
                    <a:lstStyle/>
                    <a:p>
                      <a:pPr algn="ctr"/>
                      <a:r>
                        <a:rPr lang="fr-FR" sz="1400" smtClean="0"/>
                        <a:t>56,0</a:t>
                      </a:r>
                      <a:endParaRPr lang="fr-FR" sz="1400"/>
                    </a:p>
                  </a:txBody>
                  <a:tcPr anchor="b"/>
                </a:tc>
                <a:tc>
                  <a:txBody>
                    <a:bodyPr/>
                    <a:lstStyle/>
                    <a:p>
                      <a:pPr algn="ctr"/>
                      <a:r>
                        <a:rPr lang="fr-FR" sz="1400" smtClean="0"/>
                        <a:t>55,4</a:t>
                      </a:r>
                      <a:endParaRPr lang="fr-FR" sz="1400"/>
                    </a:p>
                  </a:txBody>
                  <a:tcPr anchor="b"/>
                </a:tc>
                <a:tc>
                  <a:txBody>
                    <a:bodyPr/>
                    <a:lstStyle/>
                    <a:p>
                      <a:pPr algn="ctr"/>
                      <a:r>
                        <a:rPr lang="fr-FR" sz="1400" smtClean="0"/>
                        <a:t>54,7</a:t>
                      </a:r>
                      <a:endParaRPr lang="fr-FR" sz="1400"/>
                    </a:p>
                  </a:txBody>
                  <a:tcPr anchor="b"/>
                </a:tc>
                <a:tc>
                  <a:txBody>
                    <a:bodyPr/>
                    <a:lstStyle/>
                    <a:p>
                      <a:pPr algn="ctr"/>
                      <a:r>
                        <a:rPr lang="fr-FR" sz="1400" smtClean="0"/>
                        <a:t>54,6</a:t>
                      </a:r>
                      <a:endParaRPr lang="fr-FR" sz="1400"/>
                    </a:p>
                  </a:txBody>
                  <a:tcPr anchor="b"/>
                </a:tc>
              </a:tr>
              <a:tr h="193675">
                <a:tc>
                  <a:txBody>
                    <a:bodyPr/>
                    <a:lstStyle/>
                    <a:p>
                      <a:r>
                        <a:rPr lang="fr-FR" sz="1400" smtClean="0"/>
                        <a:t>HD en UDM</a:t>
                      </a:r>
                      <a:endParaRPr lang="fr-FR" sz="1400"/>
                    </a:p>
                  </a:txBody>
                  <a:tcPr anchor="b"/>
                </a:tc>
                <a:tc>
                  <a:txBody>
                    <a:bodyPr/>
                    <a:lstStyle/>
                    <a:p>
                      <a:pPr algn="ctr"/>
                      <a:r>
                        <a:rPr lang="fr-FR" sz="1400" smtClean="0"/>
                        <a:t>16,3</a:t>
                      </a:r>
                      <a:endParaRPr lang="fr-FR" sz="1400"/>
                    </a:p>
                  </a:txBody>
                  <a:tcPr anchor="b"/>
                </a:tc>
                <a:tc>
                  <a:txBody>
                    <a:bodyPr/>
                    <a:lstStyle/>
                    <a:p>
                      <a:pPr algn="ctr"/>
                      <a:r>
                        <a:rPr lang="fr-FR" sz="1400" smtClean="0"/>
                        <a:t>17,5</a:t>
                      </a:r>
                      <a:endParaRPr lang="fr-FR" sz="1400" dirty="0"/>
                    </a:p>
                  </a:txBody>
                  <a:tcPr anchor="b"/>
                </a:tc>
                <a:tc>
                  <a:txBody>
                    <a:bodyPr/>
                    <a:lstStyle/>
                    <a:p>
                      <a:pPr algn="ctr"/>
                      <a:r>
                        <a:rPr lang="fr-FR" sz="1400" smtClean="0"/>
                        <a:t>19,0</a:t>
                      </a:r>
                      <a:endParaRPr lang="fr-FR" sz="1400"/>
                    </a:p>
                  </a:txBody>
                  <a:tcPr anchor="b"/>
                </a:tc>
                <a:tc>
                  <a:txBody>
                    <a:bodyPr/>
                    <a:lstStyle/>
                    <a:p>
                      <a:pPr algn="ctr"/>
                      <a:r>
                        <a:rPr lang="fr-FR" sz="1400" smtClean="0"/>
                        <a:t>20,3</a:t>
                      </a:r>
                      <a:endParaRPr lang="fr-FR" sz="1400"/>
                    </a:p>
                  </a:txBody>
                  <a:tcPr anchor="b"/>
                </a:tc>
                <a:tc>
                  <a:txBody>
                    <a:bodyPr/>
                    <a:lstStyle/>
                    <a:p>
                      <a:pPr algn="ctr"/>
                      <a:r>
                        <a:rPr lang="fr-FR" sz="1400" smtClean="0"/>
                        <a:t>21,2</a:t>
                      </a:r>
                      <a:endParaRPr lang="fr-FR" sz="1400"/>
                    </a:p>
                  </a:txBody>
                  <a:tcPr anchor="b"/>
                </a:tc>
              </a:tr>
              <a:tr h="193675">
                <a:tc>
                  <a:txBody>
                    <a:bodyPr/>
                    <a:lstStyle/>
                    <a:p>
                      <a:r>
                        <a:rPr lang="fr-FR" sz="1400" smtClean="0"/>
                        <a:t>HD autonome</a:t>
                      </a:r>
                      <a:endParaRPr lang="fr-FR" sz="1400"/>
                    </a:p>
                  </a:txBody>
                  <a:tcPr anchor="b"/>
                </a:tc>
                <a:tc>
                  <a:txBody>
                    <a:bodyPr/>
                    <a:lstStyle/>
                    <a:p>
                      <a:pPr algn="ctr"/>
                      <a:r>
                        <a:rPr lang="fr-FR" sz="1400" smtClean="0"/>
                        <a:t>20,6</a:t>
                      </a:r>
                      <a:endParaRPr lang="fr-FR" sz="1400"/>
                    </a:p>
                  </a:txBody>
                  <a:tcPr anchor="b"/>
                </a:tc>
                <a:tc>
                  <a:txBody>
                    <a:bodyPr/>
                    <a:lstStyle/>
                    <a:p>
                      <a:pPr algn="ctr"/>
                      <a:r>
                        <a:rPr lang="fr-FR" sz="1400" smtClean="0"/>
                        <a:t>19,8</a:t>
                      </a:r>
                      <a:endParaRPr lang="fr-FR" sz="1400"/>
                    </a:p>
                  </a:txBody>
                  <a:tcPr anchor="b"/>
                </a:tc>
                <a:tc>
                  <a:txBody>
                    <a:bodyPr/>
                    <a:lstStyle/>
                    <a:p>
                      <a:pPr algn="ctr"/>
                      <a:r>
                        <a:rPr lang="fr-FR" sz="1400" smtClean="0"/>
                        <a:t>19,1</a:t>
                      </a:r>
                      <a:endParaRPr lang="fr-FR" sz="1400"/>
                    </a:p>
                  </a:txBody>
                  <a:tcPr anchor="b"/>
                </a:tc>
                <a:tc>
                  <a:txBody>
                    <a:bodyPr/>
                    <a:lstStyle/>
                    <a:p>
                      <a:pPr algn="ctr"/>
                      <a:r>
                        <a:rPr lang="fr-FR" sz="1400" smtClean="0"/>
                        <a:t>18,6</a:t>
                      </a:r>
                      <a:endParaRPr lang="fr-FR" sz="1400"/>
                    </a:p>
                  </a:txBody>
                  <a:tcPr anchor="b"/>
                </a:tc>
                <a:tc>
                  <a:txBody>
                    <a:bodyPr/>
                    <a:lstStyle/>
                    <a:p>
                      <a:pPr algn="ctr"/>
                      <a:r>
                        <a:rPr lang="fr-FR" sz="1400" smtClean="0"/>
                        <a:t>18,0</a:t>
                      </a:r>
                      <a:endParaRPr lang="fr-FR" sz="1400"/>
                    </a:p>
                  </a:txBody>
                  <a:tcPr anchor="b"/>
                </a:tc>
              </a:tr>
              <a:tr h="193675">
                <a:tc>
                  <a:txBody>
                    <a:bodyPr/>
                    <a:lstStyle/>
                    <a:p>
                      <a:r>
                        <a:rPr lang="fr-FR" sz="1400" smtClean="0"/>
                        <a:t>Dialyse péritonéale assistée</a:t>
                      </a:r>
                      <a:endParaRPr lang="fr-FR" sz="1400"/>
                    </a:p>
                  </a:txBody>
                  <a:tcPr anchor="b"/>
                </a:tc>
                <a:tc>
                  <a:txBody>
                    <a:bodyPr/>
                    <a:lstStyle/>
                    <a:p>
                      <a:pPr algn="ctr"/>
                      <a:r>
                        <a:rPr lang="fr-FR" sz="1400" smtClean="0"/>
                        <a:t>3,0</a:t>
                      </a:r>
                      <a:endParaRPr lang="fr-FR" sz="1400"/>
                    </a:p>
                  </a:txBody>
                  <a:tcPr anchor="b"/>
                </a:tc>
                <a:tc>
                  <a:txBody>
                    <a:bodyPr/>
                    <a:lstStyle/>
                    <a:p>
                      <a:pPr algn="ctr"/>
                      <a:r>
                        <a:rPr lang="fr-FR" sz="1400" smtClean="0"/>
                        <a:t>3,1</a:t>
                      </a:r>
                      <a:endParaRPr lang="fr-FR" sz="1400"/>
                    </a:p>
                  </a:txBody>
                  <a:tcPr anchor="b"/>
                </a:tc>
                <a:tc>
                  <a:txBody>
                    <a:bodyPr/>
                    <a:lstStyle/>
                    <a:p>
                      <a:pPr algn="ctr"/>
                      <a:r>
                        <a:rPr lang="fr-FR" sz="1400" smtClean="0"/>
                        <a:t>2,9</a:t>
                      </a:r>
                      <a:endParaRPr lang="fr-FR" sz="1400"/>
                    </a:p>
                  </a:txBody>
                  <a:tcPr anchor="b"/>
                </a:tc>
                <a:tc>
                  <a:txBody>
                    <a:bodyPr/>
                    <a:lstStyle/>
                    <a:p>
                      <a:pPr algn="ctr"/>
                      <a:r>
                        <a:rPr lang="fr-FR" sz="1400" smtClean="0"/>
                        <a:t>2,9</a:t>
                      </a:r>
                      <a:endParaRPr lang="fr-FR" sz="1400"/>
                    </a:p>
                  </a:txBody>
                  <a:tcPr anchor="b"/>
                </a:tc>
                <a:tc>
                  <a:txBody>
                    <a:bodyPr/>
                    <a:lstStyle/>
                    <a:p>
                      <a:pPr algn="ctr"/>
                      <a:r>
                        <a:rPr lang="fr-FR" sz="1400" smtClean="0"/>
                        <a:t>2,9</a:t>
                      </a:r>
                      <a:endParaRPr lang="fr-FR" sz="1400"/>
                    </a:p>
                  </a:txBody>
                  <a:tcPr anchor="b"/>
                </a:tc>
              </a:tr>
              <a:tr h="193675">
                <a:tc>
                  <a:txBody>
                    <a:bodyPr/>
                    <a:lstStyle/>
                    <a:p>
                      <a:r>
                        <a:rPr lang="fr-FR" sz="1400" smtClean="0"/>
                        <a:t>Dialyse péritonéale non assistée</a:t>
                      </a:r>
                      <a:endParaRPr lang="fr-FR" sz="1400"/>
                    </a:p>
                  </a:txBody>
                  <a:tcPr anchor="b"/>
                </a:tc>
                <a:tc>
                  <a:txBody>
                    <a:bodyPr/>
                    <a:lstStyle/>
                    <a:p>
                      <a:pPr algn="ctr"/>
                      <a:r>
                        <a:rPr lang="fr-FR" sz="1400" smtClean="0"/>
                        <a:t>3,0</a:t>
                      </a:r>
                      <a:endParaRPr lang="fr-FR" sz="1400"/>
                    </a:p>
                  </a:txBody>
                  <a:tcPr anchor="b"/>
                </a:tc>
                <a:tc>
                  <a:txBody>
                    <a:bodyPr/>
                    <a:lstStyle/>
                    <a:p>
                      <a:pPr algn="ctr"/>
                      <a:r>
                        <a:rPr lang="fr-FR" sz="1400" smtClean="0"/>
                        <a:t>3,1</a:t>
                      </a:r>
                      <a:endParaRPr lang="fr-FR" sz="1400"/>
                    </a:p>
                  </a:txBody>
                  <a:tcPr anchor="b"/>
                </a:tc>
                <a:tc>
                  <a:txBody>
                    <a:bodyPr/>
                    <a:lstStyle/>
                    <a:p>
                      <a:pPr algn="ctr"/>
                      <a:r>
                        <a:rPr lang="fr-FR" sz="1400" smtClean="0"/>
                        <a:t>3,2</a:t>
                      </a:r>
                      <a:endParaRPr lang="fr-FR" sz="1400"/>
                    </a:p>
                  </a:txBody>
                  <a:tcPr anchor="b"/>
                </a:tc>
                <a:tc>
                  <a:txBody>
                    <a:bodyPr/>
                    <a:lstStyle/>
                    <a:p>
                      <a:pPr algn="ctr"/>
                      <a:r>
                        <a:rPr lang="fr-FR" sz="1400" smtClean="0"/>
                        <a:t>3,2</a:t>
                      </a:r>
                      <a:endParaRPr lang="fr-FR" sz="1400" dirty="0"/>
                    </a:p>
                  </a:txBody>
                  <a:tcPr anchor="b"/>
                </a:tc>
                <a:tc>
                  <a:txBody>
                    <a:bodyPr/>
                    <a:lstStyle/>
                    <a:p>
                      <a:pPr algn="ctr"/>
                      <a:r>
                        <a:rPr lang="fr-FR" sz="1400" smtClean="0"/>
                        <a:t>3,2</a:t>
                      </a:r>
                      <a:endParaRPr lang="fr-FR" sz="1400"/>
                    </a:p>
                  </a:txBody>
                  <a:tcPr anchor="b"/>
                </a:tc>
              </a:tr>
              <a:tr h="193675">
                <a:tc>
                  <a:txBody>
                    <a:bodyPr/>
                    <a:lstStyle/>
                    <a:p>
                      <a:r>
                        <a:rPr lang="fr-FR" sz="1400" smtClean="0"/>
                        <a:t>Dialyse péritonéale assistance inconnue</a:t>
                      </a:r>
                      <a:endParaRPr lang="fr-FR" sz="1400"/>
                    </a:p>
                  </a:txBody>
                  <a:tcPr anchor="b"/>
                </a:tc>
                <a:tc>
                  <a:txBody>
                    <a:bodyPr/>
                    <a:lstStyle/>
                    <a:p>
                      <a:pPr algn="ctr"/>
                      <a:r>
                        <a:rPr lang="fr-FR" sz="1400" smtClean="0"/>
                        <a:t>0,5</a:t>
                      </a:r>
                      <a:endParaRPr lang="fr-FR" sz="1400" dirty="0"/>
                    </a:p>
                  </a:txBody>
                  <a:tcPr anchor="b"/>
                </a:tc>
                <a:tc>
                  <a:txBody>
                    <a:bodyPr/>
                    <a:lstStyle/>
                    <a:p>
                      <a:pPr algn="ctr"/>
                      <a:r>
                        <a:rPr lang="fr-FR" sz="1400" smtClean="0"/>
                        <a:t>0,6</a:t>
                      </a:r>
                      <a:endParaRPr lang="fr-FR" sz="1400"/>
                    </a:p>
                  </a:txBody>
                  <a:tcPr anchor="b"/>
                </a:tc>
                <a:tc>
                  <a:txBody>
                    <a:bodyPr/>
                    <a:lstStyle/>
                    <a:p>
                      <a:pPr algn="ctr"/>
                      <a:r>
                        <a:rPr lang="fr-FR" sz="1400" smtClean="0"/>
                        <a:t>0,3</a:t>
                      </a:r>
                      <a:endParaRPr lang="fr-FR" sz="1400"/>
                    </a:p>
                  </a:txBody>
                  <a:tcPr anchor="b"/>
                </a:tc>
                <a:tc>
                  <a:txBody>
                    <a:bodyPr/>
                    <a:lstStyle/>
                    <a:p>
                      <a:pPr algn="ctr"/>
                      <a:r>
                        <a:rPr lang="fr-FR" sz="1400" smtClean="0"/>
                        <a:t>0,2</a:t>
                      </a:r>
                      <a:endParaRPr lang="fr-FR" sz="1400"/>
                    </a:p>
                  </a:txBody>
                  <a:tcPr anchor="b"/>
                </a:tc>
                <a:tc>
                  <a:txBody>
                    <a:bodyPr/>
                    <a:lstStyle/>
                    <a:p>
                      <a:pPr algn="ctr"/>
                      <a:r>
                        <a:rPr lang="fr-FR" sz="1400" dirty="0" smtClean="0"/>
                        <a:t>0,3</a:t>
                      </a:r>
                      <a:endParaRPr lang="fr-FR" sz="1400" dirty="0"/>
                    </a:p>
                  </a:txBody>
                  <a:tcPr anchor="b"/>
                </a:tc>
              </a:tr>
            </a:tbl>
          </a:graphicData>
        </a:graphic>
      </p:graphicFrame>
    </p:spTree>
    <p:extLst>
      <p:ext uri="{BB962C8B-B14F-4D97-AF65-F5344CB8AC3E}">
        <p14:creationId xmlns:p14="http://schemas.microsoft.com/office/powerpoint/2010/main" val="39113083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a:xfrm>
            <a:off x="899592" y="2492896"/>
            <a:ext cx="6984776" cy="1656184"/>
          </a:xfrm>
        </p:spPr>
        <p:txBody>
          <a:bodyPr/>
          <a:lstStyle/>
          <a:p>
            <a:pPr>
              <a:defRPr/>
            </a:pPr>
            <a:r>
              <a:rPr lang="fr-FR" altLang="fr-FR" sz="4400" dirty="0">
                <a:solidFill>
                  <a:srgbClr val="3333CC"/>
                </a:solidFill>
              </a:rPr>
              <a:t>Chapitre </a:t>
            </a:r>
            <a:r>
              <a:rPr lang="fr-FR" altLang="fr-FR" sz="4400" dirty="0" smtClean="0">
                <a:solidFill>
                  <a:srgbClr val="3333CC"/>
                </a:solidFill>
              </a:rPr>
              <a:t>6</a:t>
            </a:r>
          </a:p>
          <a:p>
            <a:pPr>
              <a:defRPr/>
            </a:pPr>
            <a:r>
              <a:rPr lang="fr-FR" altLang="fr-FR" sz="4400" dirty="0" smtClean="0">
                <a:solidFill>
                  <a:srgbClr val="3333CC"/>
                </a:solidFill>
              </a:rPr>
              <a:t>SURVIE ET MORTALITE DES PATIENTS EN IRCT</a:t>
            </a:r>
            <a:endParaRPr lang="fr-FR" altLang="fr-FR" sz="4400" dirty="0">
              <a:solidFill>
                <a:srgbClr val="3333CC"/>
              </a:solidFill>
            </a:endParaRPr>
          </a:p>
        </p:txBody>
      </p:sp>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44</a:t>
            </a:fld>
            <a:endParaRPr lang="fr-FR" altLang="fr-FR" dirty="0">
              <a:solidFill>
                <a:srgbClr val="000000"/>
              </a:solidFill>
            </a:endParaRPr>
          </a:p>
        </p:txBody>
      </p:sp>
    </p:spTree>
    <p:extLst>
      <p:ext uri="{BB962C8B-B14F-4D97-AF65-F5344CB8AC3E}">
        <p14:creationId xmlns:p14="http://schemas.microsoft.com/office/powerpoint/2010/main" val="22705213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45</a:t>
            </a:fld>
            <a:endParaRPr lang="fr-FR" altLang="fr-FR">
              <a:solidFill>
                <a:srgbClr val="000000"/>
              </a:solidFill>
            </a:endParaRPr>
          </a:p>
        </p:txBody>
      </p:sp>
      <p:sp>
        <p:nvSpPr>
          <p:cNvPr id="3" name="Espace réservé du pied de page 4"/>
          <p:cNvSpPr>
            <a:spLocks noGrp="1"/>
          </p:cNvSpPr>
          <p:nvPr>
            <p:ph type="ftr" sz="quarter" idx="10"/>
          </p:nvPr>
        </p:nvSpPr>
        <p:spPr>
          <a:xfrm>
            <a:off x="3124200" y="6248400"/>
            <a:ext cx="2895600" cy="457200"/>
          </a:xfrm>
        </p:spPr>
        <p:txBody>
          <a:bodyPr/>
          <a:lstStyle/>
          <a:p>
            <a:pPr>
              <a:defRPr/>
            </a:pPr>
            <a:r>
              <a:rPr lang="fr-FR" altLang="fr-FR" dirty="0">
                <a:solidFill>
                  <a:srgbClr val="3333CC"/>
                </a:solidFill>
              </a:rPr>
              <a:t>Chapitre </a:t>
            </a:r>
            <a:r>
              <a:rPr lang="fr-FR" altLang="fr-FR" dirty="0" smtClean="0">
                <a:solidFill>
                  <a:srgbClr val="3333CC"/>
                </a:solidFill>
              </a:rPr>
              <a:t>SURVIE 2016</a:t>
            </a:r>
            <a:endParaRPr lang="fr-FR" altLang="fr-FR" dirty="0">
              <a:solidFill>
                <a:srgbClr val="3333CC"/>
              </a:solidFill>
            </a:endParaRPr>
          </a:p>
          <a:p>
            <a:pPr>
              <a:defRPr/>
            </a:pPr>
            <a:r>
              <a:rPr lang="fr-FR" altLang="fr-FR" dirty="0" smtClean="0">
                <a:solidFill>
                  <a:srgbClr val="3333CC"/>
                </a:solidFill>
              </a:rPr>
              <a:t>Méthodes</a:t>
            </a:r>
            <a:endParaRPr lang="fr-FR" altLang="fr-FR" dirty="0">
              <a:solidFill>
                <a:srgbClr val="3333CC"/>
              </a:solidFill>
            </a:endParaRPr>
          </a:p>
        </p:txBody>
      </p:sp>
      <p:sp>
        <p:nvSpPr>
          <p:cNvPr id="4" name="ZoneTexte 3"/>
          <p:cNvSpPr txBox="1"/>
          <p:nvPr/>
        </p:nvSpPr>
        <p:spPr>
          <a:xfrm>
            <a:off x="395536" y="332656"/>
            <a:ext cx="8640960" cy="3970318"/>
          </a:xfrm>
          <a:prstGeom prst="rect">
            <a:avLst/>
          </a:prstGeom>
          <a:noFill/>
        </p:spPr>
        <p:txBody>
          <a:bodyPr wrap="square" rtlCol="0">
            <a:spAutoFit/>
          </a:bodyPr>
          <a:lstStyle/>
          <a:p>
            <a:pPr algn="just"/>
            <a:r>
              <a:rPr lang="fr-FR" dirty="0" smtClean="0">
                <a:solidFill>
                  <a:srgbClr val="3333CC"/>
                </a:solidFill>
              </a:rPr>
              <a:t>Dans le chapitre </a:t>
            </a:r>
            <a:r>
              <a:rPr lang="fr-FR" b="1" u="sng" dirty="0" smtClean="0">
                <a:solidFill>
                  <a:srgbClr val="3333CC"/>
                </a:solidFill>
              </a:rPr>
              <a:t>SURVIE ET MORTALITE DES PATIENTS EN IRCT</a:t>
            </a:r>
          </a:p>
          <a:p>
            <a:r>
              <a:rPr lang="fr-FR" dirty="0">
                <a:solidFill>
                  <a:srgbClr val="3333CC"/>
                </a:solidFill>
              </a:rPr>
              <a:t>sont inclus l’ensemble des régions françaises.</a:t>
            </a:r>
            <a:endParaRPr lang="en-GB" dirty="0">
              <a:solidFill>
                <a:srgbClr val="3333CC"/>
              </a:solidFill>
            </a:endParaRPr>
          </a:p>
          <a:p>
            <a:r>
              <a:rPr lang="fr-FR" dirty="0">
                <a:solidFill>
                  <a:srgbClr val="3333CC"/>
                </a:solidFill>
              </a:rPr>
              <a:t> </a:t>
            </a:r>
            <a:endParaRPr lang="en-GB" dirty="0">
              <a:solidFill>
                <a:srgbClr val="3333CC"/>
              </a:solidFill>
            </a:endParaRPr>
          </a:p>
          <a:p>
            <a:r>
              <a:rPr lang="fr-FR" dirty="0">
                <a:solidFill>
                  <a:srgbClr val="3333CC"/>
                </a:solidFill>
              </a:rPr>
              <a:t>Les courbes de survie ont été établies à partir des données de l’ensemble des nouveaux patients ayant démarré un traitement de suppléance par dialyse ou greffe préemptive entre 2002 et </a:t>
            </a:r>
            <a:r>
              <a:rPr lang="fr-FR" dirty="0" smtClean="0">
                <a:solidFill>
                  <a:srgbClr val="3333CC"/>
                </a:solidFill>
              </a:rPr>
              <a:t>2016. </a:t>
            </a:r>
            <a:r>
              <a:rPr lang="fr-FR" dirty="0">
                <a:solidFill>
                  <a:srgbClr val="3333CC"/>
                </a:solidFill>
              </a:rPr>
              <a:t>Les probabilités de survie des malades sont calculées selon la méthode de Kaplan-Meier à partir de la date du premier traitement de suppléance. L’évènement d’intérêt est le décès (en dialyse ou en greffe). </a:t>
            </a:r>
            <a:r>
              <a:rPr lang="fr-FR" dirty="0" smtClean="0">
                <a:solidFill>
                  <a:srgbClr val="3333CC"/>
                </a:solidFill>
              </a:rPr>
              <a:t>La </a:t>
            </a:r>
            <a:r>
              <a:rPr lang="fr-FR" dirty="0">
                <a:solidFill>
                  <a:srgbClr val="3333CC"/>
                </a:solidFill>
              </a:rPr>
              <a:t>date de point est le </a:t>
            </a:r>
            <a:r>
              <a:rPr lang="fr-FR" dirty="0" smtClean="0">
                <a:solidFill>
                  <a:srgbClr val="3333CC"/>
                </a:solidFill>
              </a:rPr>
              <a:t>31/12/2016.</a:t>
            </a:r>
          </a:p>
          <a:p>
            <a:r>
              <a:rPr lang="fr-FR" dirty="0">
                <a:solidFill>
                  <a:srgbClr val="3333CC"/>
                </a:solidFill>
              </a:rPr>
              <a:t> </a:t>
            </a:r>
            <a:endParaRPr lang="en-GB" dirty="0">
              <a:solidFill>
                <a:srgbClr val="3333CC"/>
              </a:solidFill>
            </a:endParaRPr>
          </a:p>
          <a:p>
            <a:r>
              <a:rPr lang="fr-FR" dirty="0">
                <a:solidFill>
                  <a:srgbClr val="3333CC"/>
                </a:solidFill>
              </a:rPr>
              <a:t>Les taux bruts de mortalité sont obtenus en calculant le rapport du nombre de décès durant l’année </a:t>
            </a:r>
            <a:r>
              <a:rPr lang="fr-FR" dirty="0" smtClean="0">
                <a:solidFill>
                  <a:srgbClr val="3333CC"/>
                </a:solidFill>
              </a:rPr>
              <a:t>2016 </a:t>
            </a:r>
            <a:r>
              <a:rPr lang="fr-FR" dirty="0">
                <a:solidFill>
                  <a:srgbClr val="3333CC"/>
                </a:solidFill>
              </a:rPr>
              <a:t>sur le nombre de personnes-temps « à risque » au cours de cette période. </a:t>
            </a:r>
          </a:p>
          <a:p>
            <a:endParaRPr lang="fr-FR" dirty="0">
              <a:solidFill>
                <a:srgbClr val="3333CC"/>
              </a:solidFill>
            </a:endParaRPr>
          </a:p>
        </p:txBody>
      </p:sp>
    </p:spTree>
    <p:extLst>
      <p:ext uri="{BB962C8B-B14F-4D97-AF65-F5344CB8AC3E}">
        <p14:creationId xmlns:p14="http://schemas.microsoft.com/office/powerpoint/2010/main" val="23604375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46</a:t>
            </a:fld>
            <a:endParaRPr lang="fr-FR" altLang="fr-FR">
              <a:solidFill>
                <a:srgbClr val="000000"/>
              </a:solidFill>
            </a:endParaRPr>
          </a:p>
        </p:txBody>
      </p:sp>
      <p:sp>
        <p:nvSpPr>
          <p:cNvPr id="4" name="Espace réservé du pied de page 4"/>
          <p:cNvSpPr>
            <a:spLocks noGrp="1"/>
          </p:cNvSpPr>
          <p:nvPr>
            <p:ph type="ftr" sz="quarter" idx="10"/>
          </p:nvPr>
        </p:nvSpPr>
        <p:spPr>
          <a:xfrm>
            <a:off x="3124200" y="6248400"/>
            <a:ext cx="2895600" cy="457200"/>
          </a:xfrm>
        </p:spPr>
        <p:txBody>
          <a:bodyPr/>
          <a:lstStyle/>
          <a:p>
            <a:pPr>
              <a:defRPr/>
            </a:pPr>
            <a:r>
              <a:rPr lang="fr-FR" altLang="fr-FR" dirty="0">
                <a:solidFill>
                  <a:srgbClr val="3333CC"/>
                </a:solidFill>
              </a:rPr>
              <a:t>Chapitre </a:t>
            </a:r>
            <a:r>
              <a:rPr lang="fr-FR" altLang="fr-FR" dirty="0" smtClean="0">
                <a:solidFill>
                  <a:srgbClr val="3333CC"/>
                </a:solidFill>
              </a:rPr>
              <a:t>SURVIE 2016</a:t>
            </a:r>
            <a:endParaRPr lang="fr-FR" altLang="fr-FR" dirty="0">
              <a:solidFill>
                <a:srgbClr val="3333CC"/>
              </a:solidFill>
            </a:endParaRPr>
          </a:p>
          <a:p>
            <a:pPr>
              <a:defRPr/>
            </a:pPr>
            <a:r>
              <a:rPr lang="fr-FR" altLang="fr-FR" dirty="0" smtClean="0">
                <a:solidFill>
                  <a:srgbClr val="3333CC"/>
                </a:solidFill>
              </a:rPr>
              <a:t>Survie selon l’âge</a:t>
            </a:r>
            <a:endParaRPr lang="fr-FR" altLang="fr-FR" dirty="0">
              <a:solidFill>
                <a:srgbClr val="3333CC"/>
              </a:solidFill>
            </a:endParaRPr>
          </a:p>
        </p:txBody>
      </p:sp>
      <p:sp>
        <p:nvSpPr>
          <p:cNvPr id="5" name="ZoneTexte 4"/>
          <p:cNvSpPr txBox="1"/>
          <p:nvPr/>
        </p:nvSpPr>
        <p:spPr>
          <a:xfrm>
            <a:off x="301432" y="262077"/>
            <a:ext cx="8591048" cy="1200329"/>
          </a:xfrm>
          <a:prstGeom prst="rect">
            <a:avLst/>
          </a:prstGeom>
          <a:noFill/>
        </p:spPr>
        <p:txBody>
          <a:bodyPr vert="horz" wrap="square" rtlCol="0">
            <a:spAutoFit/>
          </a:bodyPr>
          <a:lstStyle/>
          <a:p>
            <a:r>
              <a:rPr lang="fr-FR" dirty="0">
                <a:solidFill>
                  <a:srgbClr val="3333CC"/>
                </a:solidFill>
              </a:rPr>
              <a:t>Dans cette cohorte de 115 794 nouveaux patients, 53 684 (46 %) sont décédés au </a:t>
            </a:r>
            <a:r>
              <a:rPr lang="fr-FR" dirty="0" smtClean="0">
                <a:solidFill>
                  <a:srgbClr val="3333CC"/>
                </a:solidFill>
              </a:rPr>
              <a:t>31/12/2016 </a:t>
            </a:r>
            <a:r>
              <a:rPr lang="fr-FR" dirty="0">
                <a:solidFill>
                  <a:srgbClr val="3333CC"/>
                </a:solidFill>
              </a:rPr>
              <a:t>dans un délai médian de </a:t>
            </a:r>
            <a:r>
              <a:rPr lang="fr-FR" dirty="0" smtClean="0">
                <a:solidFill>
                  <a:srgbClr val="3333CC"/>
                </a:solidFill>
              </a:rPr>
              <a:t>22mois</a:t>
            </a:r>
            <a:r>
              <a:rPr lang="fr-FR" dirty="0">
                <a:solidFill>
                  <a:srgbClr val="3333CC"/>
                </a:solidFill>
              </a:rPr>
              <a:t>. La probabilité de survie des patients est fortement liée à l’âge. Elle est de 77% à </a:t>
            </a:r>
            <a:r>
              <a:rPr lang="fr-FR" dirty="0" smtClean="0">
                <a:solidFill>
                  <a:srgbClr val="3333CC"/>
                </a:solidFill>
              </a:rPr>
              <a:t>5 ans </a:t>
            </a:r>
            <a:r>
              <a:rPr lang="fr-FR" dirty="0">
                <a:solidFill>
                  <a:srgbClr val="3333CC"/>
                </a:solidFill>
              </a:rPr>
              <a:t>chez les moins de 65 ans contre </a:t>
            </a:r>
            <a:r>
              <a:rPr lang="fr-FR" dirty="0" smtClean="0">
                <a:solidFill>
                  <a:srgbClr val="3333CC"/>
                </a:solidFill>
              </a:rPr>
              <a:t>35</a:t>
            </a:r>
            <a:r>
              <a:rPr lang="fr-FR" dirty="0">
                <a:solidFill>
                  <a:srgbClr val="3333CC"/>
                </a:solidFill>
              </a:rPr>
              <a:t> % chez les plus de 65 ans. Chez les plus de 85 ans, elle est de </a:t>
            </a:r>
            <a:r>
              <a:rPr lang="fr-FR" dirty="0" smtClean="0">
                <a:solidFill>
                  <a:srgbClr val="3333CC"/>
                </a:solidFill>
              </a:rPr>
              <a:t>16</a:t>
            </a:r>
            <a:r>
              <a:rPr lang="fr-FR" dirty="0">
                <a:solidFill>
                  <a:srgbClr val="3333CC"/>
                </a:solidFill>
              </a:rPr>
              <a:t> % à 5 ans.</a:t>
            </a:r>
          </a:p>
        </p:txBody>
      </p:sp>
      <p:pic>
        <p:nvPicPr>
          <p:cNvPr id="6" name="Image 5" descr="Plot of SURVIVAL by duradc identified by agegp2"/>
          <p:cNvPicPr/>
          <p:nvPr/>
        </p:nvPicPr>
        <p:blipFill>
          <a:blip r:embed="rId2" cstate="print"/>
          <a:stretch>
            <a:fillRect/>
          </a:stretch>
        </p:blipFill>
        <p:spPr>
          <a:xfrm>
            <a:off x="2349500" y="1524000"/>
            <a:ext cx="5174828" cy="4353272"/>
          </a:xfrm>
          <a:prstGeom prst="rect">
            <a:avLst/>
          </a:prstGeom>
        </p:spPr>
      </p:pic>
    </p:spTree>
    <p:extLst>
      <p:ext uri="{BB962C8B-B14F-4D97-AF65-F5344CB8AC3E}">
        <p14:creationId xmlns:p14="http://schemas.microsoft.com/office/powerpoint/2010/main" val="17942936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47</a:t>
            </a:fld>
            <a:endParaRPr lang="fr-FR" altLang="fr-FR">
              <a:solidFill>
                <a:srgbClr val="000000"/>
              </a:solidFill>
            </a:endParaRPr>
          </a:p>
        </p:txBody>
      </p:sp>
      <p:sp>
        <p:nvSpPr>
          <p:cNvPr id="4" name="Espace réservé du pied de page 4"/>
          <p:cNvSpPr>
            <a:spLocks noGrp="1"/>
          </p:cNvSpPr>
          <p:nvPr>
            <p:ph type="ftr" sz="quarter" idx="10"/>
          </p:nvPr>
        </p:nvSpPr>
        <p:spPr>
          <a:xfrm>
            <a:off x="3124200" y="6248400"/>
            <a:ext cx="4112096" cy="457200"/>
          </a:xfrm>
        </p:spPr>
        <p:txBody>
          <a:bodyPr/>
          <a:lstStyle/>
          <a:p>
            <a:pPr>
              <a:defRPr/>
            </a:pPr>
            <a:r>
              <a:rPr lang="fr-FR" altLang="fr-FR" dirty="0">
                <a:solidFill>
                  <a:srgbClr val="3333CC"/>
                </a:solidFill>
              </a:rPr>
              <a:t>Chapitre </a:t>
            </a:r>
            <a:r>
              <a:rPr lang="fr-FR" altLang="fr-FR" dirty="0" smtClean="0">
                <a:solidFill>
                  <a:srgbClr val="3333CC"/>
                </a:solidFill>
              </a:rPr>
              <a:t>SURVIE 2016</a:t>
            </a:r>
            <a:endParaRPr lang="fr-FR" altLang="fr-FR" dirty="0">
              <a:solidFill>
                <a:srgbClr val="3333CC"/>
              </a:solidFill>
            </a:endParaRPr>
          </a:p>
          <a:p>
            <a:pPr>
              <a:defRPr/>
            </a:pPr>
            <a:r>
              <a:rPr lang="fr-FR" altLang="fr-FR" dirty="0" smtClean="0">
                <a:solidFill>
                  <a:srgbClr val="3333CC"/>
                </a:solidFill>
              </a:rPr>
              <a:t>Survie selon les comorbidités cardiovasculaires</a:t>
            </a:r>
            <a:endParaRPr lang="fr-FR" altLang="fr-FR" dirty="0">
              <a:solidFill>
                <a:srgbClr val="3333CC"/>
              </a:solidFill>
            </a:endParaRPr>
          </a:p>
        </p:txBody>
      </p:sp>
      <p:sp>
        <p:nvSpPr>
          <p:cNvPr id="7" name="Rectangle 6"/>
          <p:cNvSpPr/>
          <p:nvPr/>
        </p:nvSpPr>
        <p:spPr>
          <a:xfrm>
            <a:off x="341312" y="260648"/>
            <a:ext cx="8551167" cy="646331"/>
          </a:xfrm>
          <a:prstGeom prst="rect">
            <a:avLst/>
          </a:prstGeom>
        </p:spPr>
        <p:txBody>
          <a:bodyPr wrap="square">
            <a:spAutoFit/>
          </a:bodyPr>
          <a:lstStyle/>
          <a:p>
            <a:r>
              <a:rPr lang="fr-FR" dirty="0">
                <a:solidFill>
                  <a:srgbClr val="3333CC"/>
                </a:solidFill>
              </a:rPr>
              <a:t>La probabilité de survie des patients est fortement liée à </a:t>
            </a:r>
            <a:r>
              <a:rPr lang="fr-FR" dirty="0" smtClean="0">
                <a:solidFill>
                  <a:srgbClr val="3333CC"/>
                </a:solidFill>
              </a:rPr>
              <a:t>la présence de comorbidités cardiovasculaires.</a:t>
            </a:r>
            <a:endParaRPr lang="fr-FR" dirty="0"/>
          </a:p>
        </p:txBody>
      </p:sp>
      <p:graphicFrame>
        <p:nvGraphicFramePr>
          <p:cNvPr id="5" name="Tableau 4"/>
          <p:cNvGraphicFramePr>
            <a:graphicFrameLocks noGrp="1"/>
          </p:cNvGraphicFramePr>
          <p:nvPr>
            <p:custDataLst>
              <p:tags r:id="rId1"/>
            </p:custDataLst>
            <p:extLst>
              <p:ext uri="{D42A27DB-BD31-4B8C-83A1-F6EECF244321}">
                <p14:modId xmlns:p14="http://schemas.microsoft.com/office/powerpoint/2010/main" val="894167661"/>
              </p:ext>
            </p:extLst>
          </p:nvPr>
        </p:nvGraphicFramePr>
        <p:xfrm>
          <a:off x="107635" y="1124744"/>
          <a:ext cx="9018520" cy="1257300"/>
        </p:xfrm>
        <a:graphic>
          <a:graphicData uri="http://schemas.openxmlformats.org/drawingml/2006/table">
            <a:tbl>
              <a:tblPr firstRow="1" bandRow="1">
                <a:tableStyleId>{5C22544A-7EE6-4342-B048-85BDC9FD1C3A}</a:tableStyleId>
              </a:tblPr>
              <a:tblGrid>
                <a:gridCol w="3213607"/>
                <a:gridCol w="953073"/>
                <a:gridCol w="1212960"/>
                <a:gridCol w="1212960"/>
                <a:gridCol w="1212960"/>
                <a:gridCol w="1212960"/>
              </a:tblGrid>
              <a:tr h="193675">
                <a:tc gridSpan="6">
                  <a:txBody>
                    <a:bodyPr/>
                    <a:lstStyle/>
                    <a:p>
                      <a:pPr algn="ctr"/>
                      <a:r>
                        <a:rPr lang="fr-FR" sz="1050" dirty="0" smtClean="0"/>
                        <a:t>Probabilité de survie (IC 95%)</a:t>
                      </a:r>
                      <a:endParaRPr lang="en-US" sz="1050" dirty="0"/>
                    </a:p>
                  </a:txBody>
                  <a:tcPr anchor="ctr"/>
                </a:tc>
                <a:tc hMerge="1">
                  <a:txBody>
                    <a:bodyPr/>
                    <a:lstStyle/>
                    <a:p>
                      <a:endParaRPr lang="en-US" sz="800"/>
                    </a:p>
                  </a:txBody>
                  <a:tcPr/>
                </a:tc>
                <a:tc hMerge="1">
                  <a:txBody>
                    <a:bodyPr/>
                    <a:lstStyle/>
                    <a:p>
                      <a:endParaRPr lang="en-US" sz="800"/>
                    </a:p>
                  </a:txBody>
                  <a:tcPr/>
                </a:tc>
                <a:tc hMerge="1">
                  <a:txBody>
                    <a:bodyPr/>
                    <a:lstStyle/>
                    <a:p>
                      <a:endParaRPr lang="en-US" sz="800"/>
                    </a:p>
                  </a:txBody>
                  <a:tcPr/>
                </a:tc>
                <a:tc hMerge="1">
                  <a:txBody>
                    <a:bodyPr/>
                    <a:lstStyle/>
                    <a:p>
                      <a:endParaRPr lang="en-US" sz="800"/>
                    </a:p>
                  </a:txBody>
                  <a:tcPr/>
                </a:tc>
                <a:tc hMerge="1">
                  <a:txBody>
                    <a:bodyPr/>
                    <a:lstStyle/>
                    <a:p>
                      <a:endParaRPr lang="en-US" sz="800"/>
                    </a:p>
                  </a:txBody>
                  <a:tcPr/>
                </a:tc>
              </a:tr>
              <a:tr h="0">
                <a:tc>
                  <a:txBody>
                    <a:bodyPr/>
                    <a:lstStyle/>
                    <a:p>
                      <a:pPr algn="ctr"/>
                      <a:endParaRPr lang="en-US" sz="1050" dirty="0"/>
                    </a:p>
                  </a:txBody>
                  <a:tcPr anchor="ctr"/>
                </a:tc>
                <a:tc>
                  <a:txBody>
                    <a:bodyPr/>
                    <a:lstStyle/>
                    <a:p>
                      <a:pPr algn="ctr"/>
                      <a:endParaRPr lang="en-US" sz="1050"/>
                    </a:p>
                  </a:txBody>
                  <a:tcPr anchor="ctr"/>
                </a:tc>
                <a:tc>
                  <a:txBody>
                    <a:bodyPr/>
                    <a:lstStyle/>
                    <a:p>
                      <a:pPr algn="ctr"/>
                      <a:r>
                        <a:rPr lang="en-US" sz="1050" smtClean="0"/>
                        <a:t>à 1 an</a:t>
                      </a:r>
                      <a:endParaRPr lang="en-US" sz="1050"/>
                    </a:p>
                  </a:txBody>
                  <a:tcPr anchor="ctr"/>
                </a:tc>
                <a:tc>
                  <a:txBody>
                    <a:bodyPr/>
                    <a:lstStyle/>
                    <a:p>
                      <a:pPr algn="ctr"/>
                      <a:r>
                        <a:rPr lang="en-US" sz="1050" smtClean="0"/>
                        <a:t>à 3 ans</a:t>
                      </a:r>
                      <a:endParaRPr lang="en-US" sz="1050"/>
                    </a:p>
                  </a:txBody>
                  <a:tcPr anchor="ctr"/>
                </a:tc>
                <a:tc>
                  <a:txBody>
                    <a:bodyPr/>
                    <a:lstStyle/>
                    <a:p>
                      <a:pPr algn="ctr"/>
                      <a:r>
                        <a:rPr lang="en-US" sz="1050" smtClean="0"/>
                        <a:t>à 5 ans</a:t>
                      </a:r>
                      <a:endParaRPr lang="en-US" sz="1050"/>
                    </a:p>
                  </a:txBody>
                  <a:tcPr anchor="ctr"/>
                </a:tc>
                <a:tc>
                  <a:txBody>
                    <a:bodyPr/>
                    <a:lstStyle/>
                    <a:p>
                      <a:pPr algn="ctr"/>
                      <a:r>
                        <a:rPr lang="en-US" sz="1050" smtClean="0"/>
                        <a:t>à 10 ans</a:t>
                      </a:r>
                      <a:endParaRPr lang="en-US" sz="1050"/>
                    </a:p>
                  </a:txBody>
                  <a:tcPr anchor="ctr"/>
                </a:tc>
              </a:tr>
              <a:tr h="193675">
                <a:tc>
                  <a:txBody>
                    <a:bodyPr/>
                    <a:lstStyle/>
                    <a:p>
                      <a:r>
                        <a:rPr lang="en-US" sz="1050" dirty="0" smtClean="0"/>
                        <a:t>Sans </a:t>
                      </a:r>
                      <a:r>
                        <a:rPr lang="en-US" sz="1050" dirty="0" err="1" smtClean="0"/>
                        <a:t>comorbidité</a:t>
                      </a:r>
                      <a:r>
                        <a:rPr lang="en-US" sz="1050" dirty="0" smtClean="0"/>
                        <a:t> </a:t>
                      </a:r>
                      <a:r>
                        <a:rPr lang="en-US" sz="1050" dirty="0" err="1" smtClean="0"/>
                        <a:t>cardiovasculaire</a:t>
                      </a:r>
                      <a:endParaRPr lang="en-US" sz="1050" dirty="0"/>
                    </a:p>
                  </a:txBody>
                  <a:tcPr anchor="b"/>
                </a:tc>
                <a:tc>
                  <a:txBody>
                    <a:bodyPr/>
                    <a:lstStyle/>
                    <a:p>
                      <a:pPr marL="107315" algn="ctr">
                        <a:lnSpc>
                          <a:spcPct val="115000"/>
                        </a:lnSpc>
                        <a:spcBef>
                          <a:spcPts val="1200"/>
                        </a:spcBef>
                        <a:spcAft>
                          <a:spcPts val="0"/>
                        </a:spcAft>
                      </a:pPr>
                      <a:r>
                        <a:rPr lang="fr-FR" sz="1050">
                          <a:effectLst/>
                          <a:latin typeface="Arial"/>
                          <a:ea typeface="Times New Roman"/>
                          <a:cs typeface="Times New Roman"/>
                        </a:rPr>
                        <a:t>(n= 29 881)</a:t>
                      </a:r>
                      <a:endParaRPr lang="fr-FR" sz="1200">
                        <a:effectLst/>
                        <a:latin typeface="Arial"/>
                        <a:ea typeface="Times New Roman"/>
                        <a:cs typeface="Times New Roman"/>
                      </a:endParaRPr>
                    </a:p>
                  </a:txBody>
                  <a:tcPr marL="68580" marR="68580" marT="0" marB="0" anchor="ctr"/>
                </a:tc>
                <a:tc>
                  <a:txBody>
                    <a:bodyPr/>
                    <a:lstStyle/>
                    <a:p>
                      <a:pPr indent="-65405" algn="ctr">
                        <a:lnSpc>
                          <a:spcPct val="115000"/>
                        </a:lnSpc>
                        <a:spcBef>
                          <a:spcPts val="1200"/>
                        </a:spcBef>
                        <a:spcAft>
                          <a:spcPts val="0"/>
                        </a:spcAft>
                      </a:pPr>
                      <a:r>
                        <a:rPr lang="fr-FR" sz="1050">
                          <a:effectLst/>
                          <a:latin typeface="Arial"/>
                          <a:ea typeface="Times New Roman"/>
                          <a:cs typeface="Times New Roman"/>
                        </a:rPr>
                        <a:t>91,0 [90,7-91,4]</a:t>
                      </a:r>
                      <a:endParaRPr lang="fr-FR" sz="1200">
                        <a:effectLst/>
                        <a:latin typeface="Arial"/>
                        <a:ea typeface="Times New Roman"/>
                        <a:cs typeface="Times New Roman"/>
                      </a:endParaRPr>
                    </a:p>
                  </a:txBody>
                  <a:tcPr marL="68580" marR="68580" marT="0" marB="0" anchor="ctr"/>
                </a:tc>
                <a:tc>
                  <a:txBody>
                    <a:bodyPr/>
                    <a:lstStyle/>
                    <a:p>
                      <a:pPr marL="107950" indent="-146050" algn="ctr">
                        <a:lnSpc>
                          <a:spcPct val="115000"/>
                        </a:lnSpc>
                        <a:spcBef>
                          <a:spcPts val="1200"/>
                        </a:spcBef>
                        <a:spcAft>
                          <a:spcPts val="0"/>
                        </a:spcAft>
                      </a:pPr>
                      <a:r>
                        <a:rPr lang="fr-FR" sz="1050">
                          <a:effectLst/>
                          <a:latin typeface="Arial"/>
                          <a:ea typeface="Times New Roman"/>
                          <a:cs typeface="Times New Roman"/>
                        </a:rPr>
                        <a:t>79,4 [78,9-79,9]</a:t>
                      </a:r>
                      <a:endParaRPr lang="fr-FR" sz="1200">
                        <a:effectLst/>
                        <a:latin typeface="Arial"/>
                        <a:ea typeface="Times New Roman"/>
                        <a:cs typeface="Times New Roman"/>
                      </a:endParaRPr>
                    </a:p>
                  </a:txBody>
                  <a:tcPr marL="68580" marR="68580" marT="0" marB="0" anchor="ctr"/>
                </a:tc>
                <a:tc>
                  <a:txBody>
                    <a:bodyPr/>
                    <a:lstStyle/>
                    <a:p>
                      <a:pPr indent="-69215" algn="ctr">
                        <a:lnSpc>
                          <a:spcPct val="115000"/>
                        </a:lnSpc>
                        <a:spcBef>
                          <a:spcPts val="1200"/>
                        </a:spcBef>
                        <a:spcAft>
                          <a:spcPts val="0"/>
                        </a:spcAft>
                      </a:pPr>
                      <a:r>
                        <a:rPr lang="fr-FR" sz="1050">
                          <a:effectLst/>
                          <a:latin typeface="Arial"/>
                          <a:ea typeface="Times New Roman"/>
                          <a:cs typeface="Times New Roman"/>
                        </a:rPr>
                        <a:t>69,0 [68,3-69,6]</a:t>
                      </a:r>
                      <a:endParaRPr lang="fr-FR" sz="1200">
                        <a:effectLst/>
                        <a:latin typeface="Arial"/>
                        <a:ea typeface="Times New Roman"/>
                        <a:cs typeface="Times New Roman"/>
                      </a:endParaRPr>
                    </a:p>
                  </a:txBody>
                  <a:tcPr marL="68580" marR="68580" marT="0" marB="0" anchor="ctr"/>
                </a:tc>
                <a:tc>
                  <a:txBody>
                    <a:bodyPr/>
                    <a:lstStyle/>
                    <a:p>
                      <a:pPr algn="ctr">
                        <a:lnSpc>
                          <a:spcPct val="115000"/>
                        </a:lnSpc>
                        <a:spcBef>
                          <a:spcPts val="1200"/>
                        </a:spcBef>
                        <a:spcAft>
                          <a:spcPts val="0"/>
                        </a:spcAft>
                      </a:pPr>
                      <a:r>
                        <a:rPr lang="fr-FR" sz="1050" dirty="0">
                          <a:effectLst/>
                          <a:latin typeface="Arial"/>
                          <a:ea typeface="Times New Roman"/>
                          <a:cs typeface="Times New Roman"/>
                        </a:rPr>
                        <a:t>50,5 [49,2-51,9]</a:t>
                      </a:r>
                      <a:endParaRPr lang="fr-FR" sz="1200" dirty="0">
                        <a:effectLst/>
                        <a:latin typeface="Arial"/>
                        <a:ea typeface="Times New Roman"/>
                        <a:cs typeface="Times New Roman"/>
                      </a:endParaRPr>
                    </a:p>
                  </a:txBody>
                  <a:tcPr marL="68580" marR="68580" marT="0" marB="0" anchor="ctr"/>
                </a:tc>
              </a:tr>
              <a:tr h="193675">
                <a:tc>
                  <a:txBody>
                    <a:bodyPr/>
                    <a:lstStyle/>
                    <a:p>
                      <a:r>
                        <a:rPr lang="en-US" sz="1050" dirty="0" smtClean="0"/>
                        <a:t>Avec </a:t>
                      </a:r>
                      <a:r>
                        <a:rPr lang="en-US" sz="1050" dirty="0" err="1" smtClean="0"/>
                        <a:t>une</a:t>
                      </a:r>
                      <a:r>
                        <a:rPr lang="en-US" sz="1050" dirty="0" smtClean="0"/>
                        <a:t> </a:t>
                      </a:r>
                      <a:r>
                        <a:rPr lang="en-US" sz="1050" dirty="0" err="1" smtClean="0"/>
                        <a:t>comorbidité</a:t>
                      </a:r>
                      <a:r>
                        <a:rPr lang="en-US" sz="1050" dirty="0" smtClean="0"/>
                        <a:t> </a:t>
                      </a:r>
                      <a:r>
                        <a:rPr lang="en-US" sz="1050" dirty="0" err="1" smtClean="0"/>
                        <a:t>cardiovasculaire</a:t>
                      </a:r>
                      <a:endParaRPr lang="en-US" sz="1050" dirty="0"/>
                    </a:p>
                  </a:txBody>
                  <a:tcPr anchor="b"/>
                </a:tc>
                <a:tc>
                  <a:txBody>
                    <a:bodyPr/>
                    <a:lstStyle/>
                    <a:p>
                      <a:pPr marL="107315" algn="ctr">
                        <a:lnSpc>
                          <a:spcPct val="115000"/>
                        </a:lnSpc>
                        <a:spcBef>
                          <a:spcPts val="1200"/>
                        </a:spcBef>
                        <a:spcAft>
                          <a:spcPts val="0"/>
                        </a:spcAft>
                      </a:pPr>
                      <a:r>
                        <a:rPr lang="fr-FR" sz="1050">
                          <a:effectLst/>
                          <a:latin typeface="Arial"/>
                          <a:ea typeface="Times New Roman"/>
                          <a:cs typeface="Times New Roman"/>
                        </a:rPr>
                        <a:t>(n= 27 194)</a:t>
                      </a:r>
                      <a:endParaRPr lang="fr-FR" sz="1200">
                        <a:effectLst/>
                        <a:latin typeface="Arial"/>
                        <a:ea typeface="Times New Roman"/>
                        <a:cs typeface="Times New Roman"/>
                      </a:endParaRPr>
                    </a:p>
                  </a:txBody>
                  <a:tcPr marL="68580" marR="68580" marT="0" marB="0" anchor="b"/>
                </a:tc>
                <a:tc>
                  <a:txBody>
                    <a:bodyPr/>
                    <a:lstStyle/>
                    <a:p>
                      <a:pPr indent="-65405" algn="ctr">
                        <a:lnSpc>
                          <a:spcPct val="115000"/>
                        </a:lnSpc>
                        <a:spcBef>
                          <a:spcPts val="1200"/>
                        </a:spcBef>
                        <a:spcAft>
                          <a:spcPts val="0"/>
                        </a:spcAft>
                      </a:pPr>
                      <a:r>
                        <a:rPr lang="fr-FR" sz="1050">
                          <a:effectLst/>
                          <a:latin typeface="Arial"/>
                          <a:ea typeface="Times New Roman"/>
                          <a:cs typeface="Times New Roman"/>
                        </a:rPr>
                        <a:t>82,9 [82,4-83,3]</a:t>
                      </a:r>
                      <a:endParaRPr lang="fr-FR" sz="1200">
                        <a:effectLst/>
                        <a:latin typeface="Arial"/>
                        <a:ea typeface="Times New Roman"/>
                        <a:cs typeface="Times New Roman"/>
                      </a:endParaRPr>
                    </a:p>
                  </a:txBody>
                  <a:tcPr marL="68580" marR="68580" marT="0" marB="0" anchor="b"/>
                </a:tc>
                <a:tc>
                  <a:txBody>
                    <a:bodyPr/>
                    <a:lstStyle/>
                    <a:p>
                      <a:pPr marL="107950" indent="-146050" algn="ctr">
                        <a:lnSpc>
                          <a:spcPct val="115000"/>
                        </a:lnSpc>
                        <a:spcBef>
                          <a:spcPts val="1200"/>
                        </a:spcBef>
                        <a:spcAft>
                          <a:spcPts val="0"/>
                        </a:spcAft>
                      </a:pPr>
                      <a:r>
                        <a:rPr lang="fr-FR" sz="1050">
                          <a:effectLst/>
                          <a:latin typeface="Arial"/>
                          <a:ea typeface="Times New Roman"/>
                          <a:cs typeface="Times New Roman"/>
                        </a:rPr>
                        <a:t>61,7 [61,1-62,3]</a:t>
                      </a:r>
                      <a:endParaRPr lang="fr-FR" sz="1200">
                        <a:effectLst/>
                        <a:latin typeface="Arial"/>
                        <a:ea typeface="Times New Roman"/>
                        <a:cs typeface="Times New Roman"/>
                      </a:endParaRPr>
                    </a:p>
                  </a:txBody>
                  <a:tcPr marL="68580" marR="68580" marT="0" marB="0" anchor="b"/>
                </a:tc>
                <a:tc>
                  <a:txBody>
                    <a:bodyPr/>
                    <a:lstStyle/>
                    <a:p>
                      <a:pPr indent="-69215" algn="ctr">
                        <a:lnSpc>
                          <a:spcPct val="115000"/>
                        </a:lnSpc>
                        <a:spcBef>
                          <a:spcPts val="1200"/>
                        </a:spcBef>
                        <a:spcAft>
                          <a:spcPts val="0"/>
                        </a:spcAft>
                      </a:pPr>
                      <a:r>
                        <a:rPr lang="fr-FR" sz="1050">
                          <a:effectLst/>
                          <a:latin typeface="Arial"/>
                          <a:ea typeface="Times New Roman"/>
                          <a:cs typeface="Times New Roman"/>
                        </a:rPr>
                        <a:t>45,4 [44,7-46,1]</a:t>
                      </a:r>
                      <a:endParaRPr lang="fr-FR" sz="12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dirty="0">
                          <a:effectLst/>
                          <a:latin typeface="Arial"/>
                          <a:ea typeface="Times New Roman"/>
                          <a:cs typeface="Times New Roman"/>
                        </a:rPr>
                        <a:t>22,2 [21,4-23,1]</a:t>
                      </a:r>
                      <a:endParaRPr lang="fr-FR" sz="1200" dirty="0">
                        <a:effectLst/>
                        <a:latin typeface="Arial"/>
                        <a:ea typeface="Times New Roman"/>
                        <a:cs typeface="Times New Roman"/>
                      </a:endParaRPr>
                    </a:p>
                  </a:txBody>
                  <a:tcPr marL="68580" marR="68580" marT="0" marB="0" anchor="b"/>
                </a:tc>
              </a:tr>
              <a:tr h="193675">
                <a:tc>
                  <a:txBody>
                    <a:bodyPr/>
                    <a:lstStyle/>
                    <a:p>
                      <a:r>
                        <a:rPr lang="fr-FR" sz="1050" smtClean="0"/>
                        <a:t>Avec au moins 2 comorbidités cardiovasculaires</a:t>
                      </a:r>
                      <a:endParaRPr lang="en-US" sz="1050"/>
                    </a:p>
                  </a:txBody>
                  <a:tcPr anchor="b"/>
                </a:tc>
                <a:tc>
                  <a:txBody>
                    <a:bodyPr/>
                    <a:lstStyle/>
                    <a:p>
                      <a:pPr marL="107315" algn="ctr">
                        <a:lnSpc>
                          <a:spcPct val="115000"/>
                        </a:lnSpc>
                        <a:spcBef>
                          <a:spcPts val="1200"/>
                        </a:spcBef>
                        <a:spcAft>
                          <a:spcPts val="0"/>
                        </a:spcAft>
                      </a:pPr>
                      <a:r>
                        <a:rPr lang="fr-FR" sz="1050">
                          <a:effectLst/>
                          <a:latin typeface="Arial"/>
                          <a:ea typeface="Times New Roman"/>
                          <a:cs typeface="Times New Roman"/>
                        </a:rPr>
                        <a:t>(n= 33 964)</a:t>
                      </a:r>
                      <a:endParaRPr lang="fr-FR" sz="1200">
                        <a:effectLst/>
                        <a:latin typeface="Arial"/>
                        <a:ea typeface="Times New Roman"/>
                        <a:cs typeface="Times New Roman"/>
                      </a:endParaRPr>
                    </a:p>
                  </a:txBody>
                  <a:tcPr marL="68580" marR="68580" marT="0" marB="0" anchor="b"/>
                </a:tc>
                <a:tc>
                  <a:txBody>
                    <a:bodyPr/>
                    <a:lstStyle/>
                    <a:p>
                      <a:pPr indent="-65405" algn="ctr">
                        <a:lnSpc>
                          <a:spcPct val="115000"/>
                        </a:lnSpc>
                        <a:spcBef>
                          <a:spcPts val="1200"/>
                        </a:spcBef>
                        <a:spcAft>
                          <a:spcPts val="0"/>
                        </a:spcAft>
                      </a:pPr>
                      <a:r>
                        <a:rPr lang="fr-FR" sz="1050">
                          <a:effectLst/>
                          <a:latin typeface="Arial"/>
                          <a:ea typeface="Times New Roman"/>
                          <a:cs typeface="Times New Roman"/>
                        </a:rPr>
                        <a:t>73,3 [72,8-73,8]</a:t>
                      </a:r>
                      <a:endParaRPr lang="fr-FR" sz="1200">
                        <a:effectLst/>
                        <a:latin typeface="Arial"/>
                        <a:ea typeface="Times New Roman"/>
                        <a:cs typeface="Times New Roman"/>
                      </a:endParaRPr>
                    </a:p>
                  </a:txBody>
                  <a:tcPr marL="68580" marR="68580" marT="0" marB="0" anchor="b"/>
                </a:tc>
                <a:tc>
                  <a:txBody>
                    <a:bodyPr/>
                    <a:lstStyle/>
                    <a:p>
                      <a:pPr marL="107950" indent="-146050" algn="ctr">
                        <a:lnSpc>
                          <a:spcPct val="115000"/>
                        </a:lnSpc>
                        <a:spcBef>
                          <a:spcPts val="1200"/>
                        </a:spcBef>
                        <a:spcAft>
                          <a:spcPts val="0"/>
                        </a:spcAft>
                      </a:pPr>
                      <a:r>
                        <a:rPr lang="fr-FR" sz="1050">
                          <a:effectLst/>
                          <a:latin typeface="Arial"/>
                          <a:ea typeface="Times New Roman"/>
                          <a:cs typeface="Times New Roman"/>
                        </a:rPr>
                        <a:t>46,2 [45,6-46,8]</a:t>
                      </a:r>
                      <a:endParaRPr lang="fr-FR" sz="1200">
                        <a:effectLst/>
                        <a:latin typeface="Arial"/>
                        <a:ea typeface="Times New Roman"/>
                        <a:cs typeface="Times New Roman"/>
                      </a:endParaRPr>
                    </a:p>
                  </a:txBody>
                  <a:tcPr marL="68580" marR="68580" marT="0" marB="0" anchor="b"/>
                </a:tc>
                <a:tc>
                  <a:txBody>
                    <a:bodyPr/>
                    <a:lstStyle/>
                    <a:p>
                      <a:pPr indent="-69215" algn="ctr">
                        <a:lnSpc>
                          <a:spcPct val="115000"/>
                        </a:lnSpc>
                        <a:spcBef>
                          <a:spcPts val="1200"/>
                        </a:spcBef>
                        <a:spcAft>
                          <a:spcPts val="0"/>
                        </a:spcAft>
                      </a:pPr>
                      <a:r>
                        <a:rPr lang="fr-FR" sz="1050">
                          <a:effectLst/>
                          <a:latin typeface="Arial"/>
                          <a:ea typeface="Times New Roman"/>
                          <a:cs typeface="Times New Roman"/>
                        </a:rPr>
                        <a:t>28,9 [28,3-29,5]</a:t>
                      </a:r>
                      <a:endParaRPr lang="fr-FR" sz="12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dirty="0">
                          <a:effectLst/>
                          <a:latin typeface="Arial"/>
                          <a:ea typeface="Times New Roman"/>
                          <a:cs typeface="Times New Roman"/>
                        </a:rPr>
                        <a:t>10,2 [9,6-10,8]</a:t>
                      </a:r>
                      <a:endParaRPr lang="fr-FR" sz="1200" dirty="0">
                        <a:effectLst/>
                        <a:latin typeface="Arial"/>
                        <a:ea typeface="Times New Roman"/>
                        <a:cs typeface="Times New Roman"/>
                      </a:endParaRPr>
                    </a:p>
                  </a:txBody>
                  <a:tcPr marL="68580" marR="68580" marT="0" marB="0" anchor="b"/>
                </a:tc>
              </a:tr>
            </a:tbl>
          </a:graphicData>
        </a:graphic>
      </p:graphicFrame>
      <p:pic>
        <p:nvPicPr>
          <p:cNvPr id="9" name="Image 8" descr="Plot of SURVIVAL by duradc identified by comcv3cl_recod"/>
          <p:cNvPicPr/>
          <p:nvPr/>
        </p:nvPicPr>
        <p:blipFill>
          <a:blip r:embed="rId3" cstate="print"/>
          <a:stretch>
            <a:fillRect/>
          </a:stretch>
        </p:blipFill>
        <p:spPr>
          <a:xfrm>
            <a:off x="3059832" y="2564904"/>
            <a:ext cx="4147220" cy="3405672"/>
          </a:xfrm>
          <a:prstGeom prst="rect">
            <a:avLst/>
          </a:prstGeom>
        </p:spPr>
      </p:pic>
    </p:spTree>
    <p:extLst>
      <p:ext uri="{BB962C8B-B14F-4D97-AF65-F5344CB8AC3E}">
        <p14:creationId xmlns:p14="http://schemas.microsoft.com/office/powerpoint/2010/main" val="25144218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48</a:t>
            </a:fld>
            <a:endParaRPr lang="fr-FR" altLang="fr-FR">
              <a:solidFill>
                <a:srgbClr val="000000"/>
              </a:solidFill>
            </a:endParaRPr>
          </a:p>
        </p:txBody>
      </p:sp>
      <p:sp>
        <p:nvSpPr>
          <p:cNvPr id="4" name="Rectangle 3"/>
          <p:cNvSpPr/>
          <p:nvPr/>
        </p:nvSpPr>
        <p:spPr>
          <a:xfrm>
            <a:off x="323528" y="260648"/>
            <a:ext cx="8280920" cy="646331"/>
          </a:xfrm>
          <a:prstGeom prst="rect">
            <a:avLst/>
          </a:prstGeom>
        </p:spPr>
        <p:txBody>
          <a:bodyPr wrap="square">
            <a:spAutoFit/>
          </a:bodyPr>
          <a:lstStyle/>
          <a:p>
            <a:r>
              <a:rPr lang="fr-FR" dirty="0">
                <a:solidFill>
                  <a:srgbClr val="3333CC"/>
                </a:solidFill>
              </a:rPr>
              <a:t>Les patients démarrant en urgence ont une moins bonne survie, liée essentiellement à une surmortalité précoce.</a:t>
            </a:r>
          </a:p>
        </p:txBody>
      </p:sp>
      <p:sp>
        <p:nvSpPr>
          <p:cNvPr id="7" name="Espace réservé du pied de page 4"/>
          <p:cNvSpPr>
            <a:spLocks noGrp="1"/>
          </p:cNvSpPr>
          <p:nvPr>
            <p:ph type="ftr" sz="quarter" idx="10"/>
          </p:nvPr>
        </p:nvSpPr>
        <p:spPr>
          <a:xfrm>
            <a:off x="3124200" y="6248400"/>
            <a:ext cx="4112096" cy="457200"/>
          </a:xfrm>
        </p:spPr>
        <p:txBody>
          <a:bodyPr/>
          <a:lstStyle/>
          <a:p>
            <a:pPr>
              <a:defRPr/>
            </a:pPr>
            <a:r>
              <a:rPr lang="fr-FR" altLang="fr-FR" dirty="0">
                <a:solidFill>
                  <a:srgbClr val="3333CC"/>
                </a:solidFill>
              </a:rPr>
              <a:t>Chapitre </a:t>
            </a:r>
            <a:r>
              <a:rPr lang="fr-FR" altLang="fr-FR" dirty="0" smtClean="0">
                <a:solidFill>
                  <a:srgbClr val="3333CC"/>
                </a:solidFill>
              </a:rPr>
              <a:t>SURVIE 2016</a:t>
            </a:r>
            <a:endParaRPr lang="fr-FR" altLang="fr-FR" dirty="0">
              <a:solidFill>
                <a:srgbClr val="3333CC"/>
              </a:solidFill>
            </a:endParaRPr>
          </a:p>
          <a:p>
            <a:pPr>
              <a:defRPr/>
            </a:pPr>
            <a:r>
              <a:rPr lang="fr-FR" altLang="fr-FR" dirty="0" smtClean="0">
                <a:solidFill>
                  <a:srgbClr val="3333CC"/>
                </a:solidFill>
              </a:rPr>
              <a:t>Survie selon le contexte de démarrage</a:t>
            </a:r>
            <a:endParaRPr lang="fr-FR" altLang="fr-FR" dirty="0">
              <a:solidFill>
                <a:srgbClr val="3333CC"/>
              </a:solidFill>
            </a:endParaRPr>
          </a:p>
        </p:txBody>
      </p:sp>
      <p:graphicFrame>
        <p:nvGraphicFramePr>
          <p:cNvPr id="5" name="Tableau 4"/>
          <p:cNvGraphicFramePr>
            <a:graphicFrameLocks noGrp="1"/>
          </p:cNvGraphicFramePr>
          <p:nvPr>
            <p:custDataLst>
              <p:tags r:id="rId1"/>
            </p:custDataLst>
            <p:extLst>
              <p:ext uri="{D42A27DB-BD31-4B8C-83A1-F6EECF244321}">
                <p14:modId xmlns:p14="http://schemas.microsoft.com/office/powerpoint/2010/main" val="3983884133"/>
              </p:ext>
            </p:extLst>
          </p:nvPr>
        </p:nvGraphicFramePr>
        <p:xfrm>
          <a:off x="611560" y="990206"/>
          <a:ext cx="7327700" cy="975360"/>
        </p:xfrm>
        <a:graphic>
          <a:graphicData uri="http://schemas.openxmlformats.org/drawingml/2006/table">
            <a:tbl>
              <a:tblPr firstRow="1" bandRow="1">
                <a:tableStyleId>{5C22544A-7EE6-4342-B048-85BDC9FD1C3A}</a:tableStyleId>
              </a:tblPr>
              <a:tblGrid>
                <a:gridCol w="1522787"/>
                <a:gridCol w="953073"/>
                <a:gridCol w="1212960"/>
                <a:gridCol w="1212960"/>
                <a:gridCol w="1212960"/>
                <a:gridCol w="1212960"/>
              </a:tblGrid>
              <a:tr h="193675">
                <a:tc gridSpan="6">
                  <a:txBody>
                    <a:bodyPr/>
                    <a:lstStyle/>
                    <a:p>
                      <a:pPr algn="ctr"/>
                      <a:r>
                        <a:rPr lang="fr-FR" sz="1000" dirty="0" smtClean="0"/>
                        <a:t>Probabilité de survie (IC 95%)</a:t>
                      </a:r>
                      <a:endParaRPr lang="en-US" sz="1000" dirty="0"/>
                    </a:p>
                  </a:txBody>
                  <a:tcPr anchor="ctr"/>
                </a:tc>
                <a:tc hMerge="1">
                  <a:txBody>
                    <a:bodyPr/>
                    <a:lstStyle/>
                    <a:p>
                      <a:endParaRPr lang="en-US" sz="800"/>
                    </a:p>
                  </a:txBody>
                  <a:tcPr/>
                </a:tc>
                <a:tc hMerge="1">
                  <a:txBody>
                    <a:bodyPr/>
                    <a:lstStyle/>
                    <a:p>
                      <a:endParaRPr lang="en-US" sz="800"/>
                    </a:p>
                  </a:txBody>
                  <a:tcPr/>
                </a:tc>
                <a:tc hMerge="1">
                  <a:txBody>
                    <a:bodyPr/>
                    <a:lstStyle/>
                    <a:p>
                      <a:endParaRPr lang="en-US" sz="800"/>
                    </a:p>
                  </a:txBody>
                  <a:tcPr/>
                </a:tc>
                <a:tc hMerge="1">
                  <a:txBody>
                    <a:bodyPr/>
                    <a:lstStyle/>
                    <a:p>
                      <a:endParaRPr lang="en-US" sz="800"/>
                    </a:p>
                  </a:txBody>
                  <a:tcPr/>
                </a:tc>
                <a:tc hMerge="1">
                  <a:txBody>
                    <a:bodyPr/>
                    <a:lstStyle/>
                    <a:p>
                      <a:endParaRPr lang="en-US" sz="800"/>
                    </a:p>
                  </a:txBody>
                  <a:tcPr/>
                </a:tc>
              </a:tr>
              <a:tr h="0">
                <a:tc>
                  <a:txBody>
                    <a:bodyPr/>
                    <a:lstStyle/>
                    <a:p>
                      <a:pPr algn="ctr"/>
                      <a:endParaRPr lang="en-US" sz="1000"/>
                    </a:p>
                  </a:txBody>
                  <a:tcPr anchor="ctr"/>
                </a:tc>
                <a:tc>
                  <a:txBody>
                    <a:bodyPr/>
                    <a:lstStyle/>
                    <a:p>
                      <a:pPr algn="ctr"/>
                      <a:endParaRPr lang="en-US" sz="1000"/>
                    </a:p>
                  </a:txBody>
                  <a:tcPr anchor="ctr"/>
                </a:tc>
                <a:tc>
                  <a:txBody>
                    <a:bodyPr/>
                    <a:lstStyle/>
                    <a:p>
                      <a:pPr algn="ctr"/>
                      <a:r>
                        <a:rPr lang="en-US" sz="1000" smtClean="0"/>
                        <a:t>à 1 an</a:t>
                      </a:r>
                      <a:endParaRPr lang="en-US" sz="1000"/>
                    </a:p>
                  </a:txBody>
                  <a:tcPr anchor="ctr"/>
                </a:tc>
                <a:tc>
                  <a:txBody>
                    <a:bodyPr/>
                    <a:lstStyle/>
                    <a:p>
                      <a:pPr algn="ctr"/>
                      <a:r>
                        <a:rPr lang="en-US" sz="1000" smtClean="0"/>
                        <a:t>à 3 ans</a:t>
                      </a:r>
                      <a:endParaRPr lang="en-US" sz="1000"/>
                    </a:p>
                  </a:txBody>
                  <a:tcPr anchor="ctr"/>
                </a:tc>
                <a:tc>
                  <a:txBody>
                    <a:bodyPr/>
                    <a:lstStyle/>
                    <a:p>
                      <a:pPr algn="ctr"/>
                      <a:r>
                        <a:rPr lang="en-US" sz="1000" smtClean="0"/>
                        <a:t>à 5 ans</a:t>
                      </a:r>
                      <a:endParaRPr lang="en-US" sz="1000"/>
                    </a:p>
                  </a:txBody>
                  <a:tcPr anchor="ctr"/>
                </a:tc>
                <a:tc>
                  <a:txBody>
                    <a:bodyPr/>
                    <a:lstStyle/>
                    <a:p>
                      <a:pPr algn="ctr"/>
                      <a:r>
                        <a:rPr lang="en-US" sz="1000" smtClean="0"/>
                        <a:t>à 10 ans</a:t>
                      </a:r>
                      <a:endParaRPr lang="en-US" sz="1000"/>
                    </a:p>
                  </a:txBody>
                  <a:tcPr anchor="ctr"/>
                </a:tc>
              </a:tr>
              <a:tr h="193675">
                <a:tc>
                  <a:txBody>
                    <a:bodyPr/>
                    <a:lstStyle/>
                    <a:p>
                      <a:pPr algn="ctr"/>
                      <a:r>
                        <a:rPr lang="en-US" sz="1000" smtClean="0"/>
                        <a:t>Dialyse programmée</a:t>
                      </a:r>
                      <a:endParaRPr lang="en-US" sz="1000"/>
                    </a:p>
                  </a:txBody>
                  <a:tcPr anchor="b"/>
                </a:tc>
                <a:tc>
                  <a:txBody>
                    <a:bodyPr/>
                    <a:lstStyle/>
                    <a:p>
                      <a:pPr algn="ctr">
                        <a:lnSpc>
                          <a:spcPct val="115000"/>
                        </a:lnSpc>
                        <a:spcBef>
                          <a:spcPts val="1200"/>
                        </a:spcBef>
                        <a:spcAft>
                          <a:spcPts val="0"/>
                        </a:spcAft>
                      </a:pPr>
                      <a:r>
                        <a:rPr lang="fr-FR" sz="1050">
                          <a:effectLst/>
                          <a:latin typeface="Arial"/>
                          <a:ea typeface="Times New Roman"/>
                          <a:cs typeface="Times New Roman"/>
                        </a:rPr>
                        <a:t>(n= 72 455)</a:t>
                      </a:r>
                      <a:endParaRPr lang="fr-FR" sz="11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a:effectLst/>
                          <a:latin typeface="Arial"/>
                          <a:ea typeface="Times New Roman"/>
                          <a:cs typeface="Times New Roman"/>
                        </a:rPr>
                        <a:t>86,2 [86,0-86,5]</a:t>
                      </a:r>
                      <a:endParaRPr lang="fr-FR" sz="11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a:effectLst/>
                          <a:latin typeface="Arial"/>
                          <a:ea typeface="Times New Roman"/>
                          <a:cs typeface="Times New Roman"/>
                        </a:rPr>
                        <a:t>67,8 [67,4-68,2]</a:t>
                      </a:r>
                      <a:endParaRPr lang="fr-FR" sz="11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a:effectLst/>
                          <a:latin typeface="Arial"/>
                          <a:ea typeface="Times New Roman"/>
                          <a:cs typeface="Times New Roman"/>
                        </a:rPr>
                        <a:t>53,4 [53,0-53,8]</a:t>
                      </a:r>
                      <a:endParaRPr lang="fr-FR" sz="11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a:effectLst/>
                          <a:latin typeface="Arial"/>
                          <a:ea typeface="Times New Roman"/>
                          <a:cs typeface="Times New Roman"/>
                        </a:rPr>
                        <a:t>33,1 [32,5-33,6]</a:t>
                      </a:r>
                      <a:endParaRPr lang="fr-FR" sz="1100">
                        <a:effectLst/>
                        <a:latin typeface="Arial"/>
                        <a:ea typeface="Times New Roman"/>
                        <a:cs typeface="Times New Roman"/>
                      </a:endParaRPr>
                    </a:p>
                  </a:txBody>
                  <a:tcPr marL="68580" marR="68580" marT="0" marB="0" anchor="b"/>
                </a:tc>
              </a:tr>
              <a:tr h="193675">
                <a:tc>
                  <a:txBody>
                    <a:bodyPr/>
                    <a:lstStyle/>
                    <a:p>
                      <a:pPr algn="ctr"/>
                      <a:r>
                        <a:rPr lang="en-US" sz="1000" smtClean="0"/>
                        <a:t>Dialyse en urgence</a:t>
                      </a:r>
                      <a:endParaRPr lang="en-US" sz="1000"/>
                    </a:p>
                  </a:txBody>
                  <a:tcPr anchor="b"/>
                </a:tc>
                <a:tc>
                  <a:txBody>
                    <a:bodyPr/>
                    <a:lstStyle/>
                    <a:p>
                      <a:pPr algn="ctr">
                        <a:lnSpc>
                          <a:spcPct val="115000"/>
                        </a:lnSpc>
                        <a:spcBef>
                          <a:spcPts val="1200"/>
                        </a:spcBef>
                        <a:spcAft>
                          <a:spcPts val="0"/>
                        </a:spcAft>
                      </a:pPr>
                      <a:r>
                        <a:rPr lang="fr-FR" sz="1050">
                          <a:effectLst/>
                          <a:latin typeface="Arial"/>
                          <a:ea typeface="Times New Roman"/>
                          <a:cs typeface="Times New Roman"/>
                        </a:rPr>
                        <a:t>(n= 31 559)</a:t>
                      </a:r>
                      <a:endParaRPr lang="fr-FR" sz="11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a:effectLst/>
                          <a:latin typeface="Arial"/>
                          <a:ea typeface="Times New Roman"/>
                          <a:cs typeface="Times New Roman"/>
                        </a:rPr>
                        <a:t>76,5 [76,0-77,0]</a:t>
                      </a:r>
                      <a:endParaRPr lang="fr-FR" sz="11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a:effectLst/>
                          <a:latin typeface="Arial"/>
                          <a:ea typeface="Times New Roman"/>
                          <a:cs typeface="Times New Roman"/>
                        </a:rPr>
                        <a:t>56,7 [56,1-57,3]</a:t>
                      </a:r>
                      <a:endParaRPr lang="fr-FR" sz="11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a:effectLst/>
                          <a:latin typeface="Arial"/>
                          <a:ea typeface="Times New Roman"/>
                          <a:cs typeface="Times New Roman"/>
                        </a:rPr>
                        <a:t>43,8 [43,2-44,5]</a:t>
                      </a:r>
                      <a:endParaRPr lang="fr-FR" sz="11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dirty="0">
                          <a:effectLst/>
                          <a:latin typeface="Arial"/>
                          <a:ea typeface="Times New Roman"/>
                          <a:cs typeface="Times New Roman"/>
                        </a:rPr>
                        <a:t>26,8 [26,0-27,5]</a:t>
                      </a:r>
                      <a:endParaRPr lang="fr-FR" sz="1100" dirty="0">
                        <a:effectLst/>
                        <a:latin typeface="Arial"/>
                        <a:ea typeface="Times New Roman"/>
                        <a:cs typeface="Times New Roman"/>
                      </a:endParaRPr>
                    </a:p>
                  </a:txBody>
                  <a:tcPr marL="68580" marR="68580" marT="0" marB="0" anchor="b"/>
                </a:tc>
              </a:tr>
            </a:tbl>
          </a:graphicData>
        </a:graphic>
      </p:graphicFrame>
      <p:sp>
        <p:nvSpPr>
          <p:cNvPr id="6" name="ZoneTexte 5"/>
          <p:cNvSpPr txBox="1"/>
          <p:nvPr/>
        </p:nvSpPr>
        <p:spPr>
          <a:xfrm>
            <a:off x="6012159" y="2749570"/>
            <a:ext cx="2952329" cy="923330"/>
          </a:xfrm>
          <a:prstGeom prst="rect">
            <a:avLst/>
          </a:prstGeom>
          <a:noFill/>
        </p:spPr>
        <p:txBody>
          <a:bodyPr vert="horz" wrap="square" rtlCol="0">
            <a:spAutoFit/>
          </a:bodyPr>
          <a:lstStyle/>
          <a:p>
            <a:r>
              <a:rPr lang="fr-FR" dirty="0" smtClean="0"/>
              <a:t>Attention, ces estimations ne sont pas ajustés sur les comorbidités des patients</a:t>
            </a:r>
            <a:endParaRPr lang="en-US" dirty="0"/>
          </a:p>
        </p:txBody>
      </p:sp>
      <p:pic>
        <p:nvPicPr>
          <p:cNvPr id="9" name="Image 8" descr="Plot of SURVIVAL by duradc identified by URGn"/>
          <p:cNvPicPr/>
          <p:nvPr/>
        </p:nvPicPr>
        <p:blipFill>
          <a:blip r:embed="rId3" cstate="print"/>
          <a:stretch>
            <a:fillRect/>
          </a:stretch>
        </p:blipFill>
        <p:spPr>
          <a:xfrm>
            <a:off x="1691680" y="2132856"/>
            <a:ext cx="4445000" cy="3810000"/>
          </a:xfrm>
          <a:prstGeom prst="rect">
            <a:avLst/>
          </a:prstGeom>
        </p:spPr>
      </p:pic>
    </p:spTree>
    <p:extLst>
      <p:ext uri="{BB962C8B-B14F-4D97-AF65-F5344CB8AC3E}">
        <p14:creationId xmlns:p14="http://schemas.microsoft.com/office/powerpoint/2010/main" val="2738155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49</a:t>
            </a:fld>
            <a:endParaRPr lang="fr-FR" altLang="fr-FR">
              <a:solidFill>
                <a:srgbClr val="000000"/>
              </a:solidFill>
            </a:endParaRPr>
          </a:p>
        </p:txBody>
      </p:sp>
      <p:sp>
        <p:nvSpPr>
          <p:cNvPr id="8" name="Rectangle 7"/>
          <p:cNvSpPr/>
          <p:nvPr/>
        </p:nvSpPr>
        <p:spPr>
          <a:xfrm>
            <a:off x="323528" y="260648"/>
            <a:ext cx="8280920" cy="646331"/>
          </a:xfrm>
          <a:prstGeom prst="rect">
            <a:avLst/>
          </a:prstGeom>
        </p:spPr>
        <p:txBody>
          <a:bodyPr wrap="square">
            <a:spAutoFit/>
          </a:bodyPr>
          <a:lstStyle/>
          <a:p>
            <a:r>
              <a:rPr lang="fr-FR" dirty="0">
                <a:solidFill>
                  <a:srgbClr val="3333CC"/>
                </a:solidFill>
              </a:rPr>
              <a:t>Les patients démarrant </a:t>
            </a:r>
            <a:r>
              <a:rPr lang="fr-FR" dirty="0" smtClean="0">
                <a:solidFill>
                  <a:srgbClr val="3333CC"/>
                </a:solidFill>
              </a:rPr>
              <a:t>en hémodialyse sur un cathéter temporaire ont </a:t>
            </a:r>
            <a:r>
              <a:rPr lang="fr-FR" dirty="0">
                <a:solidFill>
                  <a:srgbClr val="3333CC"/>
                </a:solidFill>
              </a:rPr>
              <a:t>une moins bonne survie, liée essentiellement à une surmortalité précoce.</a:t>
            </a:r>
          </a:p>
        </p:txBody>
      </p:sp>
      <p:sp>
        <p:nvSpPr>
          <p:cNvPr id="9" name="Espace réservé du pied de page 4"/>
          <p:cNvSpPr>
            <a:spLocks noGrp="1"/>
          </p:cNvSpPr>
          <p:nvPr>
            <p:ph type="ftr" sz="quarter" idx="10"/>
          </p:nvPr>
        </p:nvSpPr>
        <p:spPr>
          <a:xfrm>
            <a:off x="3124200" y="6248400"/>
            <a:ext cx="4112096" cy="457200"/>
          </a:xfrm>
        </p:spPr>
        <p:txBody>
          <a:bodyPr/>
          <a:lstStyle/>
          <a:p>
            <a:pPr>
              <a:defRPr/>
            </a:pPr>
            <a:r>
              <a:rPr lang="fr-FR" altLang="fr-FR" dirty="0">
                <a:solidFill>
                  <a:srgbClr val="3333CC"/>
                </a:solidFill>
              </a:rPr>
              <a:t>Chapitre </a:t>
            </a:r>
            <a:r>
              <a:rPr lang="fr-FR" altLang="fr-FR" dirty="0" smtClean="0">
                <a:solidFill>
                  <a:srgbClr val="3333CC"/>
                </a:solidFill>
              </a:rPr>
              <a:t>SURVIE 2016</a:t>
            </a:r>
            <a:endParaRPr lang="fr-FR" altLang="fr-FR" dirty="0">
              <a:solidFill>
                <a:srgbClr val="3333CC"/>
              </a:solidFill>
            </a:endParaRPr>
          </a:p>
          <a:p>
            <a:pPr>
              <a:defRPr/>
            </a:pPr>
            <a:r>
              <a:rPr lang="fr-FR" altLang="fr-FR" dirty="0" smtClean="0">
                <a:solidFill>
                  <a:srgbClr val="3333CC"/>
                </a:solidFill>
              </a:rPr>
              <a:t>Survie selon la voie d’abord initiale en HD</a:t>
            </a:r>
            <a:endParaRPr lang="fr-FR" altLang="fr-FR" dirty="0">
              <a:solidFill>
                <a:srgbClr val="3333CC"/>
              </a:solidFill>
            </a:endParaRPr>
          </a:p>
        </p:txBody>
      </p:sp>
      <p:graphicFrame>
        <p:nvGraphicFramePr>
          <p:cNvPr id="4" name="Tableau 3"/>
          <p:cNvGraphicFramePr>
            <a:graphicFrameLocks noGrp="1"/>
          </p:cNvGraphicFramePr>
          <p:nvPr>
            <p:custDataLst>
              <p:tags r:id="rId1"/>
            </p:custDataLst>
            <p:extLst>
              <p:ext uri="{D42A27DB-BD31-4B8C-83A1-F6EECF244321}">
                <p14:modId xmlns:p14="http://schemas.microsoft.com/office/powerpoint/2010/main" val="1870936363"/>
              </p:ext>
            </p:extLst>
          </p:nvPr>
        </p:nvGraphicFramePr>
        <p:xfrm>
          <a:off x="323528" y="1052736"/>
          <a:ext cx="8328089" cy="975360"/>
        </p:xfrm>
        <a:graphic>
          <a:graphicData uri="http://schemas.openxmlformats.org/drawingml/2006/table">
            <a:tbl>
              <a:tblPr firstRow="1" bandRow="1">
                <a:tableStyleId>{5C22544A-7EE6-4342-B048-85BDC9FD1C3A}</a:tableStyleId>
              </a:tblPr>
              <a:tblGrid>
                <a:gridCol w="2523176"/>
                <a:gridCol w="953073"/>
                <a:gridCol w="1212960"/>
                <a:gridCol w="1212960"/>
                <a:gridCol w="1212960"/>
                <a:gridCol w="1212960"/>
              </a:tblGrid>
              <a:tr h="193675">
                <a:tc gridSpan="6">
                  <a:txBody>
                    <a:bodyPr/>
                    <a:lstStyle/>
                    <a:p>
                      <a:pPr algn="ctr"/>
                      <a:r>
                        <a:rPr lang="fr-FR" sz="1000" dirty="0" smtClean="0"/>
                        <a:t>Probabilité de survie (IC 95%)</a:t>
                      </a:r>
                      <a:endParaRPr lang="en-US" sz="1000" dirty="0"/>
                    </a:p>
                  </a:txBody>
                  <a:tcPr anchor="ctr"/>
                </a:tc>
                <a:tc hMerge="1">
                  <a:txBody>
                    <a:bodyPr/>
                    <a:lstStyle/>
                    <a:p>
                      <a:endParaRPr lang="en-US" sz="800"/>
                    </a:p>
                  </a:txBody>
                  <a:tcPr/>
                </a:tc>
                <a:tc hMerge="1">
                  <a:txBody>
                    <a:bodyPr/>
                    <a:lstStyle/>
                    <a:p>
                      <a:endParaRPr lang="en-US" sz="800"/>
                    </a:p>
                  </a:txBody>
                  <a:tcPr/>
                </a:tc>
                <a:tc hMerge="1">
                  <a:txBody>
                    <a:bodyPr/>
                    <a:lstStyle/>
                    <a:p>
                      <a:endParaRPr lang="en-US" sz="800"/>
                    </a:p>
                  </a:txBody>
                  <a:tcPr/>
                </a:tc>
                <a:tc hMerge="1">
                  <a:txBody>
                    <a:bodyPr/>
                    <a:lstStyle/>
                    <a:p>
                      <a:endParaRPr lang="en-US" sz="800"/>
                    </a:p>
                  </a:txBody>
                  <a:tcPr/>
                </a:tc>
                <a:tc hMerge="1">
                  <a:txBody>
                    <a:bodyPr/>
                    <a:lstStyle/>
                    <a:p>
                      <a:endParaRPr lang="en-US" sz="800"/>
                    </a:p>
                  </a:txBody>
                  <a:tcPr/>
                </a:tc>
              </a:tr>
              <a:tr h="0">
                <a:tc>
                  <a:txBody>
                    <a:bodyPr/>
                    <a:lstStyle/>
                    <a:p>
                      <a:pPr algn="ctr"/>
                      <a:endParaRPr lang="en-US" sz="1000"/>
                    </a:p>
                  </a:txBody>
                  <a:tcPr anchor="ctr"/>
                </a:tc>
                <a:tc>
                  <a:txBody>
                    <a:bodyPr/>
                    <a:lstStyle/>
                    <a:p>
                      <a:pPr algn="ctr"/>
                      <a:endParaRPr lang="en-US" sz="1000"/>
                    </a:p>
                  </a:txBody>
                  <a:tcPr anchor="ctr"/>
                </a:tc>
                <a:tc>
                  <a:txBody>
                    <a:bodyPr/>
                    <a:lstStyle/>
                    <a:p>
                      <a:pPr algn="ctr"/>
                      <a:r>
                        <a:rPr lang="en-US" sz="1000" smtClean="0"/>
                        <a:t>à 1 an</a:t>
                      </a:r>
                      <a:endParaRPr lang="en-US" sz="1000"/>
                    </a:p>
                  </a:txBody>
                  <a:tcPr anchor="ctr"/>
                </a:tc>
                <a:tc>
                  <a:txBody>
                    <a:bodyPr/>
                    <a:lstStyle/>
                    <a:p>
                      <a:pPr algn="ctr"/>
                      <a:r>
                        <a:rPr lang="en-US" sz="1000" smtClean="0"/>
                        <a:t>à 3 ans</a:t>
                      </a:r>
                      <a:endParaRPr lang="en-US" sz="1000"/>
                    </a:p>
                  </a:txBody>
                  <a:tcPr anchor="ctr"/>
                </a:tc>
                <a:tc>
                  <a:txBody>
                    <a:bodyPr/>
                    <a:lstStyle/>
                    <a:p>
                      <a:pPr algn="ctr"/>
                      <a:r>
                        <a:rPr lang="en-US" sz="1000" smtClean="0"/>
                        <a:t>à 5 ans</a:t>
                      </a:r>
                      <a:endParaRPr lang="en-US" sz="1000"/>
                    </a:p>
                  </a:txBody>
                  <a:tcPr anchor="ctr"/>
                </a:tc>
                <a:tc>
                  <a:txBody>
                    <a:bodyPr/>
                    <a:lstStyle/>
                    <a:p>
                      <a:pPr algn="ctr"/>
                      <a:r>
                        <a:rPr lang="en-US" sz="1000" smtClean="0"/>
                        <a:t>à 10 ans</a:t>
                      </a:r>
                      <a:endParaRPr lang="en-US" sz="1000"/>
                    </a:p>
                  </a:txBody>
                  <a:tcPr anchor="ctr"/>
                </a:tc>
              </a:tr>
              <a:tr h="193675">
                <a:tc>
                  <a:txBody>
                    <a:bodyPr/>
                    <a:lstStyle/>
                    <a:p>
                      <a:pPr algn="ctr"/>
                      <a:r>
                        <a:rPr lang="en-US" sz="1000" smtClean="0"/>
                        <a:t>Hémodialyse sur accès pérenne</a:t>
                      </a:r>
                      <a:endParaRPr lang="en-US" sz="1000"/>
                    </a:p>
                  </a:txBody>
                  <a:tcPr anchor="b"/>
                </a:tc>
                <a:tc>
                  <a:txBody>
                    <a:bodyPr/>
                    <a:lstStyle/>
                    <a:p>
                      <a:pPr algn="ctr">
                        <a:lnSpc>
                          <a:spcPct val="115000"/>
                        </a:lnSpc>
                        <a:spcBef>
                          <a:spcPts val="1200"/>
                        </a:spcBef>
                        <a:spcAft>
                          <a:spcPts val="0"/>
                        </a:spcAft>
                      </a:pPr>
                      <a:r>
                        <a:rPr lang="fr-FR" sz="1050">
                          <a:effectLst/>
                          <a:latin typeface="Arial"/>
                          <a:ea typeface="Times New Roman"/>
                          <a:cs typeface="Times New Roman"/>
                        </a:rPr>
                        <a:t>(n= 49 414)</a:t>
                      </a:r>
                      <a:endParaRPr lang="fr-FR" sz="11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a:effectLst/>
                          <a:latin typeface="Arial"/>
                          <a:ea typeface="Times New Roman"/>
                          <a:cs typeface="Times New Roman"/>
                        </a:rPr>
                        <a:t>89,3 [89,0-89,5]</a:t>
                      </a:r>
                      <a:endParaRPr lang="fr-FR" sz="11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a:effectLst/>
                          <a:latin typeface="Arial"/>
                          <a:ea typeface="Times New Roman"/>
                          <a:cs typeface="Times New Roman"/>
                        </a:rPr>
                        <a:t>71,9 [71,5-72,4]</a:t>
                      </a:r>
                      <a:endParaRPr lang="fr-FR" sz="11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a:effectLst/>
                          <a:latin typeface="Arial"/>
                          <a:ea typeface="Times New Roman"/>
                          <a:cs typeface="Times New Roman"/>
                        </a:rPr>
                        <a:t>57,3 [56,8-57,8]</a:t>
                      </a:r>
                      <a:endParaRPr lang="fr-FR" sz="11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a:effectLst/>
                          <a:latin typeface="Arial"/>
                          <a:ea typeface="Times New Roman"/>
                          <a:cs typeface="Times New Roman"/>
                        </a:rPr>
                        <a:t>36,0 [35,3-36,6]</a:t>
                      </a:r>
                      <a:endParaRPr lang="fr-FR" sz="1100">
                        <a:effectLst/>
                        <a:latin typeface="Arial"/>
                        <a:ea typeface="Times New Roman"/>
                        <a:cs typeface="Times New Roman"/>
                      </a:endParaRPr>
                    </a:p>
                  </a:txBody>
                  <a:tcPr marL="68580" marR="68580" marT="0" marB="0" anchor="b"/>
                </a:tc>
              </a:tr>
              <a:tr h="193675">
                <a:tc>
                  <a:txBody>
                    <a:bodyPr/>
                    <a:lstStyle/>
                    <a:p>
                      <a:pPr algn="ctr"/>
                      <a:r>
                        <a:rPr lang="en-US" sz="1000" smtClean="0"/>
                        <a:t>Hémodialyse sur cathéter temporaire</a:t>
                      </a:r>
                      <a:endParaRPr lang="en-US" sz="1000"/>
                    </a:p>
                  </a:txBody>
                  <a:tcPr anchor="b"/>
                </a:tc>
                <a:tc>
                  <a:txBody>
                    <a:bodyPr/>
                    <a:lstStyle/>
                    <a:p>
                      <a:pPr algn="ctr">
                        <a:lnSpc>
                          <a:spcPct val="115000"/>
                        </a:lnSpc>
                        <a:spcBef>
                          <a:spcPts val="1200"/>
                        </a:spcBef>
                        <a:spcAft>
                          <a:spcPts val="0"/>
                        </a:spcAft>
                      </a:pPr>
                      <a:r>
                        <a:rPr lang="fr-FR" sz="1050">
                          <a:effectLst/>
                          <a:latin typeface="Arial"/>
                          <a:ea typeface="Times New Roman"/>
                          <a:cs typeface="Times New Roman"/>
                        </a:rPr>
                        <a:t>(n= 52 474)</a:t>
                      </a:r>
                      <a:endParaRPr lang="fr-FR" sz="11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a:effectLst/>
                          <a:latin typeface="Arial"/>
                          <a:ea typeface="Times New Roman"/>
                          <a:cs typeface="Times New Roman"/>
                        </a:rPr>
                        <a:t>77,4 [77,0-77,8]</a:t>
                      </a:r>
                      <a:endParaRPr lang="fr-FR" sz="11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a:effectLst/>
                          <a:latin typeface="Arial"/>
                          <a:ea typeface="Times New Roman"/>
                          <a:cs typeface="Times New Roman"/>
                        </a:rPr>
                        <a:t>57,1 [56,7-57,6]</a:t>
                      </a:r>
                      <a:endParaRPr lang="fr-FR" sz="11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a:effectLst/>
                          <a:latin typeface="Arial"/>
                          <a:ea typeface="Times New Roman"/>
                          <a:cs typeface="Times New Roman"/>
                        </a:rPr>
                        <a:t>43,8 [43,3-44,3]</a:t>
                      </a:r>
                      <a:endParaRPr lang="fr-FR" sz="1100">
                        <a:effectLst/>
                        <a:latin typeface="Arial"/>
                        <a:ea typeface="Times New Roman"/>
                        <a:cs typeface="Times New Roman"/>
                      </a:endParaRPr>
                    </a:p>
                  </a:txBody>
                  <a:tcPr marL="68580" marR="68580" marT="0" marB="0" anchor="b"/>
                </a:tc>
                <a:tc>
                  <a:txBody>
                    <a:bodyPr/>
                    <a:lstStyle/>
                    <a:p>
                      <a:pPr algn="ctr">
                        <a:lnSpc>
                          <a:spcPct val="115000"/>
                        </a:lnSpc>
                        <a:spcBef>
                          <a:spcPts val="1200"/>
                        </a:spcBef>
                        <a:spcAft>
                          <a:spcPts val="0"/>
                        </a:spcAft>
                      </a:pPr>
                      <a:r>
                        <a:rPr lang="fr-FR" sz="1050" dirty="0">
                          <a:effectLst/>
                          <a:latin typeface="Arial"/>
                          <a:ea typeface="Times New Roman"/>
                          <a:cs typeface="Times New Roman"/>
                        </a:rPr>
                        <a:t>26,3 [25,7-26,9]</a:t>
                      </a:r>
                      <a:endParaRPr lang="fr-FR" sz="1100" dirty="0">
                        <a:effectLst/>
                        <a:latin typeface="Arial"/>
                        <a:ea typeface="Times New Roman"/>
                        <a:cs typeface="Times New Roman"/>
                      </a:endParaRPr>
                    </a:p>
                  </a:txBody>
                  <a:tcPr marL="68580" marR="68580" marT="0" marB="0" anchor="b"/>
                </a:tc>
              </a:tr>
            </a:tbl>
          </a:graphicData>
        </a:graphic>
      </p:graphicFrame>
      <p:sp>
        <p:nvSpPr>
          <p:cNvPr id="11" name="ZoneTexte 10"/>
          <p:cNvSpPr txBox="1"/>
          <p:nvPr/>
        </p:nvSpPr>
        <p:spPr>
          <a:xfrm>
            <a:off x="6012159" y="2749570"/>
            <a:ext cx="2952329" cy="923330"/>
          </a:xfrm>
          <a:prstGeom prst="rect">
            <a:avLst/>
          </a:prstGeom>
          <a:noFill/>
        </p:spPr>
        <p:txBody>
          <a:bodyPr vert="horz" wrap="square" rtlCol="0">
            <a:spAutoFit/>
          </a:bodyPr>
          <a:lstStyle/>
          <a:p>
            <a:r>
              <a:rPr lang="fr-FR" dirty="0" smtClean="0"/>
              <a:t>Attention, ces estimations ne sont pas ajustés sur les comorbidités des patients</a:t>
            </a:r>
            <a:endParaRPr lang="en-US" dirty="0"/>
          </a:p>
        </p:txBody>
      </p:sp>
      <p:pic>
        <p:nvPicPr>
          <p:cNvPr id="12" name="Image 11" descr="Plot of SURVIVAL by duradc identified by KTTINIn"/>
          <p:cNvPicPr/>
          <p:nvPr/>
        </p:nvPicPr>
        <p:blipFill>
          <a:blip r:embed="rId3" cstate="print"/>
          <a:stretch>
            <a:fillRect/>
          </a:stretch>
        </p:blipFill>
        <p:spPr>
          <a:xfrm>
            <a:off x="1187624" y="2060848"/>
            <a:ext cx="4445000" cy="3810000"/>
          </a:xfrm>
          <a:prstGeom prst="rect">
            <a:avLst/>
          </a:prstGeom>
        </p:spPr>
      </p:pic>
    </p:spTree>
    <p:extLst>
      <p:ext uri="{BB962C8B-B14F-4D97-AF65-F5344CB8AC3E}">
        <p14:creationId xmlns:p14="http://schemas.microsoft.com/office/powerpoint/2010/main" val="65113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5</a:t>
            </a:fld>
            <a:endParaRPr lang="fr-FR" altLang="fr-FR" dirty="0">
              <a:solidFill>
                <a:srgbClr val="000000"/>
              </a:solidFill>
            </a:endParaRPr>
          </a:p>
        </p:txBody>
      </p:sp>
      <p:sp>
        <p:nvSpPr>
          <p:cNvPr id="3" name="ZoneTexte 2"/>
          <p:cNvSpPr txBox="1"/>
          <p:nvPr/>
        </p:nvSpPr>
        <p:spPr>
          <a:xfrm>
            <a:off x="395536" y="332656"/>
            <a:ext cx="8640960" cy="5909310"/>
          </a:xfrm>
          <a:prstGeom prst="rect">
            <a:avLst/>
          </a:prstGeom>
          <a:noFill/>
        </p:spPr>
        <p:txBody>
          <a:bodyPr wrap="square" rtlCol="0">
            <a:spAutoFit/>
          </a:bodyPr>
          <a:lstStyle/>
          <a:p>
            <a:r>
              <a:rPr lang="fr-FR" dirty="0" smtClean="0">
                <a:solidFill>
                  <a:srgbClr val="3333CC"/>
                </a:solidFill>
              </a:rPr>
              <a:t>Depuis 2002, le Réseau Epidémiologie et Information en Néphrologie s’est développé progressivement sur l’ensemble du territoire français . Fin 2010, les 26 régions françaises ont intégré le Réseau. En 2011 a démarré l’intégration de la Polynésie Française, Wallis et Futuna et de la Nouvelle-Calédonie. En 2012, un centre de dialyse a été ouvert à Mayotte.</a:t>
            </a:r>
          </a:p>
          <a:p>
            <a:endParaRPr lang="fr-FR" dirty="0">
              <a:solidFill>
                <a:srgbClr val="3333CC"/>
              </a:solidFill>
            </a:endParaRPr>
          </a:p>
          <a:p>
            <a:r>
              <a:rPr lang="fr-FR" dirty="0" smtClean="0">
                <a:solidFill>
                  <a:srgbClr val="3333CC"/>
                </a:solidFill>
              </a:rPr>
              <a:t>L’entrepôt du registre REIN rassemble l’ensemble des données des patients traités par dialyse (application DIADEM) ou greffe (application CRISTAL). Il compte à ce jour plus de </a:t>
            </a:r>
            <a:r>
              <a:rPr lang="fr-FR" dirty="0" smtClean="0">
                <a:solidFill>
                  <a:srgbClr val="FF0000"/>
                </a:solidFill>
              </a:rPr>
              <a:t>260 000 patients </a:t>
            </a:r>
            <a:r>
              <a:rPr lang="fr-FR" dirty="0">
                <a:solidFill>
                  <a:srgbClr val="3333CC"/>
                </a:solidFill>
              </a:rPr>
              <a:t>et</a:t>
            </a:r>
            <a:r>
              <a:rPr lang="fr-FR" dirty="0" smtClean="0">
                <a:solidFill>
                  <a:srgbClr val="FF0000"/>
                </a:solidFill>
              </a:rPr>
              <a:t> 1 900 000 évènements</a:t>
            </a:r>
            <a:r>
              <a:rPr lang="fr-FR" dirty="0" smtClean="0">
                <a:solidFill>
                  <a:srgbClr val="3333CC"/>
                </a:solidFill>
              </a:rPr>
              <a:t>. Récemment, cet entrepôt s’est enrichi des données hospitalières du PMSI et des soins de ville de l’Assurance maladie DCIR grâce à une extraction du SNIIRAM.</a:t>
            </a:r>
          </a:p>
          <a:p>
            <a:endParaRPr lang="fr-FR" dirty="0">
              <a:solidFill>
                <a:srgbClr val="3333CC"/>
              </a:solidFill>
            </a:endParaRPr>
          </a:p>
          <a:p>
            <a:r>
              <a:rPr lang="fr-FR" dirty="0" smtClean="0">
                <a:solidFill>
                  <a:srgbClr val="3333CC"/>
                </a:solidFill>
              </a:rPr>
              <a:t>REIN est la source de données d’environ 20 publications scientifiques dans des revues internationales chaque année et d’un nombre croissant de mémoires, de thèses ou de masters.</a:t>
            </a:r>
          </a:p>
          <a:p>
            <a:endParaRPr lang="fr-FR" dirty="0">
              <a:solidFill>
                <a:srgbClr val="3333CC"/>
              </a:solidFill>
            </a:endParaRPr>
          </a:p>
          <a:p>
            <a:r>
              <a:rPr lang="fr-FR" dirty="0">
                <a:solidFill>
                  <a:srgbClr val="3333CC"/>
                </a:solidFill>
              </a:rPr>
              <a:t>L’organisation du REIN, sa qualité méthodologique et sa production scientifique ont justifié le renouvellement de sa qualification par le Comité National des Registres pour la période 2015-2020.</a:t>
            </a:r>
          </a:p>
          <a:p>
            <a:endParaRPr lang="en-GB" dirty="0" smtClean="0">
              <a:solidFill>
                <a:srgbClr val="3333CC"/>
              </a:solidFill>
            </a:endParaRPr>
          </a:p>
          <a:p>
            <a:endParaRPr lang="en-GB" dirty="0"/>
          </a:p>
        </p:txBody>
      </p:sp>
      <p:sp>
        <p:nvSpPr>
          <p:cNvPr id="4" name="Espace réservé du pied de page 4"/>
          <p:cNvSpPr>
            <a:spLocks noGrp="1"/>
          </p:cNvSpPr>
          <p:nvPr>
            <p:ph type="ftr" sz="quarter" idx="10"/>
          </p:nvPr>
        </p:nvSpPr>
        <p:spPr>
          <a:xfrm>
            <a:off x="3124200" y="6248400"/>
            <a:ext cx="2895600" cy="457200"/>
          </a:xfrm>
        </p:spPr>
        <p:txBody>
          <a:bodyPr/>
          <a:lstStyle/>
          <a:p>
            <a:pPr>
              <a:defRPr/>
            </a:pPr>
            <a:r>
              <a:rPr lang="fr-FR" altLang="fr-FR" dirty="0">
                <a:solidFill>
                  <a:srgbClr val="3333CC"/>
                </a:solidFill>
              </a:rPr>
              <a:t>Chapitre </a:t>
            </a:r>
            <a:r>
              <a:rPr lang="fr-FR" altLang="fr-FR" dirty="0" smtClean="0">
                <a:solidFill>
                  <a:srgbClr val="3333CC"/>
                </a:solidFill>
              </a:rPr>
              <a:t>RESEAU 2016</a:t>
            </a:r>
            <a:endParaRPr lang="fr-FR" altLang="fr-FR" dirty="0">
              <a:solidFill>
                <a:srgbClr val="3333CC"/>
              </a:solidFill>
            </a:endParaRPr>
          </a:p>
          <a:p>
            <a:pPr>
              <a:defRPr/>
            </a:pPr>
            <a:endParaRPr lang="fr-FR" altLang="fr-FR" dirty="0">
              <a:solidFill>
                <a:srgbClr val="3333CC"/>
              </a:solidFill>
            </a:endParaRPr>
          </a:p>
        </p:txBody>
      </p:sp>
    </p:spTree>
    <p:extLst>
      <p:ext uri="{BB962C8B-B14F-4D97-AF65-F5344CB8AC3E}">
        <p14:creationId xmlns:p14="http://schemas.microsoft.com/office/powerpoint/2010/main" val="25780473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50</a:t>
            </a:fld>
            <a:endParaRPr lang="fr-FR" altLang="fr-FR">
              <a:solidFill>
                <a:srgbClr val="000000"/>
              </a:solidFill>
            </a:endParaRPr>
          </a:p>
        </p:txBody>
      </p:sp>
      <p:sp>
        <p:nvSpPr>
          <p:cNvPr id="7" name="ZoneTexte 6"/>
          <p:cNvSpPr txBox="1"/>
          <p:nvPr/>
        </p:nvSpPr>
        <p:spPr>
          <a:xfrm>
            <a:off x="323528" y="476672"/>
            <a:ext cx="8568952" cy="923330"/>
          </a:xfrm>
          <a:prstGeom prst="rect">
            <a:avLst/>
          </a:prstGeom>
          <a:noFill/>
        </p:spPr>
        <p:txBody>
          <a:bodyPr vert="horz" wrap="square" rtlCol="0">
            <a:spAutoFit/>
          </a:bodyPr>
          <a:lstStyle/>
          <a:p>
            <a:r>
              <a:rPr lang="fr-FR" dirty="0">
                <a:solidFill>
                  <a:srgbClr val="3333CC"/>
                </a:solidFill>
              </a:rPr>
              <a:t>En 2016, 7 134 décès en dialyse ont été enregistrés pour 39 213 personnes-années à risque de décéder en dialyse et 786 décès ont été enregistrés pour 36 466  </a:t>
            </a:r>
            <a:r>
              <a:rPr lang="fr-FR" dirty="0" smtClean="0">
                <a:solidFill>
                  <a:srgbClr val="3333CC"/>
                </a:solidFill>
              </a:rPr>
              <a:t>personnes-années </a:t>
            </a:r>
            <a:r>
              <a:rPr lang="fr-FR" dirty="0">
                <a:solidFill>
                  <a:srgbClr val="3333CC"/>
                </a:solidFill>
              </a:rPr>
              <a:t>à risque de décéder avec un greffon fonctionnel. </a:t>
            </a:r>
          </a:p>
        </p:txBody>
      </p:sp>
      <p:sp>
        <p:nvSpPr>
          <p:cNvPr id="8" name="Espace réservé du pied de page 4"/>
          <p:cNvSpPr>
            <a:spLocks noGrp="1"/>
          </p:cNvSpPr>
          <p:nvPr>
            <p:ph type="ftr" sz="quarter" idx="10"/>
          </p:nvPr>
        </p:nvSpPr>
        <p:spPr>
          <a:xfrm>
            <a:off x="3124200" y="6248400"/>
            <a:ext cx="4112096" cy="457200"/>
          </a:xfrm>
        </p:spPr>
        <p:txBody>
          <a:bodyPr/>
          <a:lstStyle/>
          <a:p>
            <a:pPr>
              <a:defRPr/>
            </a:pPr>
            <a:r>
              <a:rPr lang="fr-FR" altLang="fr-FR" dirty="0">
                <a:solidFill>
                  <a:srgbClr val="3333CC"/>
                </a:solidFill>
              </a:rPr>
              <a:t>Chapitre </a:t>
            </a:r>
            <a:r>
              <a:rPr lang="fr-FR" altLang="fr-FR" dirty="0" smtClean="0">
                <a:solidFill>
                  <a:srgbClr val="3333CC"/>
                </a:solidFill>
              </a:rPr>
              <a:t>SURVIE 2016</a:t>
            </a:r>
            <a:endParaRPr lang="fr-FR" altLang="fr-FR" dirty="0">
              <a:solidFill>
                <a:srgbClr val="3333CC"/>
              </a:solidFill>
            </a:endParaRPr>
          </a:p>
          <a:p>
            <a:pPr>
              <a:defRPr/>
            </a:pPr>
            <a:r>
              <a:rPr lang="fr-FR" altLang="fr-FR" dirty="0" smtClean="0">
                <a:solidFill>
                  <a:srgbClr val="3333CC"/>
                </a:solidFill>
              </a:rPr>
              <a:t>Taux de mortalité selon l’âge</a:t>
            </a:r>
            <a:endParaRPr lang="fr-FR" altLang="fr-FR" dirty="0">
              <a:solidFill>
                <a:srgbClr val="3333CC"/>
              </a:solidFill>
            </a:endParaRPr>
          </a:p>
        </p:txBody>
      </p:sp>
      <p:pic>
        <p:nvPicPr>
          <p:cNvPr id="11" name="Image 10" descr="Plot of taux_mortalite by clage10ans"/>
          <p:cNvPicPr/>
          <p:nvPr/>
        </p:nvPicPr>
        <p:blipFill>
          <a:blip r:embed="rId2" cstate="print"/>
          <a:stretch>
            <a:fillRect/>
          </a:stretch>
        </p:blipFill>
        <p:spPr>
          <a:xfrm>
            <a:off x="4447480" y="1844824"/>
            <a:ext cx="4445000" cy="3810000"/>
          </a:xfrm>
          <a:prstGeom prst="rect">
            <a:avLst/>
          </a:prstGeom>
        </p:spPr>
      </p:pic>
      <p:pic>
        <p:nvPicPr>
          <p:cNvPr id="12" name="Image 11" descr="Plot of taux_mortalite by clage10ans2"/>
          <p:cNvPicPr/>
          <p:nvPr/>
        </p:nvPicPr>
        <p:blipFill>
          <a:blip r:embed="rId3" cstate="print"/>
          <a:stretch>
            <a:fillRect/>
          </a:stretch>
        </p:blipFill>
        <p:spPr>
          <a:xfrm>
            <a:off x="163004" y="1844824"/>
            <a:ext cx="4445000" cy="3810000"/>
          </a:xfrm>
          <a:prstGeom prst="rect">
            <a:avLst/>
          </a:prstGeom>
        </p:spPr>
      </p:pic>
    </p:spTree>
    <p:extLst>
      <p:ext uri="{BB962C8B-B14F-4D97-AF65-F5344CB8AC3E}">
        <p14:creationId xmlns:p14="http://schemas.microsoft.com/office/powerpoint/2010/main" val="2914981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a:xfrm>
            <a:off x="899592" y="2492896"/>
            <a:ext cx="6984776" cy="1656184"/>
          </a:xfrm>
        </p:spPr>
        <p:txBody>
          <a:bodyPr/>
          <a:lstStyle/>
          <a:p>
            <a:pPr>
              <a:defRPr/>
            </a:pPr>
            <a:r>
              <a:rPr lang="fr-FR" altLang="fr-FR" sz="4400" dirty="0">
                <a:solidFill>
                  <a:srgbClr val="3333CC"/>
                </a:solidFill>
              </a:rPr>
              <a:t>Chapitre </a:t>
            </a:r>
            <a:r>
              <a:rPr lang="fr-FR" altLang="fr-FR" sz="4400" dirty="0" smtClean="0">
                <a:solidFill>
                  <a:srgbClr val="3333CC"/>
                </a:solidFill>
              </a:rPr>
              <a:t>7</a:t>
            </a:r>
          </a:p>
          <a:p>
            <a:pPr>
              <a:defRPr/>
            </a:pPr>
            <a:r>
              <a:rPr lang="fr-FR" altLang="fr-FR" sz="4400" dirty="0" smtClean="0">
                <a:solidFill>
                  <a:srgbClr val="3333CC"/>
                </a:solidFill>
              </a:rPr>
              <a:t>ACCES A LA LISTE D’ATTENTE ET A LA GREFFE RENALE</a:t>
            </a:r>
            <a:endParaRPr lang="fr-FR" altLang="fr-FR" sz="4400" dirty="0">
              <a:solidFill>
                <a:srgbClr val="3333CC"/>
              </a:solidFill>
            </a:endParaRPr>
          </a:p>
        </p:txBody>
      </p:sp>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51</a:t>
            </a:fld>
            <a:endParaRPr lang="fr-FR" altLang="fr-FR" dirty="0">
              <a:solidFill>
                <a:srgbClr val="000000"/>
              </a:solidFill>
            </a:endParaRPr>
          </a:p>
        </p:txBody>
      </p:sp>
    </p:spTree>
    <p:extLst>
      <p:ext uri="{BB962C8B-B14F-4D97-AF65-F5344CB8AC3E}">
        <p14:creationId xmlns:p14="http://schemas.microsoft.com/office/powerpoint/2010/main" val="42915967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52</a:t>
            </a:fld>
            <a:endParaRPr lang="fr-FR" altLang="fr-FR" dirty="0">
              <a:solidFill>
                <a:srgbClr val="000000"/>
              </a:solidFill>
            </a:endParaRPr>
          </a:p>
        </p:txBody>
      </p:sp>
      <p:sp>
        <p:nvSpPr>
          <p:cNvPr id="2" name="Rectangle 1"/>
          <p:cNvSpPr/>
          <p:nvPr/>
        </p:nvSpPr>
        <p:spPr>
          <a:xfrm>
            <a:off x="467544" y="692696"/>
            <a:ext cx="8208912" cy="4801314"/>
          </a:xfrm>
          <a:prstGeom prst="rect">
            <a:avLst/>
          </a:prstGeom>
        </p:spPr>
        <p:txBody>
          <a:bodyPr wrap="square">
            <a:spAutoFit/>
          </a:bodyPr>
          <a:lstStyle/>
          <a:p>
            <a:pPr algn="just"/>
            <a:r>
              <a:rPr lang="fr-FR" dirty="0" smtClean="0">
                <a:solidFill>
                  <a:srgbClr val="3333CC"/>
                </a:solidFill>
              </a:rPr>
              <a:t>Dans le chapitre </a:t>
            </a:r>
            <a:r>
              <a:rPr lang="fr-FR" b="1" u="sng" dirty="0" smtClean="0">
                <a:solidFill>
                  <a:srgbClr val="3333CC"/>
                </a:solidFill>
              </a:rPr>
              <a:t>ACCES A LA LISTE D’ATTENTE ET A LA GREFFE RENALE</a:t>
            </a:r>
          </a:p>
          <a:p>
            <a:pPr algn="just"/>
            <a:r>
              <a:rPr lang="fr-FR" dirty="0">
                <a:solidFill>
                  <a:srgbClr val="3333CC"/>
                </a:solidFill>
              </a:rPr>
              <a:t>Inclus l’ensemble des nouveaux malades ayant débuté un tout premier traitement de suppléance au cours de la période </a:t>
            </a:r>
            <a:r>
              <a:rPr lang="fr-FR" dirty="0" smtClean="0">
                <a:solidFill>
                  <a:srgbClr val="3333CC"/>
                </a:solidFill>
              </a:rPr>
              <a:t>2011-2016.</a:t>
            </a:r>
            <a:endParaRPr lang="fr-FR" dirty="0" smtClean="0">
              <a:solidFill>
                <a:srgbClr val="3333CC"/>
              </a:solidFill>
            </a:endParaRPr>
          </a:p>
          <a:p>
            <a:pPr algn="just"/>
            <a:endParaRPr lang="fr-FR" dirty="0" smtClean="0">
              <a:solidFill>
                <a:srgbClr val="3333CC"/>
              </a:solidFill>
            </a:endParaRPr>
          </a:p>
          <a:p>
            <a:pPr algn="just"/>
            <a:r>
              <a:rPr lang="fr-FR" dirty="0">
                <a:solidFill>
                  <a:srgbClr val="3333CC"/>
                </a:solidFill>
              </a:rPr>
              <a:t>La reconstitution des trajectoires à partir des applications DIADEM et CRISTAL  permet de calculer le temps d’accès à la greffe rénale en sommant le temps entre le démarrage de la dialyse et l’accès à la liste d’attente et le temps d’attente d’un greffon rénal sur la liste nationale. Le décès est un événement concurrent de l’inscription en liste d'attente et de la greffe rénale. Les modèles utilisés pour estimer la probabilité d’inscription sur liste ou la probabilité de greffe rénale prennent en compte ces risques concurrents (méthode de </a:t>
            </a:r>
            <a:r>
              <a:rPr lang="fr-FR" dirty="0" err="1">
                <a:solidFill>
                  <a:srgbClr val="3333CC"/>
                </a:solidFill>
              </a:rPr>
              <a:t>Kalbfleisch</a:t>
            </a:r>
            <a:r>
              <a:rPr lang="fr-FR" dirty="0">
                <a:solidFill>
                  <a:srgbClr val="3333CC"/>
                </a:solidFill>
              </a:rPr>
              <a:t> et </a:t>
            </a:r>
            <a:r>
              <a:rPr lang="fr-FR" dirty="0" err="1">
                <a:solidFill>
                  <a:srgbClr val="3333CC"/>
                </a:solidFill>
              </a:rPr>
              <a:t>Prentice</a:t>
            </a:r>
            <a:r>
              <a:rPr lang="fr-FR" dirty="0" smtClean="0">
                <a:solidFill>
                  <a:srgbClr val="3333CC"/>
                </a:solidFill>
              </a:rPr>
              <a:t>). </a:t>
            </a:r>
          </a:p>
          <a:p>
            <a:pPr algn="just"/>
            <a:endParaRPr lang="fr-FR" dirty="0" smtClean="0">
              <a:solidFill>
                <a:srgbClr val="3333CC"/>
              </a:solidFill>
            </a:endParaRPr>
          </a:p>
          <a:p>
            <a:pPr algn="just"/>
            <a:r>
              <a:rPr lang="fr-FR" dirty="0" smtClean="0">
                <a:solidFill>
                  <a:srgbClr val="3333CC"/>
                </a:solidFill>
              </a:rPr>
              <a:t>Les </a:t>
            </a:r>
            <a:r>
              <a:rPr lang="fr-FR" dirty="0">
                <a:solidFill>
                  <a:srgbClr val="3333CC"/>
                </a:solidFill>
              </a:rPr>
              <a:t>tendances temporelles </a:t>
            </a:r>
            <a:r>
              <a:rPr lang="fr-FR" dirty="0" smtClean="0">
                <a:solidFill>
                  <a:srgbClr val="3333CC"/>
                </a:solidFill>
              </a:rPr>
              <a:t>sont </a:t>
            </a:r>
            <a:r>
              <a:rPr lang="fr-FR" dirty="0">
                <a:solidFill>
                  <a:srgbClr val="3333CC"/>
                </a:solidFill>
              </a:rPr>
              <a:t>estimées par un modèle de régression qui fournit le pourcentage de changement annuel et son intervalle de confiance. </a:t>
            </a:r>
            <a:endParaRPr lang="en-GB" dirty="0">
              <a:solidFill>
                <a:srgbClr val="3333CC"/>
              </a:solidFill>
            </a:endParaRPr>
          </a:p>
          <a:p>
            <a:pPr algn="just"/>
            <a:endParaRPr lang="fr-FR" dirty="0">
              <a:solidFill>
                <a:srgbClr val="3333CC"/>
              </a:solidFill>
            </a:endParaRPr>
          </a:p>
        </p:txBody>
      </p:sp>
      <p:sp>
        <p:nvSpPr>
          <p:cNvPr id="7" name="Espace réservé du pied de page 4"/>
          <p:cNvSpPr>
            <a:spLocks noGrp="1"/>
          </p:cNvSpPr>
          <p:nvPr>
            <p:ph type="ftr" sz="quarter" idx="10"/>
          </p:nvPr>
        </p:nvSpPr>
        <p:spPr>
          <a:xfrm>
            <a:off x="3124200" y="6248400"/>
            <a:ext cx="4112096" cy="457200"/>
          </a:xfrm>
        </p:spPr>
        <p:txBody>
          <a:bodyPr/>
          <a:lstStyle/>
          <a:p>
            <a:pPr>
              <a:defRPr/>
            </a:pPr>
            <a:r>
              <a:rPr lang="fr-FR" altLang="fr-FR" dirty="0">
                <a:solidFill>
                  <a:srgbClr val="3333CC"/>
                </a:solidFill>
              </a:rPr>
              <a:t>Chapitre </a:t>
            </a:r>
            <a:r>
              <a:rPr lang="fr-FR" altLang="fr-FR" dirty="0" smtClean="0">
                <a:solidFill>
                  <a:srgbClr val="3333CC"/>
                </a:solidFill>
              </a:rPr>
              <a:t>ACCES A LA GREFFE </a:t>
            </a:r>
            <a:r>
              <a:rPr lang="fr-FR" altLang="fr-FR" dirty="0" smtClean="0">
                <a:solidFill>
                  <a:srgbClr val="3333CC"/>
                </a:solidFill>
              </a:rPr>
              <a:t>2016</a:t>
            </a:r>
            <a:endParaRPr lang="fr-FR" altLang="fr-FR" dirty="0">
              <a:solidFill>
                <a:srgbClr val="3333CC"/>
              </a:solidFill>
            </a:endParaRPr>
          </a:p>
          <a:p>
            <a:pPr>
              <a:defRPr/>
            </a:pPr>
            <a:r>
              <a:rPr lang="fr-FR" altLang="fr-FR" dirty="0" smtClean="0">
                <a:solidFill>
                  <a:srgbClr val="3333CC"/>
                </a:solidFill>
              </a:rPr>
              <a:t>Méthodes</a:t>
            </a:r>
            <a:endParaRPr lang="fr-FR" altLang="fr-FR" dirty="0">
              <a:solidFill>
                <a:srgbClr val="3333CC"/>
              </a:solidFill>
            </a:endParaRPr>
          </a:p>
        </p:txBody>
      </p:sp>
    </p:spTree>
    <p:extLst>
      <p:ext uri="{BB962C8B-B14F-4D97-AF65-F5344CB8AC3E}">
        <p14:creationId xmlns:p14="http://schemas.microsoft.com/office/powerpoint/2010/main" val="8334841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53</a:t>
            </a:fld>
            <a:endParaRPr lang="fr-FR" altLang="fr-FR" dirty="0">
              <a:solidFill>
                <a:srgbClr val="000000"/>
              </a:solidFill>
            </a:endParaRPr>
          </a:p>
        </p:txBody>
      </p:sp>
      <p:graphicFrame>
        <p:nvGraphicFramePr>
          <p:cNvPr id="3" name="Tableau 2"/>
          <p:cNvGraphicFramePr>
            <a:graphicFrameLocks noGrp="1"/>
          </p:cNvGraphicFramePr>
          <p:nvPr>
            <p:custDataLst>
              <p:tags r:id="rId1"/>
            </p:custDataLst>
            <p:extLst>
              <p:ext uri="{D42A27DB-BD31-4B8C-83A1-F6EECF244321}">
                <p14:modId xmlns:p14="http://schemas.microsoft.com/office/powerpoint/2010/main" val="4230035930"/>
              </p:ext>
            </p:extLst>
          </p:nvPr>
        </p:nvGraphicFramePr>
        <p:xfrm>
          <a:off x="395536" y="116632"/>
          <a:ext cx="8352928" cy="6248400"/>
        </p:xfrm>
        <a:graphic>
          <a:graphicData uri="http://schemas.openxmlformats.org/drawingml/2006/table">
            <a:tbl>
              <a:tblPr firstRow="1" bandRow="1">
                <a:tableStyleId>{5C22544A-7EE6-4342-B048-85BDC9FD1C3A}</a:tableStyleId>
              </a:tblPr>
              <a:tblGrid>
                <a:gridCol w="5528846"/>
                <a:gridCol w="997560"/>
                <a:gridCol w="865358"/>
                <a:gridCol w="961164"/>
              </a:tblGrid>
              <a:tr h="365760">
                <a:tc>
                  <a:txBody>
                    <a:bodyPr/>
                    <a:lstStyle/>
                    <a:p>
                      <a:pPr algn="ctr"/>
                      <a:endParaRPr lang="fr-FR" sz="1000" dirty="0"/>
                    </a:p>
                  </a:txBody>
                  <a:tcPr anchor="ctr"/>
                </a:tc>
                <a:tc>
                  <a:txBody>
                    <a:bodyPr/>
                    <a:lstStyle/>
                    <a:p>
                      <a:pPr algn="ctr"/>
                      <a:r>
                        <a:rPr lang="fr-FR" sz="1000" smtClean="0"/>
                        <a:t>Tout âge</a:t>
                      </a:r>
                    </a:p>
                    <a:p>
                      <a:pPr algn="ctr"/>
                      <a:r>
                        <a:rPr lang="fr-FR" sz="1000" smtClean="0"/>
                        <a:t> confondu</a:t>
                      </a:r>
                      <a:endParaRPr lang="fr-FR" sz="1000"/>
                    </a:p>
                  </a:txBody>
                  <a:tcPr anchor="ctr"/>
                </a:tc>
                <a:tc>
                  <a:txBody>
                    <a:bodyPr/>
                    <a:lstStyle/>
                    <a:p>
                      <a:pPr algn="ctr"/>
                      <a:r>
                        <a:rPr lang="fr-FR" sz="1000" smtClean="0"/>
                        <a:t>&lt;60 ans</a:t>
                      </a:r>
                      <a:endParaRPr lang="fr-FR" sz="1000"/>
                    </a:p>
                  </a:txBody>
                  <a:tcPr anchor="ctr"/>
                </a:tc>
                <a:tc>
                  <a:txBody>
                    <a:bodyPr/>
                    <a:lstStyle/>
                    <a:p>
                      <a:pPr algn="ctr"/>
                      <a:r>
                        <a:rPr lang="fr-FR" sz="1000" smtClean="0"/>
                        <a:t>&gt;=60 ans</a:t>
                      </a:r>
                      <a:endParaRPr lang="fr-FR" sz="1000"/>
                    </a:p>
                  </a:txBody>
                  <a:tcPr anchor="ctr"/>
                </a:tc>
              </a:tr>
              <a:tr h="228600">
                <a:tc>
                  <a:txBody>
                    <a:bodyPr/>
                    <a:lstStyle/>
                    <a:p>
                      <a:pPr algn="ctr"/>
                      <a:r>
                        <a:rPr lang="fr-FR" sz="1000" smtClean="0"/>
                        <a:t>Etats et évènements de santé considérés</a:t>
                      </a:r>
                      <a:endParaRPr lang="fr-FR" sz="1000"/>
                    </a:p>
                  </a:txBody>
                  <a:tcPr anchor="ctr"/>
                </a:tc>
                <a:tc>
                  <a:txBody>
                    <a:bodyPr/>
                    <a:lstStyle/>
                    <a:p>
                      <a:pPr algn="ctr"/>
                      <a:r>
                        <a:rPr lang="fr-FR" sz="1000" smtClean="0"/>
                        <a:t>n</a:t>
                      </a:r>
                      <a:endParaRPr lang="fr-FR" sz="1000"/>
                    </a:p>
                  </a:txBody>
                  <a:tcPr anchor="ctr"/>
                </a:tc>
                <a:tc>
                  <a:txBody>
                    <a:bodyPr/>
                    <a:lstStyle/>
                    <a:p>
                      <a:pPr algn="ctr"/>
                      <a:r>
                        <a:rPr lang="fr-FR" sz="1000" smtClean="0"/>
                        <a:t>n</a:t>
                      </a:r>
                      <a:endParaRPr lang="fr-FR" sz="1000"/>
                    </a:p>
                  </a:txBody>
                  <a:tcPr anchor="ctr"/>
                </a:tc>
                <a:tc>
                  <a:txBody>
                    <a:bodyPr/>
                    <a:lstStyle/>
                    <a:p>
                      <a:pPr algn="ctr"/>
                      <a:r>
                        <a:rPr lang="fr-FR" sz="1000" smtClean="0"/>
                        <a:t>n</a:t>
                      </a:r>
                      <a:endParaRPr lang="fr-FR" sz="1000"/>
                    </a:p>
                  </a:txBody>
                  <a:tcPr anchor="ctr"/>
                </a:tc>
              </a:tr>
              <a:tr h="228600">
                <a:tc>
                  <a:txBody>
                    <a:bodyPr/>
                    <a:lstStyle/>
                    <a:p>
                      <a:r>
                        <a:rPr lang="fr-FR" sz="1000" smtClean="0"/>
                        <a:t>Nouveaux patients (IRCT) débutant un traitement au cours de la période</a:t>
                      </a:r>
                      <a:endParaRPr lang="fr-FR" sz="1000"/>
                    </a:p>
                  </a:txBody>
                  <a:tcPr anchor="b"/>
                </a:tc>
                <a:tc>
                  <a:txBody>
                    <a:bodyPr/>
                    <a:lstStyle/>
                    <a:p>
                      <a:pPr algn="ctr"/>
                      <a:r>
                        <a:rPr lang="fr-FR" sz="1000" smtClean="0"/>
                        <a:t>63 582</a:t>
                      </a:r>
                      <a:endParaRPr lang="fr-FR" sz="1000"/>
                    </a:p>
                  </a:txBody>
                  <a:tcPr anchor="b"/>
                </a:tc>
                <a:tc>
                  <a:txBody>
                    <a:bodyPr/>
                    <a:lstStyle/>
                    <a:p>
                      <a:pPr algn="ctr"/>
                      <a:r>
                        <a:rPr lang="fr-FR" sz="1000" smtClean="0"/>
                        <a:t>17 275</a:t>
                      </a:r>
                      <a:endParaRPr lang="fr-FR" sz="1000"/>
                    </a:p>
                  </a:txBody>
                  <a:tcPr anchor="b"/>
                </a:tc>
                <a:tc>
                  <a:txBody>
                    <a:bodyPr/>
                    <a:lstStyle/>
                    <a:p>
                      <a:pPr algn="ctr"/>
                      <a:r>
                        <a:rPr lang="fr-FR" sz="1000" smtClean="0"/>
                        <a:t>46 307</a:t>
                      </a:r>
                      <a:endParaRPr lang="fr-FR" sz="1000"/>
                    </a:p>
                  </a:txBody>
                  <a:tcPr anchor="b"/>
                </a:tc>
              </a:tr>
              <a:tr h="228600">
                <a:tc>
                  <a:txBody>
                    <a:bodyPr/>
                    <a:lstStyle/>
                    <a:p>
                      <a:r>
                        <a:rPr lang="fr-FR" sz="1000" smtClean="0"/>
                        <a:t>A- Patient IRCT démarrant par une greffe (Greffés préemptifs: GP)</a:t>
                      </a:r>
                      <a:endParaRPr lang="fr-FR" sz="1000"/>
                    </a:p>
                  </a:txBody>
                  <a:tcPr anchor="b"/>
                </a:tc>
                <a:tc>
                  <a:txBody>
                    <a:bodyPr/>
                    <a:lstStyle/>
                    <a:p>
                      <a:pPr algn="ctr"/>
                      <a:r>
                        <a:rPr lang="fr-FR" sz="1000" smtClean="0"/>
                        <a:t>2 348</a:t>
                      </a:r>
                      <a:endParaRPr lang="fr-FR" sz="1000"/>
                    </a:p>
                  </a:txBody>
                  <a:tcPr anchor="b"/>
                </a:tc>
                <a:tc>
                  <a:txBody>
                    <a:bodyPr/>
                    <a:lstStyle/>
                    <a:p>
                      <a:pPr algn="ctr"/>
                      <a:r>
                        <a:rPr lang="fr-FR" sz="1000" smtClean="0"/>
                        <a:t>1 645</a:t>
                      </a:r>
                      <a:endParaRPr lang="fr-FR" sz="1000"/>
                    </a:p>
                  </a:txBody>
                  <a:tcPr anchor="b"/>
                </a:tc>
                <a:tc>
                  <a:txBody>
                    <a:bodyPr/>
                    <a:lstStyle/>
                    <a:p>
                      <a:pPr algn="ctr"/>
                      <a:r>
                        <a:rPr lang="fr-FR" sz="1000" smtClean="0"/>
                        <a:t>703</a:t>
                      </a:r>
                      <a:endParaRPr lang="fr-FR" sz="1000"/>
                    </a:p>
                  </a:txBody>
                  <a:tcPr anchor="b"/>
                </a:tc>
              </a:tr>
              <a:tr h="228600">
                <a:tc>
                  <a:txBody>
                    <a:bodyPr/>
                    <a:lstStyle/>
                    <a:p>
                      <a:r>
                        <a:rPr lang="fr-FR" sz="1000" smtClean="0"/>
                        <a:t>Devenir des Greffés Préemptifs au 31/12/2016</a:t>
                      </a:r>
                      <a:endParaRPr lang="fr-FR" sz="1000"/>
                    </a:p>
                  </a:txBody>
                  <a:tcPr anchor="b"/>
                </a:tc>
                <a:tc>
                  <a:txBody>
                    <a:bodyPr/>
                    <a:lstStyle/>
                    <a:p>
                      <a:pPr algn="ctr"/>
                      <a:endParaRPr lang="fr-FR" sz="1000"/>
                    </a:p>
                  </a:txBody>
                  <a:tcPr anchor="b"/>
                </a:tc>
                <a:tc>
                  <a:txBody>
                    <a:bodyPr/>
                    <a:lstStyle/>
                    <a:p>
                      <a:pPr algn="ctr"/>
                      <a:endParaRPr lang="fr-FR" sz="1000"/>
                    </a:p>
                  </a:txBody>
                  <a:tcPr anchor="b"/>
                </a:tc>
                <a:tc>
                  <a:txBody>
                    <a:bodyPr/>
                    <a:lstStyle/>
                    <a:p>
                      <a:pPr algn="ctr"/>
                      <a:endParaRPr lang="fr-FR" sz="1000"/>
                    </a:p>
                  </a:txBody>
                  <a:tcPr anchor="b"/>
                </a:tc>
              </a:tr>
              <a:tr h="228600">
                <a:tc>
                  <a:txBody>
                    <a:bodyPr/>
                    <a:lstStyle/>
                    <a:p>
                      <a:r>
                        <a:rPr lang="fr-FR" sz="1000" smtClean="0"/>
                        <a:t>+GP toujours porteurs d'un greffon rénal fonctionnel</a:t>
                      </a:r>
                      <a:endParaRPr lang="fr-FR" sz="1000" dirty="0"/>
                    </a:p>
                  </a:txBody>
                  <a:tcPr anchor="b"/>
                </a:tc>
                <a:tc>
                  <a:txBody>
                    <a:bodyPr/>
                    <a:lstStyle/>
                    <a:p>
                      <a:pPr algn="ctr"/>
                      <a:r>
                        <a:rPr lang="fr-FR" sz="1000" smtClean="0"/>
                        <a:t>2 152</a:t>
                      </a:r>
                      <a:endParaRPr lang="fr-FR" sz="1000"/>
                    </a:p>
                  </a:txBody>
                  <a:tcPr anchor="b"/>
                </a:tc>
                <a:tc>
                  <a:txBody>
                    <a:bodyPr/>
                    <a:lstStyle/>
                    <a:p>
                      <a:pPr algn="ctr"/>
                      <a:r>
                        <a:rPr lang="fr-FR" sz="1000" smtClean="0"/>
                        <a:t>1 540</a:t>
                      </a:r>
                      <a:endParaRPr lang="fr-FR" sz="1000"/>
                    </a:p>
                  </a:txBody>
                  <a:tcPr anchor="b"/>
                </a:tc>
                <a:tc>
                  <a:txBody>
                    <a:bodyPr/>
                    <a:lstStyle/>
                    <a:p>
                      <a:pPr algn="ctr"/>
                      <a:r>
                        <a:rPr lang="fr-FR" sz="1000" smtClean="0"/>
                        <a:t>612</a:t>
                      </a:r>
                      <a:endParaRPr lang="fr-FR" sz="1000"/>
                    </a:p>
                  </a:txBody>
                  <a:tcPr anchor="b"/>
                </a:tc>
              </a:tr>
              <a:tr h="228600">
                <a:tc>
                  <a:txBody>
                    <a:bodyPr/>
                    <a:lstStyle/>
                    <a:p>
                      <a:r>
                        <a:rPr lang="fr-FR" sz="1000" smtClean="0"/>
                        <a:t>+GP décédés</a:t>
                      </a:r>
                      <a:endParaRPr lang="fr-FR" sz="1000"/>
                    </a:p>
                  </a:txBody>
                  <a:tcPr anchor="b"/>
                </a:tc>
                <a:tc>
                  <a:txBody>
                    <a:bodyPr/>
                    <a:lstStyle/>
                    <a:p>
                      <a:pPr algn="ctr"/>
                      <a:r>
                        <a:rPr lang="fr-FR" sz="1000" smtClean="0"/>
                        <a:t>99</a:t>
                      </a:r>
                      <a:endParaRPr lang="fr-FR" sz="1000"/>
                    </a:p>
                  </a:txBody>
                  <a:tcPr anchor="b"/>
                </a:tc>
                <a:tc>
                  <a:txBody>
                    <a:bodyPr/>
                    <a:lstStyle/>
                    <a:p>
                      <a:pPr algn="ctr"/>
                      <a:r>
                        <a:rPr lang="fr-FR" sz="1000" smtClean="0"/>
                        <a:t>41</a:t>
                      </a:r>
                      <a:endParaRPr lang="fr-FR" sz="1000"/>
                    </a:p>
                  </a:txBody>
                  <a:tcPr anchor="b"/>
                </a:tc>
                <a:tc>
                  <a:txBody>
                    <a:bodyPr/>
                    <a:lstStyle/>
                    <a:p>
                      <a:pPr algn="ctr"/>
                      <a:r>
                        <a:rPr lang="fr-FR" sz="1000" smtClean="0"/>
                        <a:t>58</a:t>
                      </a:r>
                      <a:endParaRPr lang="fr-FR" sz="1000"/>
                    </a:p>
                  </a:txBody>
                  <a:tcPr anchor="b"/>
                </a:tc>
              </a:tr>
              <a:tr h="228600">
                <a:tc>
                  <a:txBody>
                    <a:bodyPr/>
                    <a:lstStyle/>
                    <a:p>
                      <a:r>
                        <a:rPr lang="fr-FR" sz="1000" smtClean="0"/>
                        <a:t>+GP perdus de vue</a:t>
                      </a:r>
                      <a:endParaRPr lang="fr-FR" sz="1000"/>
                    </a:p>
                  </a:txBody>
                  <a:tcPr anchor="b"/>
                </a:tc>
                <a:tc>
                  <a:txBody>
                    <a:bodyPr/>
                    <a:lstStyle/>
                    <a:p>
                      <a:pPr algn="ctr"/>
                      <a:r>
                        <a:rPr lang="fr-FR" sz="1000" smtClean="0"/>
                        <a:t>26</a:t>
                      </a:r>
                      <a:endParaRPr lang="fr-FR" sz="1000"/>
                    </a:p>
                  </a:txBody>
                  <a:tcPr anchor="b"/>
                </a:tc>
                <a:tc>
                  <a:txBody>
                    <a:bodyPr/>
                    <a:lstStyle/>
                    <a:p>
                      <a:pPr algn="ctr"/>
                      <a:r>
                        <a:rPr lang="fr-FR" sz="1000" smtClean="0"/>
                        <a:t>19</a:t>
                      </a:r>
                      <a:endParaRPr lang="fr-FR" sz="1000"/>
                    </a:p>
                  </a:txBody>
                  <a:tcPr anchor="b"/>
                </a:tc>
                <a:tc>
                  <a:txBody>
                    <a:bodyPr/>
                    <a:lstStyle/>
                    <a:p>
                      <a:pPr algn="ctr"/>
                      <a:r>
                        <a:rPr lang="fr-FR" sz="1000" smtClean="0"/>
                        <a:t>7</a:t>
                      </a:r>
                      <a:endParaRPr lang="fr-FR" sz="1000"/>
                    </a:p>
                  </a:txBody>
                  <a:tcPr anchor="b"/>
                </a:tc>
              </a:tr>
              <a:tr h="228600">
                <a:tc>
                  <a:txBody>
                    <a:bodyPr/>
                    <a:lstStyle/>
                    <a:p>
                      <a:r>
                        <a:rPr lang="fr-FR" sz="1000" smtClean="0"/>
                        <a:t>+GP de retour en dialyse après ARF</a:t>
                      </a:r>
                      <a:endParaRPr lang="fr-FR" sz="1000"/>
                    </a:p>
                  </a:txBody>
                  <a:tcPr anchor="b"/>
                </a:tc>
                <a:tc>
                  <a:txBody>
                    <a:bodyPr/>
                    <a:lstStyle/>
                    <a:p>
                      <a:pPr algn="ctr"/>
                      <a:r>
                        <a:rPr lang="fr-FR" sz="1000" smtClean="0"/>
                        <a:t>71</a:t>
                      </a:r>
                      <a:endParaRPr lang="fr-FR" sz="1000"/>
                    </a:p>
                  </a:txBody>
                  <a:tcPr anchor="b"/>
                </a:tc>
                <a:tc>
                  <a:txBody>
                    <a:bodyPr/>
                    <a:lstStyle/>
                    <a:p>
                      <a:pPr algn="ctr"/>
                      <a:r>
                        <a:rPr lang="fr-FR" sz="1000" smtClean="0"/>
                        <a:t>45</a:t>
                      </a:r>
                      <a:endParaRPr lang="fr-FR" sz="1000"/>
                    </a:p>
                  </a:txBody>
                  <a:tcPr anchor="b"/>
                </a:tc>
                <a:tc>
                  <a:txBody>
                    <a:bodyPr/>
                    <a:lstStyle/>
                    <a:p>
                      <a:pPr algn="ctr"/>
                      <a:r>
                        <a:rPr lang="fr-FR" sz="1000" smtClean="0"/>
                        <a:t>26</a:t>
                      </a:r>
                      <a:endParaRPr lang="fr-FR" sz="1000"/>
                    </a:p>
                  </a:txBody>
                  <a:tcPr anchor="b"/>
                </a:tc>
              </a:tr>
              <a:tr h="228600">
                <a:tc>
                  <a:txBody>
                    <a:bodyPr/>
                    <a:lstStyle/>
                    <a:p>
                      <a:r>
                        <a:rPr lang="fr-FR" sz="1000" smtClean="0"/>
                        <a:t>B- Patient IRCT démarrant par une dialyse (Nouveaux dialysés: ND)</a:t>
                      </a:r>
                      <a:endParaRPr lang="fr-FR" sz="1000"/>
                    </a:p>
                  </a:txBody>
                  <a:tcPr anchor="b"/>
                </a:tc>
                <a:tc>
                  <a:txBody>
                    <a:bodyPr/>
                    <a:lstStyle/>
                    <a:p>
                      <a:pPr algn="ctr"/>
                      <a:r>
                        <a:rPr lang="fr-FR" sz="1000" smtClean="0"/>
                        <a:t>61 234</a:t>
                      </a:r>
                      <a:endParaRPr lang="fr-FR" sz="1000"/>
                    </a:p>
                  </a:txBody>
                  <a:tcPr anchor="b"/>
                </a:tc>
                <a:tc>
                  <a:txBody>
                    <a:bodyPr/>
                    <a:lstStyle/>
                    <a:p>
                      <a:pPr algn="ctr"/>
                      <a:r>
                        <a:rPr lang="fr-FR" sz="1000" smtClean="0"/>
                        <a:t>15 630</a:t>
                      </a:r>
                      <a:endParaRPr lang="fr-FR" sz="1000"/>
                    </a:p>
                  </a:txBody>
                  <a:tcPr anchor="b"/>
                </a:tc>
                <a:tc>
                  <a:txBody>
                    <a:bodyPr/>
                    <a:lstStyle/>
                    <a:p>
                      <a:pPr algn="ctr"/>
                      <a:r>
                        <a:rPr lang="fr-FR" sz="1000" smtClean="0"/>
                        <a:t>45 604</a:t>
                      </a:r>
                      <a:endParaRPr lang="fr-FR" sz="1000"/>
                    </a:p>
                  </a:txBody>
                  <a:tcPr anchor="b"/>
                </a:tc>
              </a:tr>
              <a:tr h="228600">
                <a:tc>
                  <a:txBody>
                    <a:bodyPr/>
                    <a:lstStyle/>
                    <a:p>
                      <a:r>
                        <a:rPr lang="fr-FR" sz="1000" smtClean="0"/>
                        <a:t>-ND déjà inscrit (inscription préemptive active) au démarrage de la dialyse</a:t>
                      </a:r>
                      <a:endParaRPr lang="fr-FR" sz="1000"/>
                    </a:p>
                  </a:txBody>
                  <a:tcPr anchor="b"/>
                </a:tc>
                <a:tc>
                  <a:txBody>
                    <a:bodyPr/>
                    <a:lstStyle/>
                    <a:p>
                      <a:pPr algn="ctr"/>
                      <a:r>
                        <a:rPr lang="fr-FR" sz="1000" smtClean="0"/>
                        <a:t>3 250</a:t>
                      </a:r>
                      <a:endParaRPr lang="fr-FR" sz="1000"/>
                    </a:p>
                  </a:txBody>
                  <a:tcPr anchor="b"/>
                </a:tc>
                <a:tc>
                  <a:txBody>
                    <a:bodyPr/>
                    <a:lstStyle/>
                    <a:p>
                      <a:pPr algn="ctr"/>
                      <a:r>
                        <a:rPr lang="fr-FR" sz="1000" smtClean="0"/>
                        <a:t>2 114</a:t>
                      </a:r>
                      <a:endParaRPr lang="fr-FR" sz="1000"/>
                    </a:p>
                  </a:txBody>
                  <a:tcPr anchor="b"/>
                </a:tc>
                <a:tc>
                  <a:txBody>
                    <a:bodyPr/>
                    <a:lstStyle/>
                    <a:p>
                      <a:pPr algn="ctr"/>
                      <a:r>
                        <a:rPr lang="fr-FR" sz="1000" smtClean="0"/>
                        <a:t>1 136</a:t>
                      </a:r>
                      <a:endParaRPr lang="fr-FR" sz="1000"/>
                    </a:p>
                  </a:txBody>
                  <a:tcPr anchor="b"/>
                </a:tc>
              </a:tr>
              <a:tr h="228600">
                <a:tc>
                  <a:txBody>
                    <a:bodyPr/>
                    <a:lstStyle/>
                    <a:p>
                      <a:r>
                        <a:rPr lang="fr-FR" sz="1000" smtClean="0"/>
                        <a:t>-ND non inscrit (ou inscrit en CIT) au démarrage de la dialyse</a:t>
                      </a:r>
                      <a:endParaRPr lang="fr-FR" sz="1000" dirty="0"/>
                    </a:p>
                  </a:txBody>
                  <a:tcPr anchor="b"/>
                </a:tc>
                <a:tc>
                  <a:txBody>
                    <a:bodyPr/>
                    <a:lstStyle/>
                    <a:p>
                      <a:pPr algn="ctr"/>
                      <a:r>
                        <a:rPr lang="fr-FR" sz="1000" smtClean="0"/>
                        <a:t>57 984</a:t>
                      </a:r>
                      <a:endParaRPr lang="fr-FR" sz="1000"/>
                    </a:p>
                  </a:txBody>
                  <a:tcPr anchor="b"/>
                </a:tc>
                <a:tc>
                  <a:txBody>
                    <a:bodyPr/>
                    <a:lstStyle/>
                    <a:p>
                      <a:pPr algn="ctr"/>
                      <a:r>
                        <a:rPr lang="fr-FR" sz="1000" smtClean="0"/>
                        <a:t>13 516</a:t>
                      </a:r>
                      <a:endParaRPr lang="fr-FR" sz="1000"/>
                    </a:p>
                  </a:txBody>
                  <a:tcPr anchor="b"/>
                </a:tc>
                <a:tc>
                  <a:txBody>
                    <a:bodyPr/>
                    <a:lstStyle/>
                    <a:p>
                      <a:pPr algn="ctr"/>
                      <a:r>
                        <a:rPr lang="fr-FR" sz="1000" smtClean="0"/>
                        <a:t>44 468</a:t>
                      </a:r>
                      <a:endParaRPr lang="fr-FR" sz="1000"/>
                    </a:p>
                  </a:txBody>
                  <a:tcPr anchor="b"/>
                </a:tc>
              </a:tr>
              <a:tr h="228600">
                <a:tc>
                  <a:txBody>
                    <a:bodyPr/>
                    <a:lstStyle/>
                    <a:p>
                      <a:r>
                        <a:rPr lang="fr-FR" sz="1000" smtClean="0"/>
                        <a:t>Devenir des Nouveaux dialysés au 31/12/2016</a:t>
                      </a:r>
                      <a:endParaRPr lang="fr-FR" sz="1000"/>
                    </a:p>
                  </a:txBody>
                  <a:tcPr anchor="b"/>
                </a:tc>
                <a:tc>
                  <a:txBody>
                    <a:bodyPr/>
                    <a:lstStyle/>
                    <a:p>
                      <a:pPr algn="ctr"/>
                      <a:r>
                        <a:rPr lang="fr-FR" sz="1000" smtClean="0"/>
                        <a:t>61 234</a:t>
                      </a:r>
                      <a:endParaRPr lang="fr-FR" sz="1000"/>
                    </a:p>
                  </a:txBody>
                  <a:tcPr anchor="b"/>
                </a:tc>
                <a:tc>
                  <a:txBody>
                    <a:bodyPr/>
                    <a:lstStyle/>
                    <a:p>
                      <a:pPr algn="ctr"/>
                      <a:r>
                        <a:rPr lang="fr-FR" sz="1000" smtClean="0"/>
                        <a:t>15 630</a:t>
                      </a:r>
                      <a:endParaRPr lang="fr-FR" sz="1000"/>
                    </a:p>
                  </a:txBody>
                  <a:tcPr anchor="b"/>
                </a:tc>
                <a:tc>
                  <a:txBody>
                    <a:bodyPr/>
                    <a:lstStyle/>
                    <a:p>
                      <a:pPr algn="ctr"/>
                      <a:r>
                        <a:rPr lang="fr-FR" sz="1000" smtClean="0"/>
                        <a:t>45 604</a:t>
                      </a:r>
                      <a:endParaRPr lang="fr-FR" sz="1000"/>
                    </a:p>
                  </a:txBody>
                  <a:tcPr anchor="b"/>
                </a:tc>
              </a:tr>
              <a:tr h="228600">
                <a:tc>
                  <a:txBody>
                    <a:bodyPr/>
                    <a:lstStyle/>
                    <a:p>
                      <a:r>
                        <a:rPr lang="fr-FR" sz="1000" smtClean="0"/>
                        <a:t>-ND restant en dialyse non inscrit ou toujours en CIT aux dernières nouvelles</a:t>
                      </a:r>
                      <a:endParaRPr lang="fr-FR" sz="1000"/>
                    </a:p>
                  </a:txBody>
                  <a:tcPr anchor="b"/>
                </a:tc>
                <a:tc>
                  <a:txBody>
                    <a:bodyPr/>
                    <a:lstStyle/>
                    <a:p>
                      <a:pPr algn="ctr"/>
                      <a:r>
                        <a:rPr lang="fr-FR" sz="1000" smtClean="0"/>
                        <a:t>26 872</a:t>
                      </a:r>
                      <a:endParaRPr lang="fr-FR" sz="1000"/>
                    </a:p>
                  </a:txBody>
                  <a:tcPr anchor="b"/>
                </a:tc>
                <a:tc>
                  <a:txBody>
                    <a:bodyPr/>
                    <a:lstStyle/>
                    <a:p>
                      <a:pPr algn="ctr"/>
                      <a:r>
                        <a:rPr lang="fr-FR" sz="1000" smtClean="0"/>
                        <a:t>4 895</a:t>
                      </a:r>
                      <a:endParaRPr lang="fr-FR" sz="1000"/>
                    </a:p>
                  </a:txBody>
                  <a:tcPr anchor="b"/>
                </a:tc>
                <a:tc>
                  <a:txBody>
                    <a:bodyPr/>
                    <a:lstStyle/>
                    <a:p>
                      <a:pPr algn="ctr"/>
                      <a:r>
                        <a:rPr lang="fr-FR" sz="1000" smtClean="0"/>
                        <a:t>21 977</a:t>
                      </a:r>
                      <a:endParaRPr lang="fr-FR" sz="1000"/>
                    </a:p>
                  </a:txBody>
                  <a:tcPr anchor="b"/>
                </a:tc>
              </a:tr>
              <a:tr h="228600">
                <a:tc>
                  <a:txBody>
                    <a:bodyPr/>
                    <a:lstStyle/>
                    <a:p>
                      <a:r>
                        <a:rPr lang="fr-FR" sz="1000" smtClean="0"/>
                        <a:t>-ND décédés et jamais inscrits ou décédés en CIT</a:t>
                      </a:r>
                      <a:endParaRPr lang="fr-FR" sz="1000"/>
                    </a:p>
                  </a:txBody>
                  <a:tcPr anchor="b"/>
                </a:tc>
                <a:tc>
                  <a:txBody>
                    <a:bodyPr/>
                    <a:lstStyle/>
                    <a:p>
                      <a:pPr algn="ctr"/>
                      <a:r>
                        <a:rPr lang="fr-FR" sz="1000" smtClean="0"/>
                        <a:t>18 725</a:t>
                      </a:r>
                      <a:endParaRPr lang="fr-FR" sz="1000"/>
                    </a:p>
                  </a:txBody>
                  <a:tcPr anchor="b"/>
                </a:tc>
                <a:tc>
                  <a:txBody>
                    <a:bodyPr/>
                    <a:lstStyle/>
                    <a:p>
                      <a:pPr algn="ctr"/>
                      <a:r>
                        <a:rPr lang="fr-FR" sz="1000" smtClean="0"/>
                        <a:t>1 502</a:t>
                      </a:r>
                      <a:endParaRPr lang="fr-FR" sz="1000"/>
                    </a:p>
                  </a:txBody>
                  <a:tcPr anchor="b"/>
                </a:tc>
                <a:tc>
                  <a:txBody>
                    <a:bodyPr/>
                    <a:lstStyle/>
                    <a:p>
                      <a:pPr algn="ctr"/>
                      <a:r>
                        <a:rPr lang="fr-FR" sz="1000" smtClean="0"/>
                        <a:t>17 223</a:t>
                      </a:r>
                      <a:endParaRPr lang="fr-FR" sz="1000"/>
                    </a:p>
                  </a:txBody>
                  <a:tcPr anchor="b"/>
                </a:tc>
              </a:tr>
              <a:tr h="228600">
                <a:tc>
                  <a:txBody>
                    <a:bodyPr/>
                    <a:lstStyle/>
                    <a:p>
                      <a:r>
                        <a:rPr lang="fr-FR" sz="1000" smtClean="0"/>
                        <a:t>-ND perdu de vue (sevré, transfert...) jamais inscrit ou perdu de vue en CIT</a:t>
                      </a:r>
                      <a:endParaRPr lang="fr-FR" sz="1000"/>
                    </a:p>
                  </a:txBody>
                  <a:tcPr anchor="b"/>
                </a:tc>
                <a:tc>
                  <a:txBody>
                    <a:bodyPr/>
                    <a:lstStyle/>
                    <a:p>
                      <a:pPr algn="ctr"/>
                      <a:r>
                        <a:rPr lang="fr-FR" sz="1000" smtClean="0"/>
                        <a:t>1 911</a:t>
                      </a:r>
                      <a:endParaRPr lang="fr-FR" sz="1000"/>
                    </a:p>
                  </a:txBody>
                  <a:tcPr anchor="b"/>
                </a:tc>
                <a:tc>
                  <a:txBody>
                    <a:bodyPr/>
                    <a:lstStyle/>
                    <a:p>
                      <a:pPr algn="ctr"/>
                      <a:r>
                        <a:rPr lang="fr-FR" sz="1000" smtClean="0"/>
                        <a:t>415</a:t>
                      </a:r>
                      <a:endParaRPr lang="fr-FR" sz="1000"/>
                    </a:p>
                  </a:txBody>
                  <a:tcPr anchor="b"/>
                </a:tc>
                <a:tc>
                  <a:txBody>
                    <a:bodyPr/>
                    <a:lstStyle/>
                    <a:p>
                      <a:pPr algn="ctr"/>
                      <a:r>
                        <a:rPr lang="fr-FR" sz="1000" smtClean="0"/>
                        <a:t>1 496</a:t>
                      </a:r>
                      <a:endParaRPr lang="fr-FR" sz="1000"/>
                    </a:p>
                  </a:txBody>
                  <a:tcPr anchor="b"/>
                </a:tc>
              </a:tr>
              <a:tr h="228600">
                <a:tc>
                  <a:txBody>
                    <a:bodyPr/>
                    <a:lstStyle/>
                    <a:p>
                      <a:r>
                        <a:rPr lang="fr-FR" sz="1000" smtClean="0"/>
                        <a:t>-ND inscrit en liste d'attente au cours de la période (sans ou avec CIT initiale levée)</a:t>
                      </a:r>
                      <a:endParaRPr lang="fr-FR" sz="1000"/>
                    </a:p>
                  </a:txBody>
                  <a:tcPr anchor="b"/>
                </a:tc>
                <a:tc>
                  <a:txBody>
                    <a:bodyPr/>
                    <a:lstStyle/>
                    <a:p>
                      <a:pPr algn="ctr"/>
                      <a:r>
                        <a:rPr lang="fr-FR" sz="1000" smtClean="0"/>
                        <a:t>13 726</a:t>
                      </a:r>
                      <a:endParaRPr lang="fr-FR" sz="1000" dirty="0"/>
                    </a:p>
                  </a:txBody>
                  <a:tcPr anchor="b"/>
                </a:tc>
                <a:tc>
                  <a:txBody>
                    <a:bodyPr/>
                    <a:lstStyle/>
                    <a:p>
                      <a:pPr algn="ctr"/>
                      <a:r>
                        <a:rPr lang="fr-FR" sz="1000" smtClean="0"/>
                        <a:t>8 818</a:t>
                      </a:r>
                      <a:endParaRPr lang="fr-FR" sz="1000"/>
                    </a:p>
                  </a:txBody>
                  <a:tcPr anchor="b"/>
                </a:tc>
                <a:tc>
                  <a:txBody>
                    <a:bodyPr/>
                    <a:lstStyle/>
                    <a:p>
                      <a:pPr algn="ctr"/>
                      <a:r>
                        <a:rPr lang="fr-FR" sz="1000" smtClean="0"/>
                        <a:t>4 908</a:t>
                      </a:r>
                      <a:endParaRPr lang="fr-FR" sz="1000"/>
                    </a:p>
                  </a:txBody>
                  <a:tcPr anchor="b"/>
                </a:tc>
              </a:tr>
              <a:tr h="228600">
                <a:tc>
                  <a:txBody>
                    <a:bodyPr/>
                    <a:lstStyle/>
                    <a:p>
                      <a:r>
                        <a:rPr lang="fr-FR" sz="1000" smtClean="0"/>
                        <a:t>.ND restant en dialyse et inscrits en attente de greffe</a:t>
                      </a:r>
                      <a:endParaRPr lang="fr-FR" sz="1000" dirty="0"/>
                    </a:p>
                  </a:txBody>
                  <a:tcPr anchor="b"/>
                </a:tc>
                <a:tc>
                  <a:txBody>
                    <a:bodyPr/>
                    <a:lstStyle/>
                    <a:p>
                      <a:pPr algn="ctr"/>
                      <a:r>
                        <a:rPr lang="fr-FR" sz="1000" smtClean="0"/>
                        <a:t>5 433</a:t>
                      </a:r>
                      <a:endParaRPr lang="fr-FR" sz="1000"/>
                    </a:p>
                  </a:txBody>
                  <a:tcPr anchor="b"/>
                </a:tc>
                <a:tc>
                  <a:txBody>
                    <a:bodyPr/>
                    <a:lstStyle/>
                    <a:p>
                      <a:pPr algn="ctr"/>
                      <a:r>
                        <a:rPr lang="fr-FR" sz="1000" smtClean="0"/>
                        <a:t>3 300</a:t>
                      </a:r>
                      <a:endParaRPr lang="fr-FR" sz="1000"/>
                    </a:p>
                  </a:txBody>
                  <a:tcPr anchor="b"/>
                </a:tc>
                <a:tc>
                  <a:txBody>
                    <a:bodyPr/>
                    <a:lstStyle/>
                    <a:p>
                      <a:pPr algn="ctr"/>
                      <a:r>
                        <a:rPr lang="fr-FR" sz="1000" smtClean="0"/>
                        <a:t>2 133</a:t>
                      </a:r>
                      <a:endParaRPr lang="fr-FR" sz="1000"/>
                    </a:p>
                  </a:txBody>
                  <a:tcPr anchor="b"/>
                </a:tc>
              </a:tr>
              <a:tr h="228600">
                <a:tc>
                  <a:txBody>
                    <a:bodyPr/>
                    <a:lstStyle/>
                    <a:p>
                      <a:r>
                        <a:rPr lang="fr-FR" sz="1000" smtClean="0"/>
                        <a:t>.ND décédés et en liste active pendant la période</a:t>
                      </a:r>
                      <a:endParaRPr lang="fr-FR" sz="1000"/>
                    </a:p>
                  </a:txBody>
                  <a:tcPr anchor="b"/>
                </a:tc>
                <a:tc>
                  <a:txBody>
                    <a:bodyPr/>
                    <a:lstStyle/>
                    <a:p>
                      <a:pPr algn="ctr"/>
                      <a:r>
                        <a:rPr lang="fr-FR" sz="1000" smtClean="0"/>
                        <a:t>546</a:t>
                      </a:r>
                      <a:endParaRPr lang="fr-FR" sz="1000"/>
                    </a:p>
                  </a:txBody>
                  <a:tcPr anchor="b"/>
                </a:tc>
                <a:tc>
                  <a:txBody>
                    <a:bodyPr/>
                    <a:lstStyle/>
                    <a:p>
                      <a:pPr algn="ctr"/>
                      <a:r>
                        <a:rPr lang="fr-FR" sz="1000" smtClean="0"/>
                        <a:t>247</a:t>
                      </a:r>
                      <a:endParaRPr lang="fr-FR" sz="1000"/>
                    </a:p>
                  </a:txBody>
                  <a:tcPr anchor="b"/>
                </a:tc>
                <a:tc>
                  <a:txBody>
                    <a:bodyPr/>
                    <a:lstStyle/>
                    <a:p>
                      <a:pPr algn="ctr"/>
                      <a:r>
                        <a:rPr lang="fr-FR" sz="1000" smtClean="0"/>
                        <a:t>299</a:t>
                      </a:r>
                      <a:endParaRPr lang="fr-FR" sz="1000"/>
                    </a:p>
                  </a:txBody>
                  <a:tcPr anchor="b"/>
                </a:tc>
              </a:tr>
              <a:tr h="228600">
                <a:tc>
                  <a:txBody>
                    <a:bodyPr/>
                    <a:lstStyle/>
                    <a:p>
                      <a:r>
                        <a:rPr lang="fr-FR" sz="1000" smtClean="0"/>
                        <a:t>.ND inscrit en liste active et perdu de vue (sevré, transfert...)</a:t>
                      </a:r>
                      <a:endParaRPr lang="fr-FR" sz="1000"/>
                    </a:p>
                  </a:txBody>
                  <a:tcPr anchor="b"/>
                </a:tc>
                <a:tc>
                  <a:txBody>
                    <a:bodyPr/>
                    <a:lstStyle/>
                    <a:p>
                      <a:pPr algn="ctr"/>
                      <a:r>
                        <a:rPr lang="fr-FR" sz="1000" smtClean="0"/>
                        <a:t>93</a:t>
                      </a:r>
                      <a:endParaRPr lang="fr-FR" sz="1000"/>
                    </a:p>
                  </a:txBody>
                  <a:tcPr anchor="b"/>
                </a:tc>
                <a:tc>
                  <a:txBody>
                    <a:bodyPr/>
                    <a:lstStyle/>
                    <a:p>
                      <a:pPr algn="ctr"/>
                      <a:r>
                        <a:rPr lang="fr-FR" sz="1000" smtClean="0"/>
                        <a:t>66</a:t>
                      </a:r>
                      <a:endParaRPr lang="fr-FR" sz="1000"/>
                    </a:p>
                  </a:txBody>
                  <a:tcPr anchor="b"/>
                </a:tc>
                <a:tc>
                  <a:txBody>
                    <a:bodyPr/>
                    <a:lstStyle/>
                    <a:p>
                      <a:pPr algn="ctr"/>
                      <a:r>
                        <a:rPr lang="fr-FR" sz="1000" smtClean="0"/>
                        <a:t>27</a:t>
                      </a:r>
                      <a:endParaRPr lang="fr-FR" sz="1000"/>
                    </a:p>
                  </a:txBody>
                  <a:tcPr anchor="b"/>
                </a:tc>
              </a:tr>
              <a:tr h="228600">
                <a:tc>
                  <a:txBody>
                    <a:bodyPr/>
                    <a:lstStyle/>
                    <a:p>
                      <a:r>
                        <a:rPr lang="fr-FR" sz="1000" smtClean="0"/>
                        <a:t>.ND greffés pendant la période</a:t>
                      </a:r>
                      <a:endParaRPr lang="fr-FR" sz="1000"/>
                    </a:p>
                  </a:txBody>
                  <a:tcPr anchor="b"/>
                </a:tc>
                <a:tc>
                  <a:txBody>
                    <a:bodyPr/>
                    <a:lstStyle/>
                    <a:p>
                      <a:pPr algn="ctr"/>
                      <a:r>
                        <a:rPr lang="fr-FR" sz="1000" smtClean="0"/>
                        <a:t>7 654</a:t>
                      </a:r>
                      <a:endParaRPr lang="fr-FR" sz="1000"/>
                    </a:p>
                  </a:txBody>
                  <a:tcPr anchor="b"/>
                </a:tc>
                <a:tc>
                  <a:txBody>
                    <a:bodyPr/>
                    <a:lstStyle/>
                    <a:p>
                      <a:pPr algn="ctr"/>
                      <a:r>
                        <a:rPr lang="fr-FR" sz="1000" smtClean="0"/>
                        <a:t>5 205</a:t>
                      </a:r>
                      <a:endParaRPr lang="fr-FR" sz="1000"/>
                    </a:p>
                  </a:txBody>
                  <a:tcPr anchor="b"/>
                </a:tc>
                <a:tc>
                  <a:txBody>
                    <a:bodyPr/>
                    <a:lstStyle/>
                    <a:p>
                      <a:pPr algn="ctr"/>
                      <a:r>
                        <a:rPr lang="fr-FR" sz="1000" smtClean="0"/>
                        <a:t>2 449</a:t>
                      </a:r>
                      <a:endParaRPr lang="fr-FR" sz="1000"/>
                    </a:p>
                  </a:txBody>
                  <a:tcPr anchor="b"/>
                </a:tc>
              </a:tr>
              <a:tr h="228600">
                <a:tc>
                  <a:txBody>
                    <a:bodyPr/>
                    <a:lstStyle/>
                    <a:p>
                      <a:r>
                        <a:rPr lang="fr-FR" sz="1000" smtClean="0"/>
                        <a:t>+ND toujours porteurs d'un greffon fonctionnel</a:t>
                      </a:r>
                      <a:endParaRPr lang="fr-FR" sz="1000"/>
                    </a:p>
                  </a:txBody>
                  <a:tcPr anchor="b"/>
                </a:tc>
                <a:tc>
                  <a:txBody>
                    <a:bodyPr/>
                    <a:lstStyle/>
                    <a:p>
                      <a:pPr algn="ctr"/>
                      <a:r>
                        <a:rPr lang="fr-FR" sz="1000" smtClean="0"/>
                        <a:t>6 967</a:t>
                      </a:r>
                      <a:endParaRPr lang="fr-FR" sz="1000"/>
                    </a:p>
                  </a:txBody>
                  <a:tcPr anchor="b"/>
                </a:tc>
                <a:tc>
                  <a:txBody>
                    <a:bodyPr/>
                    <a:lstStyle/>
                    <a:p>
                      <a:pPr algn="ctr"/>
                      <a:r>
                        <a:rPr lang="fr-FR" sz="1000" smtClean="0"/>
                        <a:t>4 884</a:t>
                      </a:r>
                      <a:endParaRPr lang="fr-FR" sz="1000"/>
                    </a:p>
                  </a:txBody>
                  <a:tcPr anchor="b"/>
                </a:tc>
                <a:tc>
                  <a:txBody>
                    <a:bodyPr/>
                    <a:lstStyle/>
                    <a:p>
                      <a:pPr algn="ctr"/>
                      <a:r>
                        <a:rPr lang="fr-FR" sz="1000" smtClean="0"/>
                        <a:t>2 083</a:t>
                      </a:r>
                      <a:endParaRPr lang="fr-FR" sz="1000"/>
                    </a:p>
                  </a:txBody>
                  <a:tcPr anchor="b"/>
                </a:tc>
              </a:tr>
              <a:tr h="228600">
                <a:tc>
                  <a:txBody>
                    <a:bodyPr/>
                    <a:lstStyle/>
                    <a:p>
                      <a:r>
                        <a:rPr lang="fr-FR" sz="1000" smtClean="0"/>
                        <a:t>+ND décédés</a:t>
                      </a:r>
                      <a:endParaRPr lang="fr-FR" sz="1000"/>
                    </a:p>
                  </a:txBody>
                  <a:tcPr anchor="b"/>
                </a:tc>
                <a:tc>
                  <a:txBody>
                    <a:bodyPr/>
                    <a:lstStyle/>
                    <a:p>
                      <a:pPr algn="ctr"/>
                      <a:r>
                        <a:rPr lang="fr-FR" sz="1000" smtClean="0"/>
                        <a:t>311</a:t>
                      </a:r>
                      <a:endParaRPr lang="fr-FR" sz="1000"/>
                    </a:p>
                  </a:txBody>
                  <a:tcPr anchor="b"/>
                </a:tc>
                <a:tc>
                  <a:txBody>
                    <a:bodyPr/>
                    <a:lstStyle/>
                    <a:p>
                      <a:pPr algn="ctr"/>
                      <a:r>
                        <a:rPr lang="fr-FR" sz="1000" smtClean="0"/>
                        <a:t>113</a:t>
                      </a:r>
                      <a:endParaRPr lang="fr-FR" sz="1000"/>
                    </a:p>
                  </a:txBody>
                  <a:tcPr anchor="b"/>
                </a:tc>
                <a:tc>
                  <a:txBody>
                    <a:bodyPr/>
                    <a:lstStyle/>
                    <a:p>
                      <a:pPr algn="ctr"/>
                      <a:r>
                        <a:rPr lang="fr-FR" sz="1000" smtClean="0"/>
                        <a:t>198</a:t>
                      </a:r>
                      <a:endParaRPr lang="fr-FR" sz="1000"/>
                    </a:p>
                  </a:txBody>
                  <a:tcPr anchor="b"/>
                </a:tc>
              </a:tr>
              <a:tr h="228600">
                <a:tc>
                  <a:txBody>
                    <a:bodyPr/>
                    <a:lstStyle/>
                    <a:p>
                      <a:r>
                        <a:rPr lang="fr-FR" sz="1000" smtClean="0"/>
                        <a:t>+ND perdu de vue (sevré, transfert...)</a:t>
                      </a:r>
                      <a:endParaRPr lang="fr-FR" sz="1000"/>
                    </a:p>
                  </a:txBody>
                  <a:tcPr anchor="b"/>
                </a:tc>
                <a:tc>
                  <a:txBody>
                    <a:bodyPr/>
                    <a:lstStyle/>
                    <a:p>
                      <a:pPr algn="ctr"/>
                      <a:r>
                        <a:rPr lang="fr-FR" sz="1000" smtClean="0"/>
                        <a:t>28</a:t>
                      </a:r>
                      <a:endParaRPr lang="fr-FR" sz="1000"/>
                    </a:p>
                  </a:txBody>
                  <a:tcPr anchor="b"/>
                </a:tc>
                <a:tc>
                  <a:txBody>
                    <a:bodyPr/>
                    <a:lstStyle/>
                    <a:p>
                      <a:pPr algn="ctr"/>
                      <a:r>
                        <a:rPr lang="fr-FR" sz="1000" smtClean="0"/>
                        <a:t>15</a:t>
                      </a:r>
                      <a:endParaRPr lang="fr-FR" sz="1000"/>
                    </a:p>
                  </a:txBody>
                  <a:tcPr anchor="b"/>
                </a:tc>
                <a:tc>
                  <a:txBody>
                    <a:bodyPr/>
                    <a:lstStyle/>
                    <a:p>
                      <a:pPr algn="ctr"/>
                      <a:r>
                        <a:rPr lang="fr-FR" sz="1000" smtClean="0"/>
                        <a:t>13</a:t>
                      </a:r>
                      <a:endParaRPr lang="fr-FR" sz="1000"/>
                    </a:p>
                  </a:txBody>
                  <a:tcPr anchor="b"/>
                </a:tc>
              </a:tr>
              <a:tr h="228600">
                <a:tc>
                  <a:txBody>
                    <a:bodyPr/>
                    <a:lstStyle/>
                    <a:p>
                      <a:r>
                        <a:rPr lang="fr-FR" sz="1000" smtClean="0"/>
                        <a:t>+ND de retour de dialyse après ARF</a:t>
                      </a:r>
                      <a:endParaRPr lang="fr-FR" sz="1000"/>
                    </a:p>
                  </a:txBody>
                  <a:tcPr anchor="b"/>
                </a:tc>
                <a:tc>
                  <a:txBody>
                    <a:bodyPr/>
                    <a:lstStyle/>
                    <a:p>
                      <a:pPr algn="ctr"/>
                      <a:r>
                        <a:rPr lang="fr-FR" sz="1000" smtClean="0"/>
                        <a:t>348</a:t>
                      </a:r>
                      <a:endParaRPr lang="fr-FR" sz="1000"/>
                    </a:p>
                  </a:txBody>
                  <a:tcPr anchor="b"/>
                </a:tc>
                <a:tc>
                  <a:txBody>
                    <a:bodyPr/>
                    <a:lstStyle/>
                    <a:p>
                      <a:pPr algn="ctr"/>
                      <a:r>
                        <a:rPr lang="fr-FR" sz="1000" smtClean="0"/>
                        <a:t>193</a:t>
                      </a:r>
                      <a:endParaRPr lang="fr-FR" sz="1000"/>
                    </a:p>
                  </a:txBody>
                  <a:tcPr anchor="b"/>
                </a:tc>
                <a:tc>
                  <a:txBody>
                    <a:bodyPr/>
                    <a:lstStyle/>
                    <a:p>
                      <a:pPr algn="ctr"/>
                      <a:r>
                        <a:rPr lang="fr-FR" sz="1000" smtClean="0"/>
                        <a:t>155</a:t>
                      </a:r>
                      <a:endParaRPr lang="fr-FR" sz="1000" dirty="0"/>
                    </a:p>
                  </a:txBody>
                  <a:tcPr anchor="b"/>
                </a:tc>
              </a:tr>
            </a:tbl>
          </a:graphicData>
        </a:graphic>
      </p:graphicFrame>
      <p:sp>
        <p:nvSpPr>
          <p:cNvPr id="7" name="Espace réservé du pied de page 4"/>
          <p:cNvSpPr>
            <a:spLocks noGrp="1"/>
          </p:cNvSpPr>
          <p:nvPr>
            <p:ph type="ftr" sz="quarter" idx="10"/>
          </p:nvPr>
        </p:nvSpPr>
        <p:spPr>
          <a:xfrm>
            <a:off x="3124200" y="6248400"/>
            <a:ext cx="4112096" cy="457200"/>
          </a:xfrm>
        </p:spPr>
        <p:txBody>
          <a:bodyPr/>
          <a:lstStyle/>
          <a:p>
            <a:pPr>
              <a:defRPr/>
            </a:pPr>
            <a:r>
              <a:rPr lang="fr-FR" altLang="fr-FR" dirty="0">
                <a:solidFill>
                  <a:srgbClr val="3333CC"/>
                </a:solidFill>
              </a:rPr>
              <a:t>Chapitre </a:t>
            </a:r>
            <a:r>
              <a:rPr lang="fr-FR" altLang="fr-FR" dirty="0" smtClean="0">
                <a:solidFill>
                  <a:srgbClr val="3333CC"/>
                </a:solidFill>
              </a:rPr>
              <a:t>ACCES A LA GREFFE </a:t>
            </a:r>
            <a:r>
              <a:rPr lang="fr-FR" altLang="fr-FR" dirty="0" smtClean="0">
                <a:solidFill>
                  <a:srgbClr val="3333CC"/>
                </a:solidFill>
              </a:rPr>
              <a:t>2016</a:t>
            </a:r>
            <a:endParaRPr lang="fr-FR" altLang="fr-FR" dirty="0">
              <a:solidFill>
                <a:srgbClr val="3333CC"/>
              </a:solidFill>
            </a:endParaRPr>
          </a:p>
          <a:p>
            <a:pPr>
              <a:defRPr/>
            </a:pPr>
            <a:r>
              <a:rPr lang="fr-FR" altLang="fr-FR" dirty="0" smtClean="0">
                <a:solidFill>
                  <a:srgbClr val="3333CC"/>
                </a:solidFill>
              </a:rPr>
              <a:t>Devenir des patients incidents </a:t>
            </a:r>
            <a:r>
              <a:rPr lang="fr-FR" altLang="fr-FR" dirty="0" smtClean="0">
                <a:solidFill>
                  <a:srgbClr val="3333CC"/>
                </a:solidFill>
              </a:rPr>
              <a:t>2011-2016</a:t>
            </a:r>
            <a:endParaRPr lang="fr-FR" altLang="fr-FR" dirty="0">
              <a:solidFill>
                <a:srgbClr val="3333CC"/>
              </a:solidFill>
            </a:endParaRPr>
          </a:p>
        </p:txBody>
      </p:sp>
    </p:spTree>
    <p:extLst>
      <p:ext uri="{BB962C8B-B14F-4D97-AF65-F5344CB8AC3E}">
        <p14:creationId xmlns:p14="http://schemas.microsoft.com/office/powerpoint/2010/main" val="42399575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54</a:t>
            </a:fld>
            <a:endParaRPr lang="fr-FR" altLang="fr-FR" dirty="0">
              <a:solidFill>
                <a:srgbClr val="000000"/>
              </a:solidFill>
            </a:endParaRPr>
          </a:p>
        </p:txBody>
      </p:sp>
      <p:sp>
        <p:nvSpPr>
          <p:cNvPr id="5" name="Rectangle 4"/>
          <p:cNvSpPr/>
          <p:nvPr/>
        </p:nvSpPr>
        <p:spPr>
          <a:xfrm>
            <a:off x="179512" y="90498"/>
            <a:ext cx="8892480" cy="1477328"/>
          </a:xfrm>
          <a:prstGeom prst="rect">
            <a:avLst/>
          </a:prstGeom>
        </p:spPr>
        <p:txBody>
          <a:bodyPr wrap="square">
            <a:spAutoFit/>
          </a:bodyPr>
          <a:lstStyle/>
          <a:p>
            <a:r>
              <a:rPr lang="fr-FR" dirty="0">
                <a:solidFill>
                  <a:srgbClr val="3333CC"/>
                </a:solidFill>
              </a:rPr>
              <a:t>La probabilité d’être inscrit pour la première fois sur la liste d’attente pour l’ensemble de la cohorte des </a:t>
            </a:r>
            <a:r>
              <a:rPr lang="fr-FR" dirty="0">
                <a:solidFill>
                  <a:srgbClr val="3333CC"/>
                </a:solidFill>
              </a:rPr>
              <a:t>61 234 </a:t>
            </a:r>
            <a:r>
              <a:rPr lang="fr-FR" dirty="0" smtClean="0">
                <a:solidFill>
                  <a:srgbClr val="3333CC"/>
                </a:solidFill>
              </a:rPr>
              <a:t>nouveaux </a:t>
            </a:r>
            <a:r>
              <a:rPr lang="fr-FR" dirty="0">
                <a:solidFill>
                  <a:srgbClr val="3333CC"/>
                </a:solidFill>
              </a:rPr>
              <a:t>patients en dialyse </a:t>
            </a:r>
            <a:r>
              <a:rPr lang="fr-FR" dirty="0" smtClean="0">
                <a:solidFill>
                  <a:srgbClr val="3333CC"/>
                </a:solidFill>
              </a:rPr>
              <a:t>2011-2016 </a:t>
            </a:r>
            <a:r>
              <a:rPr lang="fr-FR" dirty="0">
                <a:solidFill>
                  <a:srgbClr val="3333CC"/>
                </a:solidFill>
              </a:rPr>
              <a:t>est de </a:t>
            </a:r>
            <a:r>
              <a:rPr lang="fr-FR" dirty="0" smtClean="0">
                <a:solidFill>
                  <a:srgbClr val="3333CC"/>
                </a:solidFill>
              </a:rPr>
              <a:t>5,3% </a:t>
            </a:r>
            <a:r>
              <a:rPr lang="fr-FR" dirty="0">
                <a:solidFill>
                  <a:srgbClr val="3333CC"/>
                </a:solidFill>
              </a:rPr>
              <a:t>au démarrage de la dialyse  (« inscription préemptive »),16 % à 12 mois, </a:t>
            </a:r>
            <a:r>
              <a:rPr lang="fr-FR" dirty="0" smtClean="0">
                <a:solidFill>
                  <a:srgbClr val="3333CC"/>
                </a:solidFill>
              </a:rPr>
              <a:t>26</a:t>
            </a:r>
            <a:r>
              <a:rPr lang="fr-FR" dirty="0">
                <a:solidFill>
                  <a:srgbClr val="3333CC"/>
                </a:solidFill>
              </a:rPr>
              <a:t> % à 36 mois et 29 % à 60 mois. Chez les 15 </a:t>
            </a:r>
            <a:r>
              <a:rPr lang="fr-FR" dirty="0" smtClean="0">
                <a:solidFill>
                  <a:srgbClr val="3333CC"/>
                </a:solidFill>
              </a:rPr>
              <a:t>630 </a:t>
            </a:r>
            <a:r>
              <a:rPr lang="fr-FR" dirty="0">
                <a:solidFill>
                  <a:srgbClr val="3333CC"/>
                </a:solidFill>
              </a:rPr>
              <a:t>nouveaux patients âgés de moins de 60 ans, ces probabilités sont de </a:t>
            </a:r>
            <a:r>
              <a:rPr lang="fr-FR" dirty="0" smtClean="0">
                <a:solidFill>
                  <a:srgbClr val="3333CC"/>
                </a:solidFill>
              </a:rPr>
              <a:t>14% </a:t>
            </a:r>
            <a:r>
              <a:rPr lang="fr-FR" dirty="0">
                <a:solidFill>
                  <a:srgbClr val="3333CC"/>
                </a:solidFill>
              </a:rPr>
              <a:t>à J0, </a:t>
            </a:r>
            <a:r>
              <a:rPr lang="fr-FR" dirty="0" smtClean="0">
                <a:solidFill>
                  <a:srgbClr val="3333CC"/>
                </a:solidFill>
              </a:rPr>
              <a:t>41</a:t>
            </a:r>
            <a:r>
              <a:rPr lang="fr-FR" dirty="0">
                <a:solidFill>
                  <a:srgbClr val="3333CC"/>
                </a:solidFill>
              </a:rPr>
              <a:t> % à 12 mois, </a:t>
            </a:r>
            <a:r>
              <a:rPr lang="fr-FR" dirty="0" smtClean="0">
                <a:solidFill>
                  <a:srgbClr val="3333CC"/>
                </a:solidFill>
              </a:rPr>
              <a:t>64</a:t>
            </a:r>
            <a:r>
              <a:rPr lang="fr-FR" dirty="0">
                <a:solidFill>
                  <a:srgbClr val="3333CC"/>
                </a:solidFill>
              </a:rPr>
              <a:t> % à 36 mois et </a:t>
            </a:r>
            <a:r>
              <a:rPr lang="fr-FR" dirty="0" smtClean="0">
                <a:solidFill>
                  <a:srgbClr val="3333CC"/>
                </a:solidFill>
              </a:rPr>
              <a:t>70</a:t>
            </a:r>
            <a:r>
              <a:rPr lang="fr-FR" dirty="0">
                <a:solidFill>
                  <a:srgbClr val="3333CC"/>
                </a:solidFill>
              </a:rPr>
              <a:t> % à 60 mois.</a:t>
            </a:r>
            <a:endParaRPr lang="en-GB" dirty="0">
              <a:solidFill>
                <a:srgbClr val="3333CC"/>
              </a:solidFill>
            </a:endParaRPr>
          </a:p>
        </p:txBody>
      </p:sp>
      <p:sp>
        <p:nvSpPr>
          <p:cNvPr id="6" name="Espace réservé du pied de page 4"/>
          <p:cNvSpPr>
            <a:spLocks noGrp="1"/>
          </p:cNvSpPr>
          <p:nvPr>
            <p:ph type="ftr" sz="quarter" idx="10"/>
          </p:nvPr>
        </p:nvSpPr>
        <p:spPr>
          <a:xfrm>
            <a:off x="3124200" y="6093296"/>
            <a:ext cx="4976192" cy="457200"/>
          </a:xfrm>
        </p:spPr>
        <p:txBody>
          <a:bodyPr/>
          <a:lstStyle/>
          <a:p>
            <a:pPr>
              <a:defRPr/>
            </a:pPr>
            <a:r>
              <a:rPr lang="fr-FR" altLang="fr-FR" dirty="0">
                <a:solidFill>
                  <a:srgbClr val="3333CC"/>
                </a:solidFill>
              </a:rPr>
              <a:t>Chapitre </a:t>
            </a:r>
            <a:r>
              <a:rPr lang="fr-FR" altLang="fr-FR" dirty="0" smtClean="0">
                <a:solidFill>
                  <a:srgbClr val="3333CC"/>
                </a:solidFill>
              </a:rPr>
              <a:t>ACCES A LA GREFFE </a:t>
            </a:r>
            <a:r>
              <a:rPr lang="fr-FR" altLang="fr-FR" dirty="0" smtClean="0">
                <a:solidFill>
                  <a:srgbClr val="3333CC"/>
                </a:solidFill>
              </a:rPr>
              <a:t>2016</a:t>
            </a:r>
            <a:endParaRPr lang="fr-FR" altLang="fr-FR" dirty="0">
              <a:solidFill>
                <a:srgbClr val="3333CC"/>
              </a:solidFill>
            </a:endParaRPr>
          </a:p>
          <a:p>
            <a:pPr>
              <a:defRPr/>
            </a:pPr>
            <a:r>
              <a:rPr lang="fr-FR" altLang="fr-FR" dirty="0" smtClean="0">
                <a:solidFill>
                  <a:srgbClr val="3333CC"/>
                </a:solidFill>
              </a:rPr>
              <a:t>Cinétique d’accès à la liste selon l’âge</a:t>
            </a:r>
            <a:endParaRPr lang="fr-FR" altLang="fr-FR" dirty="0">
              <a:solidFill>
                <a:srgbClr val="3333CC"/>
              </a:solidFill>
            </a:endParaRPr>
          </a:p>
        </p:txBody>
      </p:sp>
      <p:pic>
        <p:nvPicPr>
          <p:cNvPr id="7" name="Espace réservé du contenu 4"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879600" y="1828800"/>
            <a:ext cx="5384800" cy="4038600"/>
          </a:xfrm>
          <a:prstGeom prst="rect">
            <a:avLst/>
          </a:prstGeom>
        </p:spPr>
      </p:pic>
    </p:spTree>
    <p:extLst>
      <p:ext uri="{BB962C8B-B14F-4D97-AF65-F5344CB8AC3E}">
        <p14:creationId xmlns:p14="http://schemas.microsoft.com/office/powerpoint/2010/main" val="28551137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55</a:t>
            </a:fld>
            <a:endParaRPr lang="fr-FR" altLang="fr-FR" dirty="0">
              <a:solidFill>
                <a:srgbClr val="000000"/>
              </a:solidFill>
            </a:endParaRPr>
          </a:p>
        </p:txBody>
      </p:sp>
      <p:sp>
        <p:nvSpPr>
          <p:cNvPr id="4" name="ZoneTexte 3"/>
          <p:cNvSpPr txBox="1"/>
          <p:nvPr>
            <p:custDataLst>
              <p:tags r:id="rId1"/>
            </p:custDataLst>
          </p:nvPr>
        </p:nvSpPr>
        <p:spPr>
          <a:xfrm>
            <a:off x="463550" y="254000"/>
            <a:ext cx="8229600" cy="369332"/>
          </a:xfrm>
          <a:prstGeom prst="rect">
            <a:avLst/>
          </a:prstGeom>
          <a:noFill/>
        </p:spPr>
        <p:txBody>
          <a:bodyPr vert="horz" wrap="none" rtlCol="0" anchor="ctr">
            <a:noAutofit/>
          </a:bodyPr>
          <a:lstStyle/>
          <a:p>
            <a:pPr algn="ctr"/>
            <a:r>
              <a:rPr lang="fr-FR" smtClean="0"/>
              <a:t> </a:t>
            </a:r>
            <a:endParaRPr lang="fr-FR"/>
          </a:p>
        </p:txBody>
      </p:sp>
      <p:sp>
        <p:nvSpPr>
          <p:cNvPr id="6" name="ZoneTexte 5"/>
          <p:cNvSpPr txBox="1"/>
          <p:nvPr>
            <p:custDataLst>
              <p:tags r:id="rId2"/>
            </p:custDataLst>
          </p:nvPr>
        </p:nvSpPr>
        <p:spPr>
          <a:xfrm>
            <a:off x="463550" y="6311900"/>
            <a:ext cx="8229600" cy="369332"/>
          </a:xfrm>
          <a:prstGeom prst="rect">
            <a:avLst/>
          </a:prstGeom>
          <a:noFill/>
        </p:spPr>
        <p:txBody>
          <a:bodyPr vert="horz" wrap="none" rtlCol="0" anchor="ctr">
            <a:noAutofit/>
          </a:bodyPr>
          <a:lstStyle/>
          <a:p>
            <a:pPr algn="ctr"/>
            <a:r>
              <a:rPr lang="fr-FR" smtClean="0"/>
              <a:t> </a:t>
            </a:r>
            <a:endParaRPr lang="fr-FR"/>
          </a:p>
        </p:txBody>
      </p:sp>
      <p:sp>
        <p:nvSpPr>
          <p:cNvPr id="7" name="Espace réservé du pied de page 4"/>
          <p:cNvSpPr>
            <a:spLocks noGrp="1"/>
          </p:cNvSpPr>
          <p:nvPr>
            <p:ph type="ftr" sz="quarter" idx="10"/>
          </p:nvPr>
        </p:nvSpPr>
        <p:spPr>
          <a:xfrm>
            <a:off x="3124200" y="6165304"/>
            <a:ext cx="4688160" cy="457200"/>
          </a:xfrm>
        </p:spPr>
        <p:txBody>
          <a:bodyPr/>
          <a:lstStyle/>
          <a:p>
            <a:pPr>
              <a:defRPr/>
            </a:pPr>
            <a:r>
              <a:rPr lang="fr-FR" altLang="fr-FR" dirty="0">
                <a:solidFill>
                  <a:srgbClr val="3333CC"/>
                </a:solidFill>
              </a:rPr>
              <a:t>Chapitre </a:t>
            </a:r>
            <a:r>
              <a:rPr lang="fr-FR" altLang="fr-FR" dirty="0" smtClean="0">
                <a:solidFill>
                  <a:srgbClr val="3333CC"/>
                </a:solidFill>
              </a:rPr>
              <a:t>ACCES A LA GREFFE 2015</a:t>
            </a:r>
            <a:endParaRPr lang="fr-FR" altLang="fr-FR" dirty="0">
              <a:solidFill>
                <a:srgbClr val="3333CC"/>
              </a:solidFill>
            </a:endParaRPr>
          </a:p>
          <a:p>
            <a:pPr>
              <a:defRPr/>
            </a:pPr>
            <a:r>
              <a:rPr lang="fr-FR" altLang="fr-FR" dirty="0" smtClean="0">
                <a:solidFill>
                  <a:srgbClr val="3333CC"/>
                </a:solidFill>
              </a:rPr>
              <a:t>Tendances temporelles d’accès à liste d’attente</a:t>
            </a:r>
            <a:endParaRPr lang="fr-FR" altLang="fr-FR" dirty="0">
              <a:solidFill>
                <a:srgbClr val="3333CC"/>
              </a:solidFill>
            </a:endParaRPr>
          </a:p>
        </p:txBody>
      </p:sp>
      <p:sp>
        <p:nvSpPr>
          <p:cNvPr id="8" name="Rectangle 1"/>
          <p:cNvSpPr>
            <a:spLocks noChangeArrowheads="1"/>
          </p:cNvSpPr>
          <p:nvPr/>
        </p:nvSpPr>
        <p:spPr bwMode="auto">
          <a:xfrm>
            <a:off x="1" y="43934"/>
            <a:ext cx="8964487" cy="1477328"/>
          </a:xfrm>
          <a:prstGeom prst="rect">
            <a:avLst/>
          </a:prstGeom>
        </p:spPr>
        <p:txBody>
          <a:bodyPr wrap="square">
            <a:spAutoFit/>
          </a:bodyPr>
          <a:lstStyle/>
          <a:p>
            <a:r>
              <a:rPr lang="fr-FR" altLang="en-US" dirty="0" smtClean="0">
                <a:solidFill>
                  <a:srgbClr val="3333CC"/>
                </a:solidFill>
              </a:rPr>
              <a:t>La </a:t>
            </a:r>
            <a:r>
              <a:rPr lang="fr-FR" altLang="en-US" dirty="0">
                <a:solidFill>
                  <a:srgbClr val="3333CC"/>
                </a:solidFill>
              </a:rPr>
              <a:t>probabilité d’être inscrit au démarrage de la dialyse (inscription préemptive) chez les personnes âgées de moins de 60 ans, a nettement augmenté entre </a:t>
            </a:r>
            <a:r>
              <a:rPr lang="fr-FR" altLang="en-US" dirty="0" smtClean="0">
                <a:solidFill>
                  <a:srgbClr val="3333CC"/>
                </a:solidFill>
              </a:rPr>
              <a:t>2011 </a:t>
            </a:r>
            <a:r>
              <a:rPr lang="fr-FR" altLang="en-US" dirty="0">
                <a:solidFill>
                  <a:srgbClr val="3333CC"/>
                </a:solidFill>
              </a:rPr>
              <a:t>et 2014, passant de </a:t>
            </a:r>
            <a:r>
              <a:rPr lang="fr-FR" altLang="en-US" dirty="0" smtClean="0">
                <a:solidFill>
                  <a:srgbClr val="3333CC"/>
                </a:solidFill>
              </a:rPr>
              <a:t>12,5 </a:t>
            </a:r>
            <a:r>
              <a:rPr lang="fr-FR" altLang="en-US" dirty="0">
                <a:solidFill>
                  <a:srgbClr val="3333CC"/>
                </a:solidFill>
              </a:rPr>
              <a:t>à </a:t>
            </a:r>
            <a:r>
              <a:rPr lang="fr-FR" altLang="en-US" dirty="0" smtClean="0">
                <a:solidFill>
                  <a:srgbClr val="3333CC"/>
                </a:solidFill>
              </a:rPr>
              <a:t>15,1% </a:t>
            </a:r>
            <a:r>
              <a:rPr lang="fr-FR" altLang="en-US" dirty="0">
                <a:solidFill>
                  <a:srgbClr val="3333CC"/>
                </a:solidFill>
              </a:rPr>
              <a:t>(APC +</a:t>
            </a:r>
            <a:r>
              <a:rPr lang="fr-FR" altLang="en-US" dirty="0" smtClean="0">
                <a:solidFill>
                  <a:srgbClr val="3333CC"/>
                </a:solidFill>
              </a:rPr>
              <a:t>4,2% </a:t>
            </a:r>
            <a:r>
              <a:rPr lang="fr-FR" altLang="en-US" dirty="0">
                <a:solidFill>
                  <a:srgbClr val="3333CC"/>
                </a:solidFill>
              </a:rPr>
              <a:t>, IC95% </a:t>
            </a:r>
            <a:r>
              <a:rPr lang="fr-FR" altLang="en-US" dirty="0" smtClean="0">
                <a:solidFill>
                  <a:srgbClr val="3333CC"/>
                </a:solidFill>
              </a:rPr>
              <a:t>1,8 </a:t>
            </a:r>
            <a:r>
              <a:rPr lang="fr-FR" altLang="en-US" dirty="0">
                <a:solidFill>
                  <a:srgbClr val="3333CC"/>
                </a:solidFill>
              </a:rPr>
              <a:t>– 6,7), contrastant avec la probabilité d’être inscrit à 12 mois qui est restée stable à </a:t>
            </a:r>
            <a:r>
              <a:rPr lang="fr-FR" altLang="en-US" dirty="0" smtClean="0">
                <a:solidFill>
                  <a:srgbClr val="3333CC"/>
                </a:solidFill>
              </a:rPr>
              <a:t>42% </a:t>
            </a:r>
            <a:r>
              <a:rPr lang="fr-FR" altLang="en-US" dirty="0">
                <a:solidFill>
                  <a:srgbClr val="3333CC"/>
                </a:solidFill>
              </a:rPr>
              <a:t>(APC </a:t>
            </a:r>
            <a:r>
              <a:rPr lang="fr-FR" altLang="en-US" dirty="0" smtClean="0">
                <a:solidFill>
                  <a:srgbClr val="3333CC"/>
                </a:solidFill>
              </a:rPr>
              <a:t>-0,7% </a:t>
            </a:r>
            <a:r>
              <a:rPr lang="fr-FR" altLang="en-US" dirty="0">
                <a:solidFill>
                  <a:srgbClr val="3333CC"/>
                </a:solidFill>
              </a:rPr>
              <a:t>, IC95% -</a:t>
            </a:r>
            <a:r>
              <a:rPr lang="fr-FR" altLang="en-US" dirty="0" smtClean="0">
                <a:solidFill>
                  <a:srgbClr val="3333CC"/>
                </a:solidFill>
              </a:rPr>
              <a:t>1,5-0,2). </a:t>
            </a:r>
            <a:endParaRPr lang="fr-FR" altLang="en-US" dirty="0">
              <a:solidFill>
                <a:srgbClr val="3333CC"/>
              </a:solidFill>
            </a:endParaRPr>
          </a:p>
        </p:txBody>
      </p:sp>
      <p:pic>
        <p:nvPicPr>
          <p:cNvPr id="5" name="Image 4" descr="The SGRender Procedure"/>
          <p:cNvPicPr>
            <a:picLocks/>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1530350" y="1412776"/>
            <a:ext cx="6096000" cy="4572000"/>
          </a:xfrm>
          <a:prstGeom prst="rect">
            <a:avLst/>
          </a:prstGeom>
        </p:spPr>
      </p:pic>
    </p:spTree>
    <p:extLst>
      <p:ext uri="{BB962C8B-B14F-4D97-AF65-F5344CB8AC3E}">
        <p14:creationId xmlns:p14="http://schemas.microsoft.com/office/powerpoint/2010/main" val="18054669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56</a:t>
            </a:fld>
            <a:endParaRPr lang="fr-FR" altLang="fr-FR" dirty="0">
              <a:solidFill>
                <a:srgbClr val="000000"/>
              </a:solidFill>
            </a:endParaRPr>
          </a:p>
        </p:txBody>
      </p:sp>
      <p:sp>
        <p:nvSpPr>
          <p:cNvPr id="5" name="Rectangle 4"/>
          <p:cNvSpPr/>
          <p:nvPr/>
        </p:nvSpPr>
        <p:spPr>
          <a:xfrm>
            <a:off x="179512" y="90498"/>
            <a:ext cx="8892480" cy="1477328"/>
          </a:xfrm>
          <a:prstGeom prst="rect">
            <a:avLst/>
          </a:prstGeom>
        </p:spPr>
        <p:txBody>
          <a:bodyPr wrap="square">
            <a:spAutoFit/>
          </a:bodyPr>
          <a:lstStyle/>
          <a:p>
            <a:r>
              <a:rPr lang="fr-FR" dirty="0">
                <a:solidFill>
                  <a:srgbClr val="3333CC"/>
                </a:solidFill>
              </a:rPr>
              <a:t>La probabilité de bénéficier d’une première greffe rénale pour l’ensemble de la cohorte des </a:t>
            </a:r>
            <a:r>
              <a:rPr lang="fr-FR" dirty="0" smtClean="0">
                <a:solidFill>
                  <a:srgbClr val="3333CC"/>
                </a:solidFill>
              </a:rPr>
              <a:t>63 582 nouveaux </a:t>
            </a:r>
            <a:r>
              <a:rPr lang="fr-FR" dirty="0">
                <a:solidFill>
                  <a:srgbClr val="3333CC"/>
                </a:solidFill>
              </a:rPr>
              <a:t>patients </a:t>
            </a:r>
            <a:r>
              <a:rPr lang="fr-FR" dirty="0" smtClean="0">
                <a:solidFill>
                  <a:srgbClr val="3333CC"/>
                </a:solidFill>
              </a:rPr>
              <a:t>2011-2016 </a:t>
            </a:r>
            <a:r>
              <a:rPr lang="fr-FR" dirty="0">
                <a:solidFill>
                  <a:srgbClr val="3333CC"/>
                </a:solidFill>
              </a:rPr>
              <a:t>est de </a:t>
            </a:r>
            <a:r>
              <a:rPr lang="fr-FR" dirty="0" smtClean="0">
                <a:solidFill>
                  <a:srgbClr val="3333CC"/>
                </a:solidFill>
              </a:rPr>
              <a:t>3,7% </a:t>
            </a:r>
            <a:r>
              <a:rPr lang="fr-FR" dirty="0">
                <a:solidFill>
                  <a:srgbClr val="3333CC"/>
                </a:solidFill>
              </a:rPr>
              <a:t>au démarrage (« greffe préemptive »), 8 % à 12 mois, 18 % à 36 mois et </a:t>
            </a:r>
            <a:r>
              <a:rPr lang="fr-FR" dirty="0" smtClean="0">
                <a:solidFill>
                  <a:srgbClr val="3333CC"/>
                </a:solidFill>
              </a:rPr>
              <a:t>24</a:t>
            </a:r>
            <a:r>
              <a:rPr lang="fr-FR" dirty="0">
                <a:solidFill>
                  <a:srgbClr val="3333CC"/>
                </a:solidFill>
              </a:rPr>
              <a:t> % à 60 mois. Chez les 17 </a:t>
            </a:r>
            <a:r>
              <a:rPr lang="fr-FR" dirty="0" smtClean="0">
                <a:solidFill>
                  <a:srgbClr val="3333CC"/>
                </a:solidFill>
              </a:rPr>
              <a:t>275 </a:t>
            </a:r>
            <a:r>
              <a:rPr lang="fr-FR" dirty="0">
                <a:solidFill>
                  <a:srgbClr val="3333CC"/>
                </a:solidFill>
              </a:rPr>
              <a:t>nouveaux patients âgés de moins de 60 ans ces probabilités est de </a:t>
            </a:r>
            <a:r>
              <a:rPr lang="fr-FR" dirty="0" smtClean="0">
                <a:solidFill>
                  <a:srgbClr val="3333CC"/>
                </a:solidFill>
              </a:rPr>
              <a:t>9,5% </a:t>
            </a:r>
            <a:r>
              <a:rPr lang="fr-FR" dirty="0">
                <a:solidFill>
                  <a:srgbClr val="3333CC"/>
                </a:solidFill>
              </a:rPr>
              <a:t>à J0, </a:t>
            </a:r>
            <a:r>
              <a:rPr lang="fr-FR" dirty="0" smtClean="0">
                <a:solidFill>
                  <a:srgbClr val="3333CC"/>
                </a:solidFill>
              </a:rPr>
              <a:t>20% </a:t>
            </a:r>
            <a:r>
              <a:rPr lang="fr-FR" dirty="0">
                <a:solidFill>
                  <a:srgbClr val="3333CC"/>
                </a:solidFill>
              </a:rPr>
              <a:t>à 12 mois, </a:t>
            </a:r>
            <a:r>
              <a:rPr lang="fr-FR" dirty="0" smtClean="0">
                <a:solidFill>
                  <a:srgbClr val="3333CC"/>
                </a:solidFill>
              </a:rPr>
              <a:t>44</a:t>
            </a:r>
            <a:r>
              <a:rPr lang="fr-FR" dirty="0">
                <a:solidFill>
                  <a:srgbClr val="3333CC"/>
                </a:solidFill>
              </a:rPr>
              <a:t> % à 36 mois et </a:t>
            </a:r>
            <a:r>
              <a:rPr lang="fr-FR" dirty="0" smtClean="0">
                <a:solidFill>
                  <a:srgbClr val="3333CC"/>
                </a:solidFill>
              </a:rPr>
              <a:t>57</a:t>
            </a:r>
            <a:r>
              <a:rPr lang="fr-FR" dirty="0">
                <a:solidFill>
                  <a:srgbClr val="3333CC"/>
                </a:solidFill>
              </a:rPr>
              <a:t> % à 60 mois.</a:t>
            </a:r>
            <a:endParaRPr lang="en-GB" dirty="0">
              <a:solidFill>
                <a:srgbClr val="3333CC"/>
              </a:solidFill>
            </a:endParaRPr>
          </a:p>
        </p:txBody>
      </p:sp>
      <p:sp>
        <p:nvSpPr>
          <p:cNvPr id="6" name="Espace réservé du pied de page 4"/>
          <p:cNvSpPr>
            <a:spLocks noGrp="1"/>
          </p:cNvSpPr>
          <p:nvPr>
            <p:ph type="ftr" sz="quarter" idx="10"/>
          </p:nvPr>
        </p:nvSpPr>
        <p:spPr>
          <a:xfrm>
            <a:off x="3124200" y="6093296"/>
            <a:ext cx="4976192" cy="457200"/>
          </a:xfrm>
        </p:spPr>
        <p:txBody>
          <a:bodyPr/>
          <a:lstStyle/>
          <a:p>
            <a:pPr>
              <a:defRPr/>
            </a:pPr>
            <a:r>
              <a:rPr lang="fr-FR" altLang="fr-FR" dirty="0">
                <a:solidFill>
                  <a:srgbClr val="3333CC"/>
                </a:solidFill>
              </a:rPr>
              <a:t>Chapitre </a:t>
            </a:r>
            <a:r>
              <a:rPr lang="fr-FR" altLang="fr-FR" dirty="0" smtClean="0">
                <a:solidFill>
                  <a:srgbClr val="3333CC"/>
                </a:solidFill>
              </a:rPr>
              <a:t>ACCES A LA GREFFE </a:t>
            </a:r>
            <a:r>
              <a:rPr lang="fr-FR" altLang="fr-FR" dirty="0" smtClean="0">
                <a:solidFill>
                  <a:srgbClr val="3333CC"/>
                </a:solidFill>
              </a:rPr>
              <a:t>2016</a:t>
            </a:r>
            <a:endParaRPr lang="fr-FR" altLang="fr-FR" dirty="0">
              <a:solidFill>
                <a:srgbClr val="3333CC"/>
              </a:solidFill>
            </a:endParaRPr>
          </a:p>
          <a:p>
            <a:pPr>
              <a:defRPr/>
            </a:pPr>
            <a:r>
              <a:rPr lang="fr-FR" altLang="fr-FR" dirty="0" smtClean="0">
                <a:solidFill>
                  <a:srgbClr val="3333CC"/>
                </a:solidFill>
              </a:rPr>
              <a:t>Cinétique d’accès à la greffe selon l’âge</a:t>
            </a:r>
            <a:endParaRPr lang="fr-FR" altLang="fr-FR" dirty="0">
              <a:solidFill>
                <a:srgbClr val="3333CC"/>
              </a:solidFill>
            </a:endParaRPr>
          </a:p>
        </p:txBody>
      </p:sp>
      <p:pic>
        <p:nvPicPr>
          <p:cNvPr id="7" name="Espace réservé du contenu 4"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879600" y="1828800"/>
            <a:ext cx="5384800" cy="4038600"/>
          </a:xfrm>
          <a:prstGeom prst="rect">
            <a:avLst/>
          </a:prstGeom>
        </p:spPr>
      </p:pic>
    </p:spTree>
    <p:extLst>
      <p:ext uri="{BB962C8B-B14F-4D97-AF65-F5344CB8AC3E}">
        <p14:creationId xmlns:p14="http://schemas.microsoft.com/office/powerpoint/2010/main" val="10504729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57</a:t>
            </a:fld>
            <a:endParaRPr lang="fr-FR" altLang="fr-FR" dirty="0">
              <a:solidFill>
                <a:srgbClr val="000000"/>
              </a:solidFill>
            </a:endParaRPr>
          </a:p>
        </p:txBody>
      </p:sp>
      <p:sp>
        <p:nvSpPr>
          <p:cNvPr id="5" name="Rectangle 4"/>
          <p:cNvSpPr/>
          <p:nvPr/>
        </p:nvSpPr>
        <p:spPr>
          <a:xfrm>
            <a:off x="179512" y="90498"/>
            <a:ext cx="8892480" cy="1754326"/>
          </a:xfrm>
          <a:prstGeom prst="rect">
            <a:avLst/>
          </a:prstGeom>
        </p:spPr>
        <p:txBody>
          <a:bodyPr wrap="square">
            <a:spAutoFit/>
          </a:bodyPr>
          <a:lstStyle/>
          <a:p>
            <a:r>
              <a:rPr lang="fr-FR" dirty="0">
                <a:solidFill>
                  <a:srgbClr val="3333CC"/>
                </a:solidFill>
              </a:rPr>
              <a:t>Pour les </a:t>
            </a:r>
            <a:r>
              <a:rPr lang="fr-FR" dirty="0" smtClean="0">
                <a:solidFill>
                  <a:srgbClr val="3333CC"/>
                </a:solidFill>
              </a:rPr>
              <a:t>16 073 nouveaux </a:t>
            </a:r>
            <a:r>
              <a:rPr lang="fr-FR" dirty="0">
                <a:solidFill>
                  <a:srgbClr val="3333CC"/>
                </a:solidFill>
              </a:rPr>
              <a:t>patients ayant été inscrits au moins une fois (inscriptions et greffes préemptives inclues), la probabilité de bénéficier d’une première greffe rénale était de 29 % à 12 mois, </a:t>
            </a:r>
            <a:r>
              <a:rPr lang="fr-FR" dirty="0" smtClean="0">
                <a:solidFill>
                  <a:srgbClr val="3333CC"/>
                </a:solidFill>
              </a:rPr>
              <a:t>62</a:t>
            </a:r>
            <a:r>
              <a:rPr lang="fr-FR" dirty="0">
                <a:solidFill>
                  <a:srgbClr val="3333CC"/>
                </a:solidFill>
              </a:rPr>
              <a:t> % à 36 mois et </a:t>
            </a:r>
            <a:r>
              <a:rPr lang="fr-FR" dirty="0" smtClean="0">
                <a:solidFill>
                  <a:srgbClr val="3333CC"/>
                </a:solidFill>
              </a:rPr>
              <a:t>78</a:t>
            </a:r>
            <a:r>
              <a:rPr lang="fr-FR" dirty="0">
                <a:solidFill>
                  <a:srgbClr val="3333CC"/>
                </a:solidFill>
              </a:rPr>
              <a:t> % à 60 mois après le démarrage du traitement de suppléance.  Chez les malades inscrits, l’effet « âge » est moins marqué sur la cinétique de la greffe, en dehors des bénéfices de la priorité pédiatrique pour les moins de 18 ans à </a:t>
            </a:r>
            <a:r>
              <a:rPr lang="fr-FR" dirty="0" smtClean="0">
                <a:solidFill>
                  <a:srgbClr val="3333CC"/>
                </a:solidFill>
              </a:rPr>
              <a:t>l’inscription. </a:t>
            </a:r>
            <a:endParaRPr lang="en-GB" dirty="0">
              <a:solidFill>
                <a:srgbClr val="3333CC"/>
              </a:solidFill>
            </a:endParaRPr>
          </a:p>
        </p:txBody>
      </p:sp>
      <p:sp>
        <p:nvSpPr>
          <p:cNvPr id="6" name="Espace réservé du pied de page 4"/>
          <p:cNvSpPr>
            <a:spLocks noGrp="1"/>
          </p:cNvSpPr>
          <p:nvPr>
            <p:ph type="ftr" sz="quarter" idx="10"/>
          </p:nvPr>
        </p:nvSpPr>
        <p:spPr>
          <a:xfrm>
            <a:off x="3124200" y="6093296"/>
            <a:ext cx="4976192" cy="457200"/>
          </a:xfrm>
        </p:spPr>
        <p:txBody>
          <a:bodyPr/>
          <a:lstStyle/>
          <a:p>
            <a:pPr>
              <a:defRPr/>
            </a:pPr>
            <a:r>
              <a:rPr lang="fr-FR" altLang="fr-FR" dirty="0">
                <a:solidFill>
                  <a:srgbClr val="3333CC"/>
                </a:solidFill>
              </a:rPr>
              <a:t>Chapitre </a:t>
            </a:r>
            <a:r>
              <a:rPr lang="fr-FR" altLang="fr-FR" dirty="0" smtClean="0">
                <a:solidFill>
                  <a:srgbClr val="3333CC"/>
                </a:solidFill>
              </a:rPr>
              <a:t>ACCES A LA GREFFE </a:t>
            </a:r>
            <a:r>
              <a:rPr lang="fr-FR" altLang="fr-FR" dirty="0" smtClean="0">
                <a:solidFill>
                  <a:srgbClr val="3333CC"/>
                </a:solidFill>
              </a:rPr>
              <a:t>2016</a:t>
            </a:r>
            <a:endParaRPr lang="fr-FR" altLang="fr-FR" dirty="0">
              <a:solidFill>
                <a:srgbClr val="3333CC"/>
              </a:solidFill>
            </a:endParaRPr>
          </a:p>
          <a:p>
            <a:pPr>
              <a:defRPr/>
            </a:pPr>
            <a:r>
              <a:rPr lang="fr-FR" altLang="fr-FR" dirty="0" smtClean="0">
                <a:solidFill>
                  <a:srgbClr val="3333CC"/>
                </a:solidFill>
              </a:rPr>
              <a:t>Cinétique d’accès à la greffe selon l’âge </a:t>
            </a:r>
          </a:p>
          <a:p>
            <a:pPr>
              <a:defRPr/>
            </a:pPr>
            <a:r>
              <a:rPr lang="fr-FR" altLang="fr-FR" dirty="0" smtClean="0">
                <a:solidFill>
                  <a:srgbClr val="3333CC"/>
                </a:solidFill>
              </a:rPr>
              <a:t>CHEZ LES INSCRITS</a:t>
            </a:r>
            <a:endParaRPr lang="fr-FR" altLang="fr-FR" dirty="0">
              <a:solidFill>
                <a:srgbClr val="3333CC"/>
              </a:solidFill>
            </a:endParaRPr>
          </a:p>
        </p:txBody>
      </p:sp>
      <p:pic>
        <p:nvPicPr>
          <p:cNvPr id="7" name="Espace réservé du contenu 4"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879600" y="1828800"/>
            <a:ext cx="5384800" cy="4038600"/>
          </a:xfrm>
          <a:prstGeom prst="rect">
            <a:avLst/>
          </a:prstGeom>
        </p:spPr>
      </p:pic>
    </p:spTree>
    <p:extLst>
      <p:ext uri="{BB962C8B-B14F-4D97-AF65-F5344CB8AC3E}">
        <p14:creationId xmlns:p14="http://schemas.microsoft.com/office/powerpoint/2010/main" val="10450467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58</a:t>
            </a:fld>
            <a:endParaRPr lang="fr-FR" altLang="fr-FR" dirty="0">
              <a:solidFill>
                <a:srgbClr val="000000"/>
              </a:solidFill>
            </a:endParaRPr>
          </a:p>
        </p:txBody>
      </p:sp>
      <p:sp>
        <p:nvSpPr>
          <p:cNvPr id="4" name="Espace réservé du pied de page 4"/>
          <p:cNvSpPr>
            <a:spLocks noGrp="1"/>
          </p:cNvSpPr>
          <p:nvPr>
            <p:ph type="ftr" sz="quarter" idx="10"/>
          </p:nvPr>
        </p:nvSpPr>
        <p:spPr>
          <a:xfrm>
            <a:off x="3124200" y="6165304"/>
            <a:ext cx="4688160" cy="457200"/>
          </a:xfrm>
        </p:spPr>
        <p:txBody>
          <a:bodyPr/>
          <a:lstStyle/>
          <a:p>
            <a:pPr>
              <a:defRPr/>
            </a:pPr>
            <a:r>
              <a:rPr lang="fr-FR" altLang="fr-FR" dirty="0">
                <a:solidFill>
                  <a:srgbClr val="3333CC"/>
                </a:solidFill>
              </a:rPr>
              <a:t>Chapitre </a:t>
            </a:r>
            <a:r>
              <a:rPr lang="fr-FR" altLang="fr-FR" dirty="0" smtClean="0">
                <a:solidFill>
                  <a:srgbClr val="3333CC"/>
                </a:solidFill>
              </a:rPr>
              <a:t>ACCES A LA GREFFE </a:t>
            </a:r>
            <a:r>
              <a:rPr lang="fr-FR" altLang="fr-FR" dirty="0" smtClean="0">
                <a:solidFill>
                  <a:srgbClr val="3333CC"/>
                </a:solidFill>
              </a:rPr>
              <a:t>2016</a:t>
            </a:r>
            <a:endParaRPr lang="fr-FR" altLang="fr-FR" dirty="0" smtClean="0">
              <a:solidFill>
                <a:srgbClr val="3333CC"/>
              </a:solidFill>
            </a:endParaRPr>
          </a:p>
          <a:p>
            <a:pPr>
              <a:defRPr/>
            </a:pPr>
            <a:r>
              <a:rPr lang="fr-FR" altLang="fr-FR" dirty="0" smtClean="0">
                <a:solidFill>
                  <a:srgbClr val="3333CC"/>
                </a:solidFill>
              </a:rPr>
              <a:t>Causes de non inscriptions</a:t>
            </a:r>
            <a:endParaRPr lang="fr-FR" altLang="fr-FR" dirty="0">
              <a:solidFill>
                <a:srgbClr val="3333CC"/>
              </a:solidFill>
            </a:endParaRPr>
          </a:p>
        </p:txBody>
      </p:sp>
      <p:graphicFrame>
        <p:nvGraphicFramePr>
          <p:cNvPr id="5" name="Tableau 4"/>
          <p:cNvGraphicFramePr>
            <a:graphicFrameLocks noGrp="1"/>
          </p:cNvGraphicFramePr>
          <p:nvPr>
            <p:custDataLst>
              <p:tags r:id="rId1"/>
            </p:custDataLst>
            <p:extLst>
              <p:ext uri="{D42A27DB-BD31-4B8C-83A1-F6EECF244321}">
                <p14:modId xmlns:p14="http://schemas.microsoft.com/office/powerpoint/2010/main" val="1759059471"/>
              </p:ext>
            </p:extLst>
          </p:nvPr>
        </p:nvGraphicFramePr>
        <p:xfrm>
          <a:off x="179512" y="2636912"/>
          <a:ext cx="8807772" cy="2583180"/>
        </p:xfrm>
        <a:graphic>
          <a:graphicData uri="http://schemas.openxmlformats.org/drawingml/2006/table">
            <a:tbl>
              <a:tblPr firstRow="1" bandRow="1">
                <a:tableStyleId>{5C22544A-7EE6-4342-B048-85BDC9FD1C3A}</a:tableStyleId>
              </a:tblPr>
              <a:tblGrid>
                <a:gridCol w="592446"/>
                <a:gridCol w="677576"/>
                <a:gridCol w="662362"/>
                <a:gridCol w="507184"/>
                <a:gridCol w="1530791"/>
                <a:gridCol w="876973"/>
                <a:gridCol w="1296144"/>
                <a:gridCol w="1152128"/>
                <a:gridCol w="1512168"/>
              </a:tblGrid>
              <a:tr h="411480">
                <a:tc>
                  <a:txBody>
                    <a:bodyPr/>
                    <a:lstStyle/>
                    <a:p>
                      <a:pPr algn="ctr"/>
                      <a:endParaRPr lang="fr-FR" sz="1050" dirty="0"/>
                    </a:p>
                  </a:txBody>
                  <a:tcPr anchor="ctr"/>
                </a:tc>
                <a:tc gridSpan="3">
                  <a:txBody>
                    <a:bodyPr/>
                    <a:lstStyle/>
                    <a:p>
                      <a:pPr algn="ctr"/>
                      <a:r>
                        <a:rPr lang="fr-FR" sz="1050" smtClean="0"/>
                        <a:t>Liste nationale d'attente (CRISTAL)</a:t>
                      </a:r>
                      <a:endParaRPr lang="fr-FR" sz="1050"/>
                    </a:p>
                  </a:txBody>
                  <a:tcPr anchor="ctr"/>
                </a:tc>
                <a:tc hMerge="1">
                  <a:txBody>
                    <a:bodyPr/>
                    <a:lstStyle/>
                    <a:p>
                      <a:endParaRPr lang="fr-FR" sz="800"/>
                    </a:p>
                  </a:txBody>
                  <a:tcPr/>
                </a:tc>
                <a:tc hMerge="1">
                  <a:txBody>
                    <a:bodyPr/>
                    <a:lstStyle/>
                    <a:p>
                      <a:endParaRPr lang="fr-FR" sz="800"/>
                    </a:p>
                  </a:txBody>
                  <a:tcPr/>
                </a:tc>
                <a:tc gridSpan="5">
                  <a:txBody>
                    <a:bodyPr/>
                    <a:lstStyle/>
                    <a:p>
                      <a:pPr algn="ctr"/>
                      <a:r>
                        <a:rPr lang="fr-FR" sz="1050" smtClean="0"/>
                        <a:t>Motif de non inscription (DIADEM)</a:t>
                      </a:r>
                      <a:endParaRPr lang="fr-FR" sz="1050" dirty="0"/>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r>
              <a:tr h="411480">
                <a:tc rowSpan="2">
                  <a:txBody>
                    <a:bodyPr/>
                    <a:lstStyle/>
                    <a:p>
                      <a:pPr algn="ctr"/>
                      <a:endParaRPr lang="fr-FR" sz="1050"/>
                    </a:p>
                  </a:txBody>
                  <a:tcPr anchor="ctr"/>
                </a:tc>
                <a:tc>
                  <a:txBody>
                    <a:bodyPr/>
                    <a:lstStyle/>
                    <a:p>
                      <a:pPr algn="ctr"/>
                      <a:r>
                        <a:rPr lang="fr-FR" sz="1050" smtClean="0"/>
                        <a:t>Inscrits</a:t>
                      </a:r>
                      <a:endParaRPr lang="fr-FR" sz="1050"/>
                    </a:p>
                  </a:txBody>
                  <a:tcPr anchor="ctr"/>
                </a:tc>
                <a:tc gridSpan="2">
                  <a:txBody>
                    <a:bodyPr/>
                    <a:lstStyle/>
                    <a:p>
                      <a:pPr algn="ctr"/>
                      <a:r>
                        <a:rPr lang="fr-FR" sz="1050" smtClean="0"/>
                        <a:t>Non inscrits</a:t>
                      </a:r>
                      <a:endParaRPr lang="fr-FR" sz="1050" dirty="0"/>
                    </a:p>
                  </a:txBody>
                  <a:tcPr anchor="ctr"/>
                </a:tc>
                <a:tc hMerge="1">
                  <a:txBody>
                    <a:bodyPr/>
                    <a:lstStyle/>
                    <a:p>
                      <a:endParaRPr lang="fr-FR" sz="800"/>
                    </a:p>
                  </a:txBody>
                  <a:tcPr/>
                </a:tc>
                <a:tc>
                  <a:txBody>
                    <a:bodyPr/>
                    <a:lstStyle/>
                    <a:p>
                      <a:pPr algn="ctr"/>
                      <a:r>
                        <a:rPr lang="fr-FR" sz="1050" smtClean="0"/>
                        <a:t>Taux de remplissage</a:t>
                      </a:r>
                      <a:endParaRPr lang="fr-FR" sz="1050"/>
                    </a:p>
                  </a:txBody>
                  <a:tcPr anchor="ctr"/>
                </a:tc>
                <a:tc>
                  <a:txBody>
                    <a:bodyPr/>
                    <a:lstStyle/>
                    <a:p>
                      <a:pPr algn="ctr"/>
                      <a:r>
                        <a:rPr lang="fr-FR" sz="1050" smtClean="0"/>
                        <a:t>Bilan en cours</a:t>
                      </a:r>
                      <a:endParaRPr lang="fr-FR" sz="1050"/>
                    </a:p>
                  </a:txBody>
                  <a:tcPr anchor="ctr"/>
                </a:tc>
                <a:tc>
                  <a:txBody>
                    <a:bodyPr/>
                    <a:lstStyle/>
                    <a:p>
                      <a:pPr algn="ctr"/>
                      <a:r>
                        <a:rPr lang="fr-FR" sz="1050" smtClean="0"/>
                        <a:t>Contre-indication médicale</a:t>
                      </a:r>
                      <a:endParaRPr lang="fr-FR" sz="1050"/>
                    </a:p>
                  </a:txBody>
                  <a:tcPr anchor="ctr"/>
                </a:tc>
                <a:tc>
                  <a:txBody>
                    <a:bodyPr/>
                    <a:lstStyle/>
                    <a:p>
                      <a:pPr algn="ctr"/>
                      <a:r>
                        <a:rPr lang="fr-FR" sz="1050" smtClean="0"/>
                        <a:t>Refus de patient</a:t>
                      </a:r>
                      <a:endParaRPr lang="fr-FR" sz="1050"/>
                    </a:p>
                  </a:txBody>
                  <a:tcPr anchor="ctr"/>
                </a:tc>
                <a:tc>
                  <a:txBody>
                    <a:bodyPr/>
                    <a:lstStyle/>
                    <a:p>
                      <a:pPr algn="ctr"/>
                      <a:r>
                        <a:rPr lang="fr-FR" sz="1050" smtClean="0"/>
                        <a:t>Autres causes de non inscription</a:t>
                      </a:r>
                      <a:endParaRPr lang="fr-FR" sz="1050"/>
                    </a:p>
                  </a:txBody>
                  <a:tcPr anchor="ctr"/>
                </a:tc>
              </a:tr>
              <a:tr h="251460">
                <a:tc vMerge="1">
                  <a:txBody>
                    <a:bodyPr/>
                    <a:lstStyle/>
                    <a:p>
                      <a:endParaRPr lang="fr-FR" sz="800"/>
                    </a:p>
                  </a:txBody>
                  <a:tcPr/>
                </a:tc>
                <a:tc>
                  <a:txBody>
                    <a:bodyPr/>
                    <a:lstStyle/>
                    <a:p>
                      <a:pPr algn="ctr"/>
                      <a:r>
                        <a:rPr lang="fr-FR" sz="1050" smtClean="0"/>
                        <a:t>n</a:t>
                      </a:r>
                      <a:endParaRPr lang="fr-FR" sz="1050"/>
                    </a:p>
                  </a:txBody>
                  <a:tcPr anchor="ctr"/>
                </a:tc>
                <a:tc>
                  <a:txBody>
                    <a:bodyPr/>
                    <a:lstStyle/>
                    <a:p>
                      <a:pPr algn="ctr"/>
                      <a:r>
                        <a:rPr lang="fr-FR" sz="1050" smtClean="0"/>
                        <a:t>n</a:t>
                      </a:r>
                      <a:endParaRPr lang="fr-FR" sz="1050"/>
                    </a:p>
                  </a:txBody>
                  <a:tcPr anchor="ctr"/>
                </a:tc>
                <a:tc>
                  <a:txBody>
                    <a:bodyPr/>
                    <a:lstStyle/>
                    <a:p>
                      <a:pPr algn="ctr"/>
                      <a:r>
                        <a:rPr lang="fr-FR" sz="1050" smtClean="0"/>
                        <a:t>%</a:t>
                      </a:r>
                      <a:endParaRPr lang="fr-FR" sz="1050"/>
                    </a:p>
                  </a:txBody>
                  <a:tcPr anchor="ctr"/>
                </a:tc>
                <a:tc>
                  <a:txBody>
                    <a:bodyPr/>
                    <a:lstStyle/>
                    <a:p>
                      <a:pPr algn="ctr"/>
                      <a:r>
                        <a:rPr lang="fr-FR" sz="1050" smtClean="0"/>
                        <a:t>%</a:t>
                      </a:r>
                      <a:endParaRPr lang="fr-FR" sz="1050"/>
                    </a:p>
                  </a:txBody>
                  <a:tcPr anchor="ctr"/>
                </a:tc>
                <a:tc>
                  <a:txBody>
                    <a:bodyPr/>
                    <a:lstStyle/>
                    <a:p>
                      <a:pPr algn="ctr"/>
                      <a:r>
                        <a:rPr lang="fr-FR" sz="1050" smtClean="0"/>
                        <a:t>%</a:t>
                      </a:r>
                      <a:endParaRPr lang="fr-FR" sz="1050"/>
                    </a:p>
                  </a:txBody>
                  <a:tcPr anchor="ctr"/>
                </a:tc>
                <a:tc>
                  <a:txBody>
                    <a:bodyPr/>
                    <a:lstStyle/>
                    <a:p>
                      <a:pPr algn="ctr"/>
                      <a:r>
                        <a:rPr lang="fr-FR" sz="1050" smtClean="0"/>
                        <a:t>%</a:t>
                      </a:r>
                      <a:endParaRPr lang="fr-FR" sz="1050"/>
                    </a:p>
                  </a:txBody>
                  <a:tcPr anchor="ctr"/>
                </a:tc>
                <a:tc>
                  <a:txBody>
                    <a:bodyPr/>
                    <a:lstStyle/>
                    <a:p>
                      <a:pPr algn="ctr"/>
                      <a:r>
                        <a:rPr lang="fr-FR" sz="1050" smtClean="0"/>
                        <a:t>%</a:t>
                      </a:r>
                      <a:endParaRPr lang="fr-FR" sz="1050"/>
                    </a:p>
                  </a:txBody>
                  <a:tcPr anchor="ctr"/>
                </a:tc>
                <a:tc>
                  <a:txBody>
                    <a:bodyPr/>
                    <a:lstStyle/>
                    <a:p>
                      <a:pPr algn="ctr"/>
                      <a:r>
                        <a:rPr lang="fr-FR" sz="1050" smtClean="0"/>
                        <a:t>%</a:t>
                      </a:r>
                      <a:endParaRPr lang="fr-FR" sz="1050"/>
                    </a:p>
                  </a:txBody>
                  <a:tcPr anchor="ctr"/>
                </a:tc>
              </a:tr>
              <a:tr h="251460">
                <a:tc>
                  <a:txBody>
                    <a:bodyPr/>
                    <a:lstStyle/>
                    <a:p>
                      <a:pPr algn="ctr"/>
                      <a:r>
                        <a:rPr lang="fr-FR" sz="1050" smtClean="0"/>
                        <a:t>00-17</a:t>
                      </a:r>
                      <a:endParaRPr lang="fr-FR" sz="1050"/>
                    </a:p>
                  </a:txBody>
                  <a:tcPr anchor="b"/>
                </a:tc>
                <a:tc>
                  <a:txBody>
                    <a:bodyPr/>
                    <a:lstStyle/>
                    <a:p>
                      <a:pPr algn="ctr"/>
                      <a:r>
                        <a:rPr lang="fr-FR" sz="1050" smtClean="0"/>
                        <a:t>115</a:t>
                      </a:r>
                      <a:endParaRPr lang="fr-FR" sz="1050"/>
                    </a:p>
                  </a:txBody>
                  <a:tcPr anchor="b"/>
                </a:tc>
                <a:tc>
                  <a:txBody>
                    <a:bodyPr/>
                    <a:lstStyle/>
                    <a:p>
                      <a:pPr algn="ctr"/>
                      <a:r>
                        <a:rPr lang="fr-FR" sz="1050" smtClean="0"/>
                        <a:t>60</a:t>
                      </a:r>
                      <a:endParaRPr lang="fr-FR" sz="1050"/>
                    </a:p>
                  </a:txBody>
                  <a:tcPr anchor="b"/>
                </a:tc>
                <a:tc>
                  <a:txBody>
                    <a:bodyPr/>
                    <a:lstStyle/>
                    <a:p>
                      <a:pPr algn="ctr"/>
                      <a:r>
                        <a:rPr lang="fr-FR" sz="1050" smtClean="0"/>
                        <a:t>34,3</a:t>
                      </a:r>
                      <a:endParaRPr lang="fr-FR" sz="1050"/>
                    </a:p>
                  </a:txBody>
                  <a:tcPr anchor="b"/>
                </a:tc>
                <a:tc>
                  <a:txBody>
                    <a:bodyPr/>
                    <a:lstStyle/>
                    <a:p>
                      <a:pPr algn="ctr"/>
                      <a:r>
                        <a:rPr lang="fr-FR" sz="1050" smtClean="0"/>
                        <a:t>83,3</a:t>
                      </a:r>
                      <a:endParaRPr lang="fr-FR" sz="1050"/>
                    </a:p>
                  </a:txBody>
                  <a:tcPr anchor="b"/>
                </a:tc>
                <a:tc>
                  <a:txBody>
                    <a:bodyPr/>
                    <a:lstStyle/>
                    <a:p>
                      <a:pPr algn="ctr"/>
                      <a:r>
                        <a:rPr lang="fr-FR" sz="1050" smtClean="0"/>
                        <a:t>54,0</a:t>
                      </a:r>
                      <a:endParaRPr lang="fr-FR" sz="1050"/>
                    </a:p>
                  </a:txBody>
                  <a:tcPr anchor="b"/>
                </a:tc>
                <a:tc>
                  <a:txBody>
                    <a:bodyPr/>
                    <a:lstStyle/>
                    <a:p>
                      <a:pPr algn="ctr"/>
                      <a:r>
                        <a:rPr lang="fr-FR" sz="1050" smtClean="0"/>
                        <a:t>44,0</a:t>
                      </a:r>
                      <a:endParaRPr lang="fr-FR" sz="1050" dirty="0"/>
                    </a:p>
                  </a:txBody>
                  <a:tcPr anchor="b"/>
                </a:tc>
                <a:tc>
                  <a:txBody>
                    <a:bodyPr/>
                    <a:lstStyle/>
                    <a:p>
                      <a:pPr algn="ctr"/>
                      <a:r>
                        <a:rPr lang="fr-FR" sz="1050" smtClean="0"/>
                        <a:t>0,0</a:t>
                      </a:r>
                      <a:endParaRPr lang="fr-FR" sz="1050"/>
                    </a:p>
                  </a:txBody>
                  <a:tcPr anchor="b"/>
                </a:tc>
                <a:tc>
                  <a:txBody>
                    <a:bodyPr/>
                    <a:lstStyle/>
                    <a:p>
                      <a:pPr algn="ctr"/>
                      <a:r>
                        <a:rPr lang="fr-FR" sz="1050" smtClean="0"/>
                        <a:t>2,0</a:t>
                      </a:r>
                      <a:endParaRPr lang="fr-FR" sz="1050"/>
                    </a:p>
                  </a:txBody>
                  <a:tcPr anchor="b"/>
                </a:tc>
              </a:tr>
              <a:tr h="251460">
                <a:tc>
                  <a:txBody>
                    <a:bodyPr/>
                    <a:lstStyle/>
                    <a:p>
                      <a:pPr algn="ctr"/>
                      <a:r>
                        <a:rPr lang="fr-FR" sz="1050" smtClean="0"/>
                        <a:t>18-39</a:t>
                      </a:r>
                      <a:endParaRPr lang="fr-FR" sz="1050"/>
                    </a:p>
                  </a:txBody>
                  <a:tcPr anchor="b"/>
                </a:tc>
                <a:tc>
                  <a:txBody>
                    <a:bodyPr/>
                    <a:lstStyle/>
                    <a:p>
                      <a:pPr algn="ctr"/>
                      <a:r>
                        <a:rPr lang="fr-FR" sz="1050" smtClean="0"/>
                        <a:t>1 423</a:t>
                      </a:r>
                      <a:endParaRPr lang="fr-FR" sz="1050"/>
                    </a:p>
                  </a:txBody>
                  <a:tcPr anchor="b"/>
                </a:tc>
                <a:tc>
                  <a:txBody>
                    <a:bodyPr/>
                    <a:lstStyle/>
                    <a:p>
                      <a:pPr algn="ctr"/>
                      <a:r>
                        <a:rPr lang="fr-FR" sz="1050" smtClean="0"/>
                        <a:t>1 026</a:t>
                      </a:r>
                      <a:endParaRPr lang="fr-FR" sz="1050"/>
                    </a:p>
                  </a:txBody>
                  <a:tcPr anchor="b"/>
                </a:tc>
                <a:tc>
                  <a:txBody>
                    <a:bodyPr/>
                    <a:lstStyle/>
                    <a:p>
                      <a:pPr algn="ctr"/>
                      <a:r>
                        <a:rPr lang="fr-FR" sz="1050" smtClean="0"/>
                        <a:t>41,9</a:t>
                      </a:r>
                      <a:endParaRPr lang="fr-FR" sz="1050"/>
                    </a:p>
                  </a:txBody>
                  <a:tcPr anchor="b"/>
                </a:tc>
                <a:tc>
                  <a:txBody>
                    <a:bodyPr/>
                    <a:lstStyle/>
                    <a:p>
                      <a:pPr algn="ctr"/>
                      <a:r>
                        <a:rPr lang="fr-FR" sz="1050" smtClean="0"/>
                        <a:t>79,6</a:t>
                      </a:r>
                      <a:endParaRPr lang="fr-FR" sz="1050"/>
                    </a:p>
                  </a:txBody>
                  <a:tcPr anchor="b"/>
                </a:tc>
                <a:tc>
                  <a:txBody>
                    <a:bodyPr/>
                    <a:lstStyle/>
                    <a:p>
                      <a:pPr algn="ctr"/>
                      <a:r>
                        <a:rPr lang="fr-FR" sz="1050" smtClean="0"/>
                        <a:t>45,2</a:t>
                      </a:r>
                      <a:endParaRPr lang="fr-FR" sz="1050"/>
                    </a:p>
                  </a:txBody>
                  <a:tcPr anchor="b"/>
                </a:tc>
                <a:tc>
                  <a:txBody>
                    <a:bodyPr/>
                    <a:lstStyle/>
                    <a:p>
                      <a:pPr algn="ctr"/>
                      <a:r>
                        <a:rPr lang="fr-FR" sz="1050" smtClean="0"/>
                        <a:t>25,1</a:t>
                      </a:r>
                      <a:endParaRPr lang="fr-FR" sz="1050"/>
                    </a:p>
                  </a:txBody>
                  <a:tcPr anchor="b"/>
                </a:tc>
                <a:tc>
                  <a:txBody>
                    <a:bodyPr/>
                    <a:lstStyle/>
                    <a:p>
                      <a:pPr algn="ctr"/>
                      <a:r>
                        <a:rPr lang="fr-FR" sz="1050" smtClean="0"/>
                        <a:t>12,6</a:t>
                      </a:r>
                      <a:endParaRPr lang="fr-FR" sz="1050"/>
                    </a:p>
                  </a:txBody>
                  <a:tcPr anchor="b"/>
                </a:tc>
                <a:tc>
                  <a:txBody>
                    <a:bodyPr/>
                    <a:lstStyle/>
                    <a:p>
                      <a:pPr algn="ctr"/>
                      <a:r>
                        <a:rPr lang="fr-FR" sz="1050" smtClean="0"/>
                        <a:t>17,1</a:t>
                      </a:r>
                      <a:endParaRPr lang="fr-FR" sz="1050"/>
                    </a:p>
                  </a:txBody>
                  <a:tcPr anchor="b"/>
                </a:tc>
              </a:tr>
              <a:tr h="251460">
                <a:tc>
                  <a:txBody>
                    <a:bodyPr/>
                    <a:lstStyle/>
                    <a:p>
                      <a:pPr algn="ctr"/>
                      <a:r>
                        <a:rPr lang="fr-FR" sz="1050" smtClean="0"/>
                        <a:t>40-59</a:t>
                      </a:r>
                      <a:endParaRPr lang="fr-FR" sz="1050"/>
                    </a:p>
                  </a:txBody>
                  <a:tcPr anchor="b"/>
                </a:tc>
                <a:tc>
                  <a:txBody>
                    <a:bodyPr/>
                    <a:lstStyle/>
                    <a:p>
                      <a:pPr algn="ctr"/>
                      <a:r>
                        <a:rPr lang="fr-FR" sz="1050" smtClean="0"/>
                        <a:t>4 412</a:t>
                      </a:r>
                      <a:endParaRPr lang="fr-FR" sz="1050"/>
                    </a:p>
                  </a:txBody>
                  <a:tcPr anchor="b"/>
                </a:tc>
                <a:tc>
                  <a:txBody>
                    <a:bodyPr/>
                    <a:lstStyle/>
                    <a:p>
                      <a:pPr algn="ctr"/>
                      <a:r>
                        <a:rPr lang="fr-FR" sz="1050" smtClean="0"/>
                        <a:t>4 709</a:t>
                      </a:r>
                      <a:endParaRPr lang="fr-FR" sz="1050"/>
                    </a:p>
                  </a:txBody>
                  <a:tcPr anchor="b"/>
                </a:tc>
                <a:tc>
                  <a:txBody>
                    <a:bodyPr/>
                    <a:lstStyle/>
                    <a:p>
                      <a:pPr algn="ctr"/>
                      <a:r>
                        <a:rPr lang="fr-FR" sz="1050" smtClean="0"/>
                        <a:t>51,6</a:t>
                      </a:r>
                      <a:endParaRPr lang="fr-FR" sz="1050"/>
                    </a:p>
                  </a:txBody>
                  <a:tcPr anchor="b"/>
                </a:tc>
                <a:tc>
                  <a:txBody>
                    <a:bodyPr/>
                    <a:lstStyle/>
                    <a:p>
                      <a:pPr algn="ctr"/>
                      <a:r>
                        <a:rPr lang="fr-FR" sz="1050" smtClean="0"/>
                        <a:t>85,2</a:t>
                      </a:r>
                      <a:endParaRPr lang="fr-FR" sz="1050"/>
                    </a:p>
                  </a:txBody>
                  <a:tcPr anchor="b"/>
                </a:tc>
                <a:tc>
                  <a:txBody>
                    <a:bodyPr/>
                    <a:lstStyle/>
                    <a:p>
                      <a:pPr algn="ctr"/>
                      <a:r>
                        <a:rPr lang="fr-FR" sz="1050" smtClean="0"/>
                        <a:t>30,6</a:t>
                      </a:r>
                      <a:endParaRPr lang="fr-FR" sz="1050"/>
                    </a:p>
                  </a:txBody>
                  <a:tcPr anchor="b"/>
                </a:tc>
                <a:tc>
                  <a:txBody>
                    <a:bodyPr/>
                    <a:lstStyle/>
                    <a:p>
                      <a:pPr algn="ctr"/>
                      <a:r>
                        <a:rPr lang="fr-FR" sz="1050" smtClean="0"/>
                        <a:t>42,4</a:t>
                      </a:r>
                      <a:endParaRPr lang="fr-FR" sz="1050"/>
                    </a:p>
                  </a:txBody>
                  <a:tcPr anchor="b"/>
                </a:tc>
                <a:tc>
                  <a:txBody>
                    <a:bodyPr/>
                    <a:lstStyle/>
                    <a:p>
                      <a:pPr algn="ctr"/>
                      <a:r>
                        <a:rPr lang="fr-FR" sz="1050" smtClean="0"/>
                        <a:t>15,9</a:t>
                      </a:r>
                      <a:endParaRPr lang="fr-FR" sz="1050"/>
                    </a:p>
                  </a:txBody>
                  <a:tcPr anchor="b"/>
                </a:tc>
                <a:tc>
                  <a:txBody>
                    <a:bodyPr/>
                    <a:lstStyle/>
                    <a:p>
                      <a:pPr algn="ctr"/>
                      <a:r>
                        <a:rPr lang="fr-FR" sz="1050" smtClean="0"/>
                        <a:t>11,1</a:t>
                      </a:r>
                      <a:endParaRPr lang="fr-FR" sz="1050"/>
                    </a:p>
                  </a:txBody>
                  <a:tcPr anchor="b"/>
                </a:tc>
              </a:tr>
              <a:tr h="251460">
                <a:tc>
                  <a:txBody>
                    <a:bodyPr/>
                    <a:lstStyle/>
                    <a:p>
                      <a:pPr algn="ctr"/>
                      <a:r>
                        <a:rPr lang="fr-FR" sz="1050" smtClean="0"/>
                        <a:t>60-69</a:t>
                      </a:r>
                      <a:endParaRPr lang="fr-FR" sz="1050"/>
                    </a:p>
                  </a:txBody>
                  <a:tcPr anchor="b"/>
                </a:tc>
                <a:tc>
                  <a:txBody>
                    <a:bodyPr/>
                    <a:lstStyle/>
                    <a:p>
                      <a:pPr algn="ctr"/>
                      <a:r>
                        <a:rPr lang="fr-FR" sz="1050" smtClean="0"/>
                        <a:t>3 314</a:t>
                      </a:r>
                      <a:endParaRPr lang="fr-FR" sz="1050"/>
                    </a:p>
                  </a:txBody>
                  <a:tcPr anchor="b"/>
                </a:tc>
                <a:tc>
                  <a:txBody>
                    <a:bodyPr/>
                    <a:lstStyle/>
                    <a:p>
                      <a:pPr algn="ctr"/>
                      <a:r>
                        <a:rPr lang="fr-FR" sz="1050" smtClean="0"/>
                        <a:t>7 387</a:t>
                      </a:r>
                      <a:endParaRPr lang="fr-FR" sz="1050"/>
                    </a:p>
                  </a:txBody>
                  <a:tcPr anchor="b"/>
                </a:tc>
                <a:tc>
                  <a:txBody>
                    <a:bodyPr/>
                    <a:lstStyle/>
                    <a:p>
                      <a:pPr algn="ctr"/>
                      <a:r>
                        <a:rPr lang="fr-FR" sz="1050" smtClean="0"/>
                        <a:t>69,0</a:t>
                      </a:r>
                      <a:endParaRPr lang="fr-FR" sz="1050"/>
                    </a:p>
                  </a:txBody>
                  <a:tcPr anchor="b"/>
                </a:tc>
                <a:tc>
                  <a:txBody>
                    <a:bodyPr/>
                    <a:lstStyle/>
                    <a:p>
                      <a:pPr algn="ctr"/>
                      <a:r>
                        <a:rPr lang="fr-FR" sz="1050" smtClean="0"/>
                        <a:t>88,0</a:t>
                      </a:r>
                      <a:endParaRPr lang="fr-FR" sz="1050"/>
                    </a:p>
                  </a:txBody>
                  <a:tcPr anchor="b"/>
                </a:tc>
                <a:tc>
                  <a:txBody>
                    <a:bodyPr/>
                    <a:lstStyle/>
                    <a:p>
                      <a:pPr algn="ctr"/>
                      <a:r>
                        <a:rPr lang="fr-FR" sz="1050" smtClean="0"/>
                        <a:t>20,5</a:t>
                      </a:r>
                      <a:endParaRPr lang="fr-FR" sz="1050"/>
                    </a:p>
                  </a:txBody>
                  <a:tcPr anchor="b"/>
                </a:tc>
                <a:tc>
                  <a:txBody>
                    <a:bodyPr/>
                    <a:lstStyle/>
                    <a:p>
                      <a:pPr algn="ctr"/>
                      <a:r>
                        <a:rPr lang="fr-FR" sz="1050" smtClean="0"/>
                        <a:t>59,2</a:t>
                      </a:r>
                      <a:endParaRPr lang="fr-FR" sz="1050"/>
                    </a:p>
                  </a:txBody>
                  <a:tcPr anchor="b"/>
                </a:tc>
                <a:tc>
                  <a:txBody>
                    <a:bodyPr/>
                    <a:lstStyle/>
                    <a:p>
                      <a:pPr algn="ctr"/>
                      <a:r>
                        <a:rPr lang="fr-FR" sz="1050" smtClean="0"/>
                        <a:t>12,9</a:t>
                      </a:r>
                      <a:endParaRPr lang="fr-FR" sz="1050"/>
                    </a:p>
                  </a:txBody>
                  <a:tcPr anchor="b"/>
                </a:tc>
                <a:tc>
                  <a:txBody>
                    <a:bodyPr/>
                    <a:lstStyle/>
                    <a:p>
                      <a:pPr algn="ctr"/>
                      <a:r>
                        <a:rPr lang="fr-FR" sz="1050" smtClean="0"/>
                        <a:t>7,4</a:t>
                      </a:r>
                      <a:endParaRPr lang="fr-FR" sz="1050"/>
                    </a:p>
                  </a:txBody>
                  <a:tcPr anchor="b"/>
                </a:tc>
              </a:tr>
              <a:tr h="251460">
                <a:tc>
                  <a:txBody>
                    <a:bodyPr/>
                    <a:lstStyle/>
                    <a:p>
                      <a:pPr algn="ctr"/>
                      <a:r>
                        <a:rPr lang="fr-FR" sz="1050" smtClean="0"/>
                        <a:t>70+</a:t>
                      </a:r>
                      <a:endParaRPr lang="fr-FR" sz="1050"/>
                    </a:p>
                  </a:txBody>
                  <a:tcPr anchor="b"/>
                </a:tc>
                <a:tc>
                  <a:txBody>
                    <a:bodyPr/>
                    <a:lstStyle/>
                    <a:p>
                      <a:pPr algn="ctr"/>
                      <a:r>
                        <a:rPr lang="fr-FR" sz="1050" smtClean="0"/>
                        <a:t>1 163</a:t>
                      </a:r>
                      <a:endParaRPr lang="fr-FR" sz="1050"/>
                    </a:p>
                  </a:txBody>
                  <a:tcPr anchor="b"/>
                </a:tc>
                <a:tc>
                  <a:txBody>
                    <a:bodyPr/>
                    <a:lstStyle/>
                    <a:p>
                      <a:pPr algn="ctr"/>
                      <a:r>
                        <a:rPr lang="fr-FR" sz="1050" smtClean="0"/>
                        <a:t>23 058</a:t>
                      </a:r>
                      <a:endParaRPr lang="fr-FR" sz="1050"/>
                    </a:p>
                  </a:txBody>
                  <a:tcPr anchor="b"/>
                </a:tc>
                <a:tc>
                  <a:txBody>
                    <a:bodyPr/>
                    <a:lstStyle/>
                    <a:p>
                      <a:pPr algn="ctr"/>
                      <a:r>
                        <a:rPr lang="fr-FR" sz="1050" smtClean="0"/>
                        <a:t>95,2</a:t>
                      </a:r>
                      <a:endParaRPr lang="fr-FR" sz="1050"/>
                    </a:p>
                  </a:txBody>
                  <a:tcPr anchor="b"/>
                </a:tc>
                <a:tc>
                  <a:txBody>
                    <a:bodyPr/>
                    <a:lstStyle/>
                    <a:p>
                      <a:pPr algn="ctr"/>
                      <a:r>
                        <a:rPr lang="fr-FR" sz="1050" smtClean="0"/>
                        <a:t>94,0</a:t>
                      </a:r>
                      <a:endParaRPr lang="fr-FR" sz="1050"/>
                    </a:p>
                  </a:txBody>
                  <a:tcPr anchor="b"/>
                </a:tc>
                <a:tc>
                  <a:txBody>
                    <a:bodyPr/>
                    <a:lstStyle/>
                    <a:p>
                      <a:pPr algn="ctr"/>
                      <a:r>
                        <a:rPr lang="fr-FR" sz="1050" smtClean="0"/>
                        <a:t>4,8</a:t>
                      </a:r>
                      <a:endParaRPr lang="fr-FR" sz="1050"/>
                    </a:p>
                  </a:txBody>
                  <a:tcPr anchor="b"/>
                </a:tc>
                <a:tc>
                  <a:txBody>
                    <a:bodyPr/>
                    <a:lstStyle/>
                    <a:p>
                      <a:pPr algn="ctr"/>
                      <a:r>
                        <a:rPr lang="fr-FR" sz="1050" smtClean="0"/>
                        <a:t>82,1</a:t>
                      </a:r>
                      <a:endParaRPr lang="fr-FR" sz="1050"/>
                    </a:p>
                  </a:txBody>
                  <a:tcPr anchor="b"/>
                </a:tc>
                <a:tc>
                  <a:txBody>
                    <a:bodyPr/>
                    <a:lstStyle/>
                    <a:p>
                      <a:pPr algn="ctr"/>
                      <a:r>
                        <a:rPr lang="fr-FR" sz="1050" smtClean="0"/>
                        <a:t>5,9</a:t>
                      </a:r>
                      <a:endParaRPr lang="fr-FR" sz="1050"/>
                    </a:p>
                  </a:txBody>
                  <a:tcPr anchor="b"/>
                </a:tc>
                <a:tc>
                  <a:txBody>
                    <a:bodyPr/>
                    <a:lstStyle/>
                    <a:p>
                      <a:pPr algn="ctr"/>
                      <a:r>
                        <a:rPr lang="fr-FR" sz="1050" smtClean="0"/>
                        <a:t>7,3</a:t>
                      </a:r>
                      <a:endParaRPr lang="fr-FR" sz="1050"/>
                    </a:p>
                  </a:txBody>
                  <a:tcPr anchor="b"/>
                </a:tc>
              </a:tr>
              <a:tr h="251460">
                <a:tc>
                  <a:txBody>
                    <a:bodyPr/>
                    <a:lstStyle/>
                    <a:p>
                      <a:pPr algn="ctr"/>
                      <a:r>
                        <a:rPr lang="fr-FR" sz="1050" smtClean="0"/>
                        <a:t>Total</a:t>
                      </a:r>
                      <a:endParaRPr lang="fr-FR" sz="1050"/>
                    </a:p>
                  </a:txBody>
                  <a:tcPr anchor="b"/>
                </a:tc>
                <a:tc>
                  <a:txBody>
                    <a:bodyPr/>
                    <a:lstStyle/>
                    <a:p>
                      <a:pPr algn="ctr"/>
                      <a:r>
                        <a:rPr lang="fr-FR" sz="1050" smtClean="0"/>
                        <a:t>10 427</a:t>
                      </a:r>
                      <a:endParaRPr lang="fr-FR" sz="1050"/>
                    </a:p>
                  </a:txBody>
                  <a:tcPr anchor="b"/>
                </a:tc>
                <a:tc>
                  <a:txBody>
                    <a:bodyPr/>
                    <a:lstStyle/>
                    <a:p>
                      <a:pPr algn="ctr"/>
                      <a:r>
                        <a:rPr lang="fr-FR" sz="1050" smtClean="0"/>
                        <a:t>36 240</a:t>
                      </a:r>
                      <a:endParaRPr lang="fr-FR" sz="1050"/>
                    </a:p>
                  </a:txBody>
                  <a:tcPr anchor="b"/>
                </a:tc>
                <a:tc>
                  <a:txBody>
                    <a:bodyPr/>
                    <a:lstStyle/>
                    <a:p>
                      <a:pPr algn="ctr"/>
                      <a:r>
                        <a:rPr lang="fr-FR" sz="1050" smtClean="0"/>
                        <a:t>77,7</a:t>
                      </a:r>
                      <a:endParaRPr lang="fr-FR" sz="1050"/>
                    </a:p>
                  </a:txBody>
                  <a:tcPr anchor="b"/>
                </a:tc>
                <a:tc>
                  <a:txBody>
                    <a:bodyPr/>
                    <a:lstStyle/>
                    <a:p>
                      <a:pPr algn="ctr"/>
                      <a:r>
                        <a:rPr lang="fr-FR" sz="1050" smtClean="0"/>
                        <a:t>91,2</a:t>
                      </a:r>
                      <a:endParaRPr lang="fr-FR" sz="1050"/>
                    </a:p>
                  </a:txBody>
                  <a:tcPr anchor="b"/>
                </a:tc>
                <a:tc>
                  <a:txBody>
                    <a:bodyPr/>
                    <a:lstStyle/>
                    <a:p>
                      <a:pPr algn="ctr"/>
                      <a:r>
                        <a:rPr lang="fr-FR" sz="1050" smtClean="0"/>
                        <a:t>12,1</a:t>
                      </a:r>
                      <a:endParaRPr lang="fr-FR" sz="1050" dirty="0"/>
                    </a:p>
                  </a:txBody>
                  <a:tcPr anchor="b"/>
                </a:tc>
                <a:tc>
                  <a:txBody>
                    <a:bodyPr/>
                    <a:lstStyle/>
                    <a:p>
                      <a:pPr algn="ctr"/>
                      <a:r>
                        <a:rPr lang="fr-FR" sz="1050" smtClean="0"/>
                        <a:t>71,3</a:t>
                      </a:r>
                      <a:endParaRPr lang="fr-FR" sz="1050" dirty="0"/>
                    </a:p>
                  </a:txBody>
                  <a:tcPr anchor="b"/>
                </a:tc>
                <a:tc>
                  <a:txBody>
                    <a:bodyPr/>
                    <a:lstStyle/>
                    <a:p>
                      <a:pPr algn="ctr"/>
                      <a:r>
                        <a:rPr lang="fr-FR" sz="1050" smtClean="0"/>
                        <a:t>8,6</a:t>
                      </a:r>
                      <a:endParaRPr lang="fr-FR" sz="1050"/>
                    </a:p>
                  </a:txBody>
                  <a:tcPr anchor="b"/>
                </a:tc>
                <a:tc>
                  <a:txBody>
                    <a:bodyPr/>
                    <a:lstStyle/>
                    <a:p>
                      <a:pPr algn="ctr"/>
                      <a:r>
                        <a:rPr lang="fr-FR" sz="1050" dirty="0" smtClean="0"/>
                        <a:t>8,0</a:t>
                      </a:r>
                      <a:endParaRPr lang="fr-FR" sz="1050" dirty="0"/>
                    </a:p>
                  </a:txBody>
                  <a:tcPr anchor="b"/>
                </a:tc>
              </a:tr>
            </a:tbl>
          </a:graphicData>
        </a:graphic>
      </p:graphicFrame>
      <p:sp>
        <p:nvSpPr>
          <p:cNvPr id="6" name="Rectangle 5"/>
          <p:cNvSpPr/>
          <p:nvPr/>
        </p:nvSpPr>
        <p:spPr>
          <a:xfrm>
            <a:off x="395536" y="188640"/>
            <a:ext cx="8496944" cy="2862322"/>
          </a:xfrm>
          <a:prstGeom prst="rect">
            <a:avLst/>
          </a:prstGeom>
        </p:spPr>
        <p:txBody>
          <a:bodyPr wrap="square">
            <a:spAutoFit/>
          </a:bodyPr>
          <a:lstStyle/>
          <a:p>
            <a:r>
              <a:rPr lang="fr-FR" dirty="0">
                <a:solidFill>
                  <a:srgbClr val="3333CC"/>
                </a:solidFill>
              </a:rPr>
              <a:t>Les données sur les causes de non-inscriptions des </a:t>
            </a:r>
            <a:r>
              <a:rPr lang="fr-FR" dirty="0" smtClean="0">
                <a:solidFill>
                  <a:srgbClr val="3333CC"/>
                </a:solidFill>
              </a:rPr>
              <a:t>patients </a:t>
            </a:r>
            <a:r>
              <a:rPr lang="fr-FR" dirty="0">
                <a:solidFill>
                  <a:srgbClr val="3333CC"/>
                </a:solidFill>
              </a:rPr>
              <a:t>dialysés au </a:t>
            </a:r>
            <a:r>
              <a:rPr lang="fr-FR" dirty="0" smtClean="0">
                <a:solidFill>
                  <a:srgbClr val="3333CC"/>
                </a:solidFill>
              </a:rPr>
              <a:t>31/12/2016 </a:t>
            </a:r>
            <a:r>
              <a:rPr lang="fr-FR" dirty="0">
                <a:solidFill>
                  <a:srgbClr val="3333CC"/>
                </a:solidFill>
              </a:rPr>
              <a:t>se basent uniquement sur les déclarations des néphrologues des centres de dialyse qui ont indiqué les raisons de non inscription lors des suivis annuels. </a:t>
            </a:r>
            <a:endParaRPr lang="fr-FR" dirty="0" smtClean="0">
              <a:solidFill>
                <a:srgbClr val="3333CC"/>
              </a:solidFill>
            </a:endParaRPr>
          </a:p>
          <a:p>
            <a:r>
              <a:rPr lang="fr-FR" dirty="0">
                <a:solidFill>
                  <a:srgbClr val="3333CC"/>
                </a:solidFill>
              </a:rPr>
              <a:t>Le nombre de patients dialysés non inscrit un jour donné est un indicateur de prévalence ambivalent. Il peut être élevé dans les zones où l’activité d’inscription est réduite, mais aussi dans les zones où la durée d’attente est très faible du fait d’une activité de prélèvement et de greffe soutenues.</a:t>
            </a:r>
            <a:endParaRPr lang="en-GB" dirty="0">
              <a:solidFill>
                <a:srgbClr val="3333CC"/>
              </a:solidFill>
            </a:endParaRPr>
          </a:p>
          <a:p>
            <a:r>
              <a:rPr lang="fr-FR" dirty="0"/>
              <a:t> </a:t>
            </a:r>
            <a:endParaRPr lang="en-GB" dirty="0"/>
          </a:p>
          <a:p>
            <a:endParaRPr lang="fr-FR" dirty="0">
              <a:solidFill>
                <a:srgbClr val="3333CC"/>
              </a:solidFill>
            </a:endParaRPr>
          </a:p>
        </p:txBody>
      </p:sp>
    </p:spTree>
    <p:extLst>
      <p:ext uri="{BB962C8B-B14F-4D97-AF65-F5344CB8AC3E}">
        <p14:creationId xmlns:p14="http://schemas.microsoft.com/office/powerpoint/2010/main" val="3366192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a:xfrm>
            <a:off x="899592" y="2492896"/>
            <a:ext cx="6984776" cy="1656184"/>
          </a:xfrm>
        </p:spPr>
        <p:txBody>
          <a:bodyPr/>
          <a:lstStyle/>
          <a:p>
            <a:pPr>
              <a:defRPr/>
            </a:pPr>
            <a:r>
              <a:rPr lang="fr-FR" altLang="fr-FR" sz="4400" dirty="0">
                <a:solidFill>
                  <a:srgbClr val="3333CC"/>
                </a:solidFill>
              </a:rPr>
              <a:t>Chapitre </a:t>
            </a:r>
            <a:r>
              <a:rPr lang="fr-FR" altLang="fr-FR" sz="4400" dirty="0" smtClean="0">
                <a:solidFill>
                  <a:srgbClr val="3333CC"/>
                </a:solidFill>
              </a:rPr>
              <a:t>8</a:t>
            </a:r>
          </a:p>
          <a:p>
            <a:pPr>
              <a:defRPr/>
            </a:pPr>
            <a:r>
              <a:rPr lang="fr-FR" altLang="fr-FR" sz="4400" dirty="0" smtClean="0">
                <a:solidFill>
                  <a:srgbClr val="3333CC"/>
                </a:solidFill>
              </a:rPr>
              <a:t>TRANSPLANTATION RENALE en </a:t>
            </a:r>
            <a:r>
              <a:rPr lang="fr-FR" altLang="fr-FR" sz="4400" dirty="0" smtClean="0">
                <a:solidFill>
                  <a:srgbClr val="3333CC"/>
                </a:solidFill>
              </a:rPr>
              <a:t>2016</a:t>
            </a:r>
            <a:endParaRPr lang="fr-FR" altLang="fr-FR" sz="4400" dirty="0" smtClean="0">
              <a:solidFill>
                <a:srgbClr val="3333CC"/>
              </a:solidFill>
            </a:endParaRPr>
          </a:p>
        </p:txBody>
      </p:sp>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59</a:t>
            </a:fld>
            <a:endParaRPr lang="fr-FR" altLang="fr-FR" dirty="0">
              <a:solidFill>
                <a:srgbClr val="000000"/>
              </a:solidFill>
            </a:endParaRPr>
          </a:p>
        </p:txBody>
      </p:sp>
    </p:spTree>
    <p:extLst>
      <p:ext uri="{BB962C8B-B14F-4D97-AF65-F5344CB8AC3E}">
        <p14:creationId xmlns:p14="http://schemas.microsoft.com/office/powerpoint/2010/main" val="427640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6</a:t>
            </a:fld>
            <a:endParaRPr lang="fr-FR" altLang="fr-FR" dirty="0">
              <a:solidFill>
                <a:srgbClr val="000000"/>
              </a:solidFill>
            </a:endParaRPr>
          </a:p>
        </p:txBody>
      </p:sp>
      <p:sp>
        <p:nvSpPr>
          <p:cNvPr id="3" name="Rectangle 2"/>
          <p:cNvSpPr/>
          <p:nvPr/>
        </p:nvSpPr>
        <p:spPr>
          <a:xfrm>
            <a:off x="1187624" y="1700808"/>
            <a:ext cx="669674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fr-FR" altLang="fr-FR" sz="4400" dirty="0">
                <a:solidFill>
                  <a:srgbClr val="3333CC"/>
                </a:solidFill>
                <a:latin typeface="+mn-lt"/>
              </a:rPr>
              <a:t>Chapitre </a:t>
            </a:r>
            <a:r>
              <a:rPr lang="fr-FR" altLang="fr-FR" sz="4400" dirty="0" smtClean="0">
                <a:solidFill>
                  <a:srgbClr val="3333CC"/>
                </a:solidFill>
                <a:latin typeface="+mn-lt"/>
              </a:rPr>
              <a:t>2</a:t>
            </a:r>
            <a:endParaRPr lang="fr-FR" altLang="fr-FR" sz="4400" dirty="0">
              <a:solidFill>
                <a:srgbClr val="3333CC"/>
              </a:solidFill>
              <a:latin typeface="+mn-lt"/>
            </a:endParaRPr>
          </a:p>
          <a:p>
            <a:pPr algn="ctr"/>
            <a:r>
              <a:rPr lang="fr-FR" altLang="fr-FR" sz="4400" dirty="0">
                <a:solidFill>
                  <a:srgbClr val="3333CC"/>
                </a:solidFill>
                <a:latin typeface="+mn-lt"/>
              </a:rPr>
              <a:t>INCIDENCE DE L’IRCT en </a:t>
            </a:r>
            <a:r>
              <a:rPr lang="fr-FR" altLang="fr-FR" sz="4400" dirty="0" smtClean="0">
                <a:solidFill>
                  <a:srgbClr val="3333CC"/>
                </a:solidFill>
                <a:latin typeface="+mn-lt"/>
              </a:rPr>
              <a:t>2016</a:t>
            </a:r>
            <a:endParaRPr lang="fr-FR" altLang="fr-FR" sz="4400" dirty="0">
              <a:solidFill>
                <a:srgbClr val="3333CC"/>
              </a:solidFill>
              <a:latin typeface="+mn-lt"/>
            </a:endParaRPr>
          </a:p>
        </p:txBody>
      </p:sp>
    </p:spTree>
    <p:extLst>
      <p:ext uri="{BB962C8B-B14F-4D97-AF65-F5344CB8AC3E}">
        <p14:creationId xmlns:p14="http://schemas.microsoft.com/office/powerpoint/2010/main" val="27020355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60</a:t>
            </a:fld>
            <a:endParaRPr lang="fr-FR" altLang="fr-FR" dirty="0">
              <a:solidFill>
                <a:srgbClr val="000000"/>
              </a:solidFill>
            </a:endParaRPr>
          </a:p>
        </p:txBody>
      </p:sp>
      <p:sp>
        <p:nvSpPr>
          <p:cNvPr id="2" name="Rectangle 1"/>
          <p:cNvSpPr/>
          <p:nvPr/>
        </p:nvSpPr>
        <p:spPr>
          <a:xfrm>
            <a:off x="467544" y="692696"/>
            <a:ext cx="8208912" cy="4801314"/>
          </a:xfrm>
          <a:prstGeom prst="rect">
            <a:avLst/>
          </a:prstGeom>
        </p:spPr>
        <p:txBody>
          <a:bodyPr wrap="square">
            <a:spAutoFit/>
          </a:bodyPr>
          <a:lstStyle/>
          <a:p>
            <a:pPr algn="just"/>
            <a:r>
              <a:rPr lang="fr-FR" dirty="0" smtClean="0">
                <a:solidFill>
                  <a:srgbClr val="3333CC"/>
                </a:solidFill>
              </a:rPr>
              <a:t>Dans le chapitre </a:t>
            </a:r>
            <a:r>
              <a:rPr lang="fr-FR" b="1" u="sng" dirty="0" smtClean="0">
                <a:solidFill>
                  <a:srgbClr val="3333CC"/>
                </a:solidFill>
              </a:rPr>
              <a:t>TRANSPLANTATION RENALE EN </a:t>
            </a:r>
            <a:r>
              <a:rPr lang="fr-FR" b="1" u="sng" dirty="0" smtClean="0">
                <a:solidFill>
                  <a:srgbClr val="3333CC"/>
                </a:solidFill>
              </a:rPr>
              <a:t>2016</a:t>
            </a:r>
            <a:endParaRPr lang="fr-FR" b="1" u="sng" dirty="0" smtClean="0">
              <a:solidFill>
                <a:srgbClr val="3333CC"/>
              </a:solidFill>
            </a:endParaRPr>
          </a:p>
          <a:p>
            <a:pPr algn="just"/>
            <a:r>
              <a:rPr lang="fr-FR" dirty="0" smtClean="0">
                <a:solidFill>
                  <a:srgbClr val="3333CC"/>
                </a:solidFill>
              </a:rPr>
              <a:t>est décrit l’activité de transplantation rénale des centres de greffes en </a:t>
            </a:r>
            <a:r>
              <a:rPr lang="fr-FR" dirty="0" smtClean="0">
                <a:solidFill>
                  <a:srgbClr val="3333CC"/>
                </a:solidFill>
              </a:rPr>
              <a:t>2016. </a:t>
            </a:r>
            <a:r>
              <a:rPr lang="fr-FR" dirty="0" smtClean="0">
                <a:solidFill>
                  <a:srgbClr val="3333CC"/>
                </a:solidFill>
              </a:rPr>
              <a:t>Elle considère l’ensemble des patients en IRCT potentiellement concernés (incidents de l’année, prévalents en dialyse et malades au stade terminal non encore dialysés inscrits préemptifs). </a:t>
            </a:r>
          </a:p>
          <a:p>
            <a:pPr algn="just"/>
            <a:endParaRPr lang="fr-FR" dirty="0" smtClean="0">
              <a:solidFill>
                <a:srgbClr val="3333CC"/>
              </a:solidFill>
            </a:endParaRPr>
          </a:p>
          <a:p>
            <a:r>
              <a:rPr lang="fr-FR" dirty="0" smtClean="0">
                <a:solidFill>
                  <a:srgbClr val="3333CC"/>
                </a:solidFill>
              </a:rPr>
              <a:t>Les greffes préemptives concernent les patients démarrant d’emblée par une greffe rénale sans passage par la dialyse.</a:t>
            </a:r>
          </a:p>
          <a:p>
            <a:endParaRPr lang="fr-FR" dirty="0" smtClean="0">
              <a:solidFill>
                <a:srgbClr val="3333CC"/>
              </a:solidFill>
            </a:endParaRPr>
          </a:p>
          <a:p>
            <a:r>
              <a:rPr lang="fr-FR" dirty="0" smtClean="0">
                <a:solidFill>
                  <a:srgbClr val="3333CC"/>
                </a:solidFill>
              </a:rPr>
              <a:t>Les arrêts fonctionnels du greffon concernent les patients greffés qui ont perdu leur greffon en </a:t>
            </a:r>
            <a:r>
              <a:rPr lang="fr-FR" dirty="0" smtClean="0">
                <a:solidFill>
                  <a:srgbClr val="3333CC"/>
                </a:solidFill>
              </a:rPr>
              <a:t>2016 </a:t>
            </a:r>
            <a:r>
              <a:rPr lang="fr-FR" dirty="0" smtClean="0">
                <a:solidFill>
                  <a:srgbClr val="3333CC"/>
                </a:solidFill>
              </a:rPr>
              <a:t>(retour en dialyse ou </a:t>
            </a:r>
            <a:r>
              <a:rPr lang="fr-FR" dirty="0" err="1" smtClean="0">
                <a:solidFill>
                  <a:srgbClr val="3333CC"/>
                </a:solidFill>
              </a:rPr>
              <a:t>retransplantation</a:t>
            </a:r>
            <a:r>
              <a:rPr lang="fr-FR" dirty="0" smtClean="0">
                <a:solidFill>
                  <a:srgbClr val="3333CC"/>
                </a:solidFill>
              </a:rPr>
              <a:t> immédiate ou décès).</a:t>
            </a:r>
          </a:p>
          <a:p>
            <a:endParaRPr lang="fr-FR" dirty="0" smtClean="0">
              <a:solidFill>
                <a:srgbClr val="3333CC"/>
              </a:solidFill>
            </a:endParaRPr>
          </a:p>
          <a:p>
            <a:r>
              <a:rPr lang="fr-FR" dirty="0" smtClean="0">
                <a:solidFill>
                  <a:srgbClr val="3333CC"/>
                </a:solidFill>
              </a:rPr>
              <a:t>Les tendances temporelles </a:t>
            </a:r>
            <a:r>
              <a:rPr lang="fr-FR" dirty="0" smtClean="0">
                <a:solidFill>
                  <a:srgbClr val="3333CC"/>
                </a:solidFill>
              </a:rPr>
              <a:t>sont </a:t>
            </a:r>
            <a:r>
              <a:rPr lang="fr-FR" dirty="0" smtClean="0">
                <a:solidFill>
                  <a:srgbClr val="3333CC"/>
                </a:solidFill>
              </a:rPr>
              <a:t>estimées par un modèle de régression qui fournit le pourcentage de changement annuel et son intervalle de confiance (application </a:t>
            </a:r>
            <a:r>
              <a:rPr lang="fr-FR" dirty="0" err="1" smtClean="0">
                <a:solidFill>
                  <a:srgbClr val="3333CC"/>
                </a:solidFill>
              </a:rPr>
              <a:t>JointPoint</a:t>
            </a:r>
            <a:r>
              <a:rPr lang="fr-FR" dirty="0" smtClean="0">
                <a:solidFill>
                  <a:srgbClr val="3333CC"/>
                </a:solidFill>
              </a:rPr>
              <a:t> développée par le National Cancer Institute). </a:t>
            </a:r>
          </a:p>
          <a:p>
            <a:pPr algn="just"/>
            <a:endParaRPr lang="fr-FR" dirty="0"/>
          </a:p>
        </p:txBody>
      </p:sp>
      <p:sp>
        <p:nvSpPr>
          <p:cNvPr id="7" name="Espace réservé du pied de page 4"/>
          <p:cNvSpPr>
            <a:spLocks noGrp="1"/>
          </p:cNvSpPr>
          <p:nvPr>
            <p:ph type="ftr" sz="quarter" idx="10"/>
          </p:nvPr>
        </p:nvSpPr>
        <p:spPr>
          <a:xfrm>
            <a:off x="3124200" y="6248400"/>
            <a:ext cx="4112096" cy="457200"/>
          </a:xfrm>
        </p:spPr>
        <p:txBody>
          <a:bodyPr/>
          <a:lstStyle/>
          <a:p>
            <a:pPr>
              <a:defRPr/>
            </a:pPr>
            <a:r>
              <a:rPr lang="fr-FR" altLang="fr-FR" dirty="0">
                <a:solidFill>
                  <a:srgbClr val="3333CC"/>
                </a:solidFill>
              </a:rPr>
              <a:t>Chapitre </a:t>
            </a:r>
            <a:r>
              <a:rPr lang="fr-FR" altLang="fr-FR" dirty="0" smtClean="0">
                <a:solidFill>
                  <a:srgbClr val="3333CC"/>
                </a:solidFill>
              </a:rPr>
              <a:t>TRANSPLANTATION </a:t>
            </a:r>
            <a:r>
              <a:rPr lang="fr-FR" altLang="fr-FR" dirty="0" smtClean="0">
                <a:solidFill>
                  <a:srgbClr val="3333CC"/>
                </a:solidFill>
              </a:rPr>
              <a:t>2016</a:t>
            </a:r>
            <a:endParaRPr lang="fr-FR" altLang="fr-FR" dirty="0">
              <a:solidFill>
                <a:srgbClr val="3333CC"/>
              </a:solidFill>
            </a:endParaRPr>
          </a:p>
          <a:p>
            <a:pPr>
              <a:defRPr/>
            </a:pPr>
            <a:r>
              <a:rPr lang="fr-FR" altLang="fr-FR" dirty="0" smtClean="0">
                <a:solidFill>
                  <a:srgbClr val="3333CC"/>
                </a:solidFill>
              </a:rPr>
              <a:t>Méthodes</a:t>
            </a:r>
            <a:endParaRPr lang="fr-FR" altLang="fr-FR" dirty="0">
              <a:solidFill>
                <a:srgbClr val="3333CC"/>
              </a:solidFill>
            </a:endParaRPr>
          </a:p>
        </p:txBody>
      </p:sp>
    </p:spTree>
    <p:extLst>
      <p:ext uri="{BB962C8B-B14F-4D97-AF65-F5344CB8AC3E}">
        <p14:creationId xmlns:p14="http://schemas.microsoft.com/office/powerpoint/2010/main" val="6080377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61</a:t>
            </a:fld>
            <a:endParaRPr lang="fr-FR" altLang="fr-FR" dirty="0">
              <a:solidFill>
                <a:srgbClr val="000000"/>
              </a:solidFill>
            </a:endParaRPr>
          </a:p>
        </p:txBody>
      </p:sp>
      <p:sp>
        <p:nvSpPr>
          <p:cNvPr id="6" name="Espace réservé du pied de page 4"/>
          <p:cNvSpPr>
            <a:spLocks noGrp="1"/>
          </p:cNvSpPr>
          <p:nvPr>
            <p:ph type="ftr" sz="quarter" idx="10"/>
          </p:nvPr>
        </p:nvSpPr>
        <p:spPr>
          <a:xfrm>
            <a:off x="3124200" y="6248400"/>
            <a:ext cx="4112096" cy="457200"/>
          </a:xfrm>
        </p:spPr>
        <p:txBody>
          <a:bodyPr/>
          <a:lstStyle/>
          <a:p>
            <a:pPr>
              <a:defRPr/>
            </a:pPr>
            <a:r>
              <a:rPr lang="fr-FR" altLang="fr-FR" dirty="0">
                <a:solidFill>
                  <a:srgbClr val="3333CC"/>
                </a:solidFill>
              </a:rPr>
              <a:t>Chapitre </a:t>
            </a:r>
            <a:r>
              <a:rPr lang="fr-FR" altLang="fr-FR" dirty="0" smtClean="0">
                <a:solidFill>
                  <a:srgbClr val="3333CC"/>
                </a:solidFill>
              </a:rPr>
              <a:t>TRANSPLANTATION </a:t>
            </a:r>
            <a:r>
              <a:rPr lang="fr-FR" altLang="fr-FR" dirty="0" smtClean="0">
                <a:solidFill>
                  <a:srgbClr val="3333CC"/>
                </a:solidFill>
              </a:rPr>
              <a:t>2016</a:t>
            </a:r>
            <a:endParaRPr lang="fr-FR" altLang="fr-FR" dirty="0">
              <a:solidFill>
                <a:srgbClr val="3333CC"/>
              </a:solidFill>
            </a:endParaRPr>
          </a:p>
          <a:p>
            <a:pPr>
              <a:defRPr/>
            </a:pPr>
            <a:r>
              <a:rPr lang="fr-FR" altLang="fr-FR" dirty="0" smtClean="0">
                <a:solidFill>
                  <a:srgbClr val="3333CC"/>
                </a:solidFill>
              </a:rPr>
              <a:t>Greffe préemptive</a:t>
            </a:r>
            <a:endParaRPr lang="fr-FR" altLang="fr-FR" dirty="0">
              <a:solidFill>
                <a:srgbClr val="3333CC"/>
              </a:solidFill>
            </a:endParaRPr>
          </a:p>
        </p:txBody>
      </p:sp>
      <p:sp>
        <p:nvSpPr>
          <p:cNvPr id="7" name="Rectangle 6"/>
          <p:cNvSpPr/>
          <p:nvPr/>
        </p:nvSpPr>
        <p:spPr>
          <a:xfrm>
            <a:off x="323528" y="366050"/>
            <a:ext cx="8568952" cy="1477328"/>
          </a:xfrm>
          <a:prstGeom prst="rect">
            <a:avLst/>
          </a:prstGeom>
        </p:spPr>
        <p:txBody>
          <a:bodyPr wrap="square">
            <a:spAutoFit/>
          </a:bodyPr>
          <a:lstStyle/>
          <a:p>
            <a:r>
              <a:rPr lang="fr-FR" dirty="0">
                <a:solidFill>
                  <a:srgbClr val="3333CC"/>
                </a:solidFill>
              </a:rPr>
              <a:t>Parmi les 11 </a:t>
            </a:r>
            <a:r>
              <a:rPr lang="fr-FR" dirty="0" smtClean="0">
                <a:solidFill>
                  <a:srgbClr val="3333CC"/>
                </a:solidFill>
              </a:rPr>
              <a:t>060 </a:t>
            </a:r>
            <a:r>
              <a:rPr lang="fr-FR" dirty="0">
                <a:solidFill>
                  <a:srgbClr val="3333CC"/>
                </a:solidFill>
              </a:rPr>
              <a:t>patients arrivés au stade terminal de l’insuffisance rénale en </a:t>
            </a:r>
            <a:r>
              <a:rPr lang="fr-FR" dirty="0" smtClean="0">
                <a:solidFill>
                  <a:srgbClr val="3333CC"/>
                </a:solidFill>
              </a:rPr>
              <a:t>2016, 443 </a:t>
            </a:r>
            <a:r>
              <a:rPr lang="fr-FR" dirty="0">
                <a:solidFill>
                  <a:srgbClr val="3333CC"/>
                </a:solidFill>
              </a:rPr>
              <a:t>(4 %) ont bénéficié d’emblée d’une greffe préemptive rénale, réalisée dans </a:t>
            </a:r>
            <a:r>
              <a:rPr lang="fr-FR" dirty="0" smtClean="0">
                <a:solidFill>
                  <a:srgbClr val="3333CC"/>
                </a:solidFill>
              </a:rPr>
              <a:t>39% </a:t>
            </a:r>
            <a:r>
              <a:rPr lang="fr-FR" dirty="0">
                <a:solidFill>
                  <a:srgbClr val="3333CC"/>
                </a:solidFill>
              </a:rPr>
              <a:t>des cas à partir d’un donneur vivant. La place de la greffe préemptive parmi les patients démarrant un traitement de suppléance est très variable d’une région à l’autre.</a:t>
            </a:r>
            <a:endParaRPr lang="en-GB" dirty="0">
              <a:solidFill>
                <a:srgbClr val="3333CC"/>
              </a:solidFill>
            </a:endParaRPr>
          </a:p>
        </p:txBody>
      </p:sp>
      <p:pic>
        <p:nvPicPr>
          <p:cNvPr id="4" name="Image 3" descr="Bar chart of EQD_REG_LIB"/>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547664" y="1843378"/>
            <a:ext cx="6899994" cy="4121058"/>
          </a:xfrm>
          <a:prstGeom prst="rect">
            <a:avLst/>
          </a:prstGeom>
        </p:spPr>
      </p:pic>
    </p:spTree>
    <p:extLst>
      <p:ext uri="{BB962C8B-B14F-4D97-AF65-F5344CB8AC3E}">
        <p14:creationId xmlns:p14="http://schemas.microsoft.com/office/powerpoint/2010/main" val="1761705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62</a:t>
            </a:fld>
            <a:endParaRPr lang="fr-FR" altLang="fr-FR" dirty="0">
              <a:solidFill>
                <a:srgbClr val="000000"/>
              </a:solidFill>
            </a:endParaRPr>
          </a:p>
        </p:txBody>
      </p:sp>
      <p:sp>
        <p:nvSpPr>
          <p:cNvPr id="5" name="Espace réservé du pied de page 4"/>
          <p:cNvSpPr>
            <a:spLocks noGrp="1"/>
          </p:cNvSpPr>
          <p:nvPr>
            <p:ph type="ftr" sz="quarter" idx="10"/>
          </p:nvPr>
        </p:nvSpPr>
        <p:spPr>
          <a:xfrm>
            <a:off x="3124200" y="6248400"/>
            <a:ext cx="4112096" cy="457200"/>
          </a:xfrm>
        </p:spPr>
        <p:txBody>
          <a:bodyPr/>
          <a:lstStyle/>
          <a:p>
            <a:pPr>
              <a:defRPr/>
            </a:pPr>
            <a:r>
              <a:rPr lang="fr-FR" altLang="fr-FR" dirty="0">
                <a:solidFill>
                  <a:srgbClr val="3333CC"/>
                </a:solidFill>
              </a:rPr>
              <a:t>Chapitre </a:t>
            </a:r>
            <a:r>
              <a:rPr lang="fr-FR" altLang="fr-FR" dirty="0" smtClean="0">
                <a:solidFill>
                  <a:srgbClr val="3333CC"/>
                </a:solidFill>
              </a:rPr>
              <a:t>TRANSPLANTATION </a:t>
            </a:r>
            <a:r>
              <a:rPr lang="fr-FR" altLang="fr-FR" dirty="0" smtClean="0">
                <a:solidFill>
                  <a:srgbClr val="3333CC"/>
                </a:solidFill>
              </a:rPr>
              <a:t>2016</a:t>
            </a:r>
            <a:endParaRPr lang="fr-FR" altLang="fr-FR" dirty="0">
              <a:solidFill>
                <a:srgbClr val="3333CC"/>
              </a:solidFill>
            </a:endParaRPr>
          </a:p>
          <a:p>
            <a:pPr>
              <a:defRPr/>
            </a:pPr>
            <a:r>
              <a:rPr lang="fr-FR" altLang="fr-FR" dirty="0" smtClean="0">
                <a:solidFill>
                  <a:srgbClr val="3333CC"/>
                </a:solidFill>
              </a:rPr>
              <a:t>Arrêt fonctionnel du greffon</a:t>
            </a:r>
            <a:endParaRPr lang="fr-FR" altLang="fr-FR" dirty="0">
              <a:solidFill>
                <a:srgbClr val="3333CC"/>
              </a:solidFill>
            </a:endParaRPr>
          </a:p>
        </p:txBody>
      </p:sp>
      <p:sp>
        <p:nvSpPr>
          <p:cNvPr id="7" name="Rectangle 1"/>
          <p:cNvSpPr>
            <a:spLocks noChangeArrowheads="1"/>
          </p:cNvSpPr>
          <p:nvPr/>
        </p:nvSpPr>
        <p:spPr bwMode="auto">
          <a:xfrm>
            <a:off x="135069" y="260648"/>
            <a:ext cx="8784975" cy="1754326"/>
          </a:xfrm>
          <a:prstGeom prst="rect">
            <a:avLst/>
          </a:prstGeom>
          <a:noFill/>
        </p:spPr>
        <p:txBody>
          <a:bodyPr vert="horz" wrap="square" rtlCol="0">
            <a:spAutoFit/>
          </a:bodyPr>
          <a:lstStyle/>
          <a:p>
            <a:r>
              <a:rPr lang="fr-FR" altLang="en-US" dirty="0">
                <a:solidFill>
                  <a:srgbClr val="3333CC"/>
                </a:solidFill>
              </a:rPr>
              <a:t>En </a:t>
            </a:r>
            <a:r>
              <a:rPr lang="fr-FR" altLang="en-US" dirty="0" smtClean="0">
                <a:solidFill>
                  <a:srgbClr val="3333CC"/>
                </a:solidFill>
              </a:rPr>
              <a:t>2016, </a:t>
            </a:r>
            <a:r>
              <a:rPr lang="fr-FR" altLang="en-US" dirty="0">
                <a:solidFill>
                  <a:srgbClr val="3333CC"/>
                </a:solidFill>
              </a:rPr>
              <a:t>1 </a:t>
            </a:r>
            <a:r>
              <a:rPr lang="fr-FR" altLang="en-US" dirty="0" smtClean="0">
                <a:solidFill>
                  <a:srgbClr val="3333CC"/>
                </a:solidFill>
              </a:rPr>
              <a:t>091 </a:t>
            </a:r>
            <a:r>
              <a:rPr lang="fr-FR" altLang="en-US" dirty="0">
                <a:solidFill>
                  <a:srgbClr val="3333CC"/>
                </a:solidFill>
              </a:rPr>
              <a:t>arrêts fonctionnels du greffon ont été enregistrés, ce qui représente 9 % des patients qui sont arrivés en dialyse cette année-là (patients incidents, ou arrêts fonctionnels du greffon, ou patients de retour en dialyse après récupération temporaire de la fonction rénale). La moitié des patients étaient porteurs de leur greffon depuis plus de </a:t>
            </a:r>
            <a:r>
              <a:rPr lang="fr-FR" altLang="en-US" dirty="0" smtClean="0">
                <a:solidFill>
                  <a:srgbClr val="3333CC"/>
                </a:solidFill>
              </a:rPr>
              <a:t>7,6 </a:t>
            </a:r>
            <a:r>
              <a:rPr lang="fr-FR" altLang="en-US" dirty="0">
                <a:solidFill>
                  <a:srgbClr val="3333CC"/>
                </a:solidFill>
              </a:rPr>
              <a:t>ans. Ce chiffre est à mettre en relation avec la survie médiane des greffons qui est de 14 ans. </a:t>
            </a:r>
          </a:p>
        </p:txBody>
      </p:sp>
      <p:pic>
        <p:nvPicPr>
          <p:cNvPr id="4" name="Image 3" descr="Bar chart of cldel"/>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547664" y="2132856"/>
            <a:ext cx="4448175" cy="3810000"/>
          </a:xfrm>
          <a:prstGeom prst="rect">
            <a:avLst/>
          </a:prstGeom>
        </p:spPr>
      </p:pic>
    </p:spTree>
    <p:extLst>
      <p:ext uri="{BB962C8B-B14F-4D97-AF65-F5344CB8AC3E}">
        <p14:creationId xmlns:p14="http://schemas.microsoft.com/office/powerpoint/2010/main" val="30833921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63</a:t>
            </a:fld>
            <a:endParaRPr lang="fr-FR" altLang="fr-FR" dirty="0">
              <a:solidFill>
                <a:srgbClr val="000000"/>
              </a:solidFill>
            </a:endParaRPr>
          </a:p>
        </p:txBody>
      </p:sp>
      <p:graphicFrame>
        <p:nvGraphicFramePr>
          <p:cNvPr id="4" name="Tableau 3"/>
          <p:cNvGraphicFramePr>
            <a:graphicFrameLocks noGrp="1"/>
          </p:cNvGraphicFramePr>
          <p:nvPr>
            <p:custDataLst>
              <p:tags r:id="rId1"/>
            </p:custDataLst>
            <p:extLst>
              <p:ext uri="{D42A27DB-BD31-4B8C-83A1-F6EECF244321}">
                <p14:modId xmlns:p14="http://schemas.microsoft.com/office/powerpoint/2010/main" val="3042304187"/>
              </p:ext>
            </p:extLst>
          </p:nvPr>
        </p:nvGraphicFramePr>
        <p:xfrm>
          <a:off x="2056356" y="1196752"/>
          <a:ext cx="5319319" cy="4150265"/>
        </p:xfrm>
        <a:graphic>
          <a:graphicData uri="http://schemas.openxmlformats.org/drawingml/2006/table">
            <a:tbl>
              <a:tblPr firstRow="1" bandRow="1">
                <a:tableStyleId>{5C22544A-7EE6-4342-B048-85BDC9FD1C3A}</a:tableStyleId>
              </a:tblPr>
              <a:tblGrid>
                <a:gridCol w="3582059"/>
                <a:gridCol w="834119"/>
                <a:gridCol w="903141"/>
              </a:tblGrid>
              <a:tr h="720080">
                <a:tc>
                  <a:txBody>
                    <a:bodyPr/>
                    <a:lstStyle/>
                    <a:p>
                      <a:pPr algn="ctr"/>
                      <a:r>
                        <a:rPr lang="fr-FR" sz="1400" dirty="0" smtClean="0"/>
                        <a:t>Traitement</a:t>
                      </a:r>
                      <a:endParaRPr lang="fr-FR" sz="1400" dirty="0"/>
                    </a:p>
                  </a:txBody>
                  <a:tcPr anchor="ctr"/>
                </a:tc>
                <a:tc>
                  <a:txBody>
                    <a:bodyPr/>
                    <a:lstStyle/>
                    <a:p>
                      <a:pPr algn="ctr"/>
                      <a:r>
                        <a:rPr lang="fr-FR" sz="1400" smtClean="0"/>
                        <a:t>n</a:t>
                      </a:r>
                      <a:endParaRPr lang="fr-FR" sz="1400" dirty="0"/>
                    </a:p>
                  </a:txBody>
                  <a:tcPr anchor="ctr"/>
                </a:tc>
                <a:tc>
                  <a:txBody>
                    <a:bodyPr/>
                    <a:lstStyle/>
                    <a:p>
                      <a:pPr algn="ctr"/>
                      <a:r>
                        <a:rPr lang="fr-FR" sz="1400" smtClean="0"/>
                        <a:t>%</a:t>
                      </a:r>
                      <a:endParaRPr lang="fr-FR" sz="1400" dirty="0"/>
                    </a:p>
                  </a:txBody>
                  <a:tcPr anchor="ctr"/>
                </a:tc>
              </a:tr>
              <a:tr h="311835">
                <a:tc>
                  <a:txBody>
                    <a:bodyPr/>
                    <a:lstStyle/>
                    <a:p>
                      <a:r>
                        <a:rPr lang="fr-FR" sz="1400" dirty="0" smtClean="0"/>
                        <a:t>HD en centre</a:t>
                      </a:r>
                      <a:endParaRPr lang="fr-FR" sz="1400" dirty="0"/>
                    </a:p>
                  </a:txBody>
                  <a:tcPr anchor="b"/>
                </a:tc>
                <a:tc>
                  <a:txBody>
                    <a:bodyPr/>
                    <a:lstStyle/>
                    <a:p>
                      <a:pPr algn="ctr">
                        <a:lnSpc>
                          <a:spcPct val="115000"/>
                        </a:lnSpc>
                        <a:spcAft>
                          <a:spcPts val="0"/>
                        </a:spcAft>
                      </a:pPr>
                      <a:r>
                        <a:rPr lang="fr-FR" sz="1400" kern="1200" dirty="0">
                          <a:solidFill>
                            <a:schemeClr val="dk1"/>
                          </a:solidFill>
                          <a:latin typeface="+mn-lt"/>
                          <a:ea typeface="+mn-ea"/>
                          <a:cs typeface="+mn-cs"/>
                        </a:rPr>
                        <a:t>789</a:t>
                      </a:r>
                    </a:p>
                  </a:txBody>
                  <a:tcPr marL="44450" marR="44450" marT="0" marB="0" anchor="b"/>
                </a:tc>
                <a:tc>
                  <a:txBody>
                    <a:bodyPr/>
                    <a:lstStyle/>
                    <a:p>
                      <a:pPr algn="ctr">
                        <a:lnSpc>
                          <a:spcPct val="115000"/>
                        </a:lnSpc>
                        <a:spcAft>
                          <a:spcPts val="0"/>
                        </a:spcAft>
                      </a:pPr>
                      <a:r>
                        <a:rPr lang="fr-FR" sz="1400" kern="1200">
                          <a:solidFill>
                            <a:schemeClr val="dk1"/>
                          </a:solidFill>
                          <a:latin typeface="+mn-lt"/>
                          <a:ea typeface="+mn-ea"/>
                          <a:cs typeface="+mn-cs"/>
                        </a:rPr>
                        <a:t>72,3</a:t>
                      </a:r>
                    </a:p>
                  </a:txBody>
                  <a:tcPr marL="44450" marR="44450" marT="0" marB="0" anchor="b"/>
                </a:tc>
              </a:tr>
              <a:tr h="311835">
                <a:tc>
                  <a:txBody>
                    <a:bodyPr/>
                    <a:lstStyle/>
                    <a:p>
                      <a:r>
                        <a:rPr lang="fr-FR" sz="1400" smtClean="0"/>
                        <a:t>HD en UDM</a:t>
                      </a:r>
                      <a:endParaRPr lang="fr-FR" sz="1400"/>
                    </a:p>
                  </a:txBody>
                  <a:tcPr anchor="b"/>
                </a:tc>
                <a:tc>
                  <a:txBody>
                    <a:bodyPr/>
                    <a:lstStyle/>
                    <a:p>
                      <a:pPr algn="ctr">
                        <a:lnSpc>
                          <a:spcPct val="115000"/>
                        </a:lnSpc>
                        <a:spcAft>
                          <a:spcPts val="0"/>
                        </a:spcAft>
                      </a:pPr>
                      <a:r>
                        <a:rPr lang="fr-FR" sz="1400" kern="1200" dirty="0">
                          <a:solidFill>
                            <a:schemeClr val="dk1"/>
                          </a:solidFill>
                          <a:latin typeface="+mn-lt"/>
                          <a:ea typeface="+mn-ea"/>
                          <a:cs typeface="+mn-cs"/>
                        </a:rPr>
                        <a:t>62</a:t>
                      </a:r>
                    </a:p>
                  </a:txBody>
                  <a:tcPr marL="44450" marR="44450" marT="0" marB="0" anchor="b"/>
                </a:tc>
                <a:tc>
                  <a:txBody>
                    <a:bodyPr/>
                    <a:lstStyle/>
                    <a:p>
                      <a:pPr algn="ctr">
                        <a:lnSpc>
                          <a:spcPct val="115000"/>
                        </a:lnSpc>
                        <a:spcAft>
                          <a:spcPts val="0"/>
                        </a:spcAft>
                      </a:pPr>
                      <a:r>
                        <a:rPr lang="fr-FR" sz="1400" kern="1200">
                          <a:solidFill>
                            <a:schemeClr val="dk1"/>
                          </a:solidFill>
                          <a:latin typeface="+mn-lt"/>
                          <a:ea typeface="+mn-ea"/>
                          <a:cs typeface="+mn-cs"/>
                        </a:rPr>
                        <a:t>5,7</a:t>
                      </a:r>
                    </a:p>
                  </a:txBody>
                  <a:tcPr marL="44450" marR="44450" marT="0" marB="0" anchor="b"/>
                </a:tc>
              </a:tr>
              <a:tr h="311835">
                <a:tc>
                  <a:txBody>
                    <a:bodyPr/>
                    <a:lstStyle/>
                    <a:p>
                      <a:r>
                        <a:rPr lang="fr-FR" sz="1400" smtClean="0"/>
                        <a:t>HD en autodialyse</a:t>
                      </a:r>
                      <a:endParaRPr lang="fr-FR" sz="1400"/>
                    </a:p>
                  </a:txBody>
                  <a:tcPr anchor="b"/>
                </a:tc>
                <a:tc>
                  <a:txBody>
                    <a:bodyPr/>
                    <a:lstStyle/>
                    <a:p>
                      <a:pPr algn="ctr">
                        <a:lnSpc>
                          <a:spcPct val="115000"/>
                        </a:lnSpc>
                        <a:spcAft>
                          <a:spcPts val="0"/>
                        </a:spcAft>
                      </a:pPr>
                      <a:r>
                        <a:rPr lang="fr-FR" sz="1400" kern="1200" dirty="0">
                          <a:solidFill>
                            <a:schemeClr val="dk1"/>
                          </a:solidFill>
                          <a:latin typeface="+mn-lt"/>
                          <a:ea typeface="+mn-ea"/>
                          <a:cs typeface="+mn-cs"/>
                        </a:rPr>
                        <a:t>53</a:t>
                      </a:r>
                    </a:p>
                  </a:txBody>
                  <a:tcPr marL="44450" marR="44450" marT="0" marB="0" anchor="b"/>
                </a:tc>
                <a:tc>
                  <a:txBody>
                    <a:bodyPr/>
                    <a:lstStyle/>
                    <a:p>
                      <a:pPr algn="ctr">
                        <a:lnSpc>
                          <a:spcPct val="115000"/>
                        </a:lnSpc>
                        <a:spcAft>
                          <a:spcPts val="0"/>
                        </a:spcAft>
                      </a:pPr>
                      <a:r>
                        <a:rPr lang="fr-FR" sz="1400" kern="1200" dirty="0">
                          <a:solidFill>
                            <a:schemeClr val="dk1"/>
                          </a:solidFill>
                          <a:latin typeface="+mn-lt"/>
                          <a:ea typeface="+mn-ea"/>
                          <a:cs typeface="+mn-cs"/>
                        </a:rPr>
                        <a:t>4,9</a:t>
                      </a:r>
                    </a:p>
                  </a:txBody>
                  <a:tcPr marL="44450" marR="44450" marT="0" marB="0" anchor="b"/>
                </a:tc>
              </a:tr>
              <a:tr h="311835">
                <a:tc>
                  <a:txBody>
                    <a:bodyPr/>
                    <a:lstStyle/>
                    <a:p>
                      <a:r>
                        <a:rPr lang="fr-FR" sz="1400" smtClean="0"/>
                        <a:t>HD à domicile</a:t>
                      </a:r>
                      <a:endParaRPr lang="fr-FR" sz="1400"/>
                    </a:p>
                  </a:txBody>
                  <a:tcPr anchor="b"/>
                </a:tc>
                <a:tc>
                  <a:txBody>
                    <a:bodyPr/>
                    <a:lstStyle/>
                    <a:p>
                      <a:pPr algn="ctr">
                        <a:lnSpc>
                          <a:spcPct val="115000"/>
                        </a:lnSpc>
                        <a:spcAft>
                          <a:spcPts val="0"/>
                        </a:spcAft>
                      </a:pPr>
                      <a:r>
                        <a:rPr lang="fr-FR" sz="1400" kern="1200">
                          <a:solidFill>
                            <a:schemeClr val="dk1"/>
                          </a:solidFill>
                          <a:latin typeface="+mn-lt"/>
                          <a:ea typeface="+mn-ea"/>
                          <a:cs typeface="+mn-cs"/>
                        </a:rPr>
                        <a:t>1</a:t>
                      </a:r>
                    </a:p>
                  </a:txBody>
                  <a:tcPr marL="44450" marR="44450" marT="0" marB="0" anchor="b"/>
                </a:tc>
                <a:tc>
                  <a:txBody>
                    <a:bodyPr/>
                    <a:lstStyle/>
                    <a:p>
                      <a:pPr algn="ctr">
                        <a:lnSpc>
                          <a:spcPct val="115000"/>
                        </a:lnSpc>
                        <a:spcAft>
                          <a:spcPts val="0"/>
                        </a:spcAft>
                      </a:pPr>
                      <a:r>
                        <a:rPr lang="fr-FR" sz="1400" kern="1200" dirty="0">
                          <a:solidFill>
                            <a:schemeClr val="dk1"/>
                          </a:solidFill>
                          <a:latin typeface="+mn-lt"/>
                          <a:ea typeface="+mn-ea"/>
                          <a:cs typeface="+mn-cs"/>
                        </a:rPr>
                        <a:t>0,1</a:t>
                      </a:r>
                    </a:p>
                  </a:txBody>
                  <a:tcPr marL="44450" marR="44450" marT="0" marB="0" anchor="b"/>
                </a:tc>
              </a:tr>
              <a:tr h="311835">
                <a:tc>
                  <a:txBody>
                    <a:bodyPr/>
                    <a:lstStyle/>
                    <a:p>
                      <a:r>
                        <a:rPr lang="fr-FR" sz="1400" smtClean="0"/>
                        <a:t>HD en entraînement</a:t>
                      </a:r>
                      <a:endParaRPr lang="fr-FR" sz="1400"/>
                    </a:p>
                  </a:txBody>
                  <a:tcPr anchor="b"/>
                </a:tc>
                <a:tc>
                  <a:txBody>
                    <a:bodyPr/>
                    <a:lstStyle/>
                    <a:p>
                      <a:pPr algn="ctr">
                        <a:lnSpc>
                          <a:spcPct val="115000"/>
                        </a:lnSpc>
                        <a:spcAft>
                          <a:spcPts val="0"/>
                        </a:spcAft>
                      </a:pPr>
                      <a:r>
                        <a:rPr lang="fr-FR" sz="1400" kern="1200">
                          <a:solidFill>
                            <a:schemeClr val="dk1"/>
                          </a:solidFill>
                          <a:latin typeface="+mn-lt"/>
                          <a:ea typeface="+mn-ea"/>
                          <a:cs typeface="+mn-cs"/>
                        </a:rPr>
                        <a:t>61</a:t>
                      </a:r>
                    </a:p>
                  </a:txBody>
                  <a:tcPr marL="44450" marR="44450" marT="0" marB="0" anchor="b"/>
                </a:tc>
                <a:tc>
                  <a:txBody>
                    <a:bodyPr/>
                    <a:lstStyle/>
                    <a:p>
                      <a:pPr algn="ctr">
                        <a:lnSpc>
                          <a:spcPct val="115000"/>
                        </a:lnSpc>
                        <a:spcAft>
                          <a:spcPts val="0"/>
                        </a:spcAft>
                      </a:pPr>
                      <a:r>
                        <a:rPr lang="fr-FR" sz="1400" kern="1200" dirty="0">
                          <a:solidFill>
                            <a:schemeClr val="dk1"/>
                          </a:solidFill>
                          <a:latin typeface="+mn-lt"/>
                          <a:ea typeface="+mn-ea"/>
                          <a:cs typeface="+mn-cs"/>
                        </a:rPr>
                        <a:t>5,6</a:t>
                      </a:r>
                    </a:p>
                  </a:txBody>
                  <a:tcPr marL="44450" marR="44450" marT="0" marB="0" anchor="b"/>
                </a:tc>
              </a:tr>
              <a:tr h="311835">
                <a:tc>
                  <a:txBody>
                    <a:bodyPr/>
                    <a:lstStyle/>
                    <a:p>
                      <a:r>
                        <a:rPr lang="fr-FR" sz="1400" smtClean="0"/>
                        <a:t>DPCA à domicile</a:t>
                      </a:r>
                      <a:endParaRPr lang="fr-FR" sz="1400"/>
                    </a:p>
                  </a:txBody>
                  <a:tcPr anchor="b"/>
                </a:tc>
                <a:tc>
                  <a:txBody>
                    <a:bodyPr/>
                    <a:lstStyle/>
                    <a:p>
                      <a:pPr algn="ctr">
                        <a:lnSpc>
                          <a:spcPct val="115000"/>
                        </a:lnSpc>
                        <a:spcAft>
                          <a:spcPts val="0"/>
                        </a:spcAft>
                      </a:pPr>
                      <a:r>
                        <a:rPr lang="fr-FR" sz="1400" kern="1200">
                          <a:solidFill>
                            <a:schemeClr val="dk1"/>
                          </a:solidFill>
                          <a:latin typeface="+mn-lt"/>
                          <a:ea typeface="+mn-ea"/>
                          <a:cs typeface="+mn-cs"/>
                        </a:rPr>
                        <a:t>21</a:t>
                      </a:r>
                    </a:p>
                  </a:txBody>
                  <a:tcPr marL="44450" marR="44450" marT="0" marB="0" anchor="b"/>
                </a:tc>
                <a:tc>
                  <a:txBody>
                    <a:bodyPr/>
                    <a:lstStyle/>
                    <a:p>
                      <a:pPr algn="ctr">
                        <a:lnSpc>
                          <a:spcPct val="115000"/>
                        </a:lnSpc>
                        <a:spcAft>
                          <a:spcPts val="0"/>
                        </a:spcAft>
                      </a:pPr>
                      <a:r>
                        <a:rPr lang="fr-FR" sz="1400" kern="1200" dirty="0">
                          <a:solidFill>
                            <a:schemeClr val="dk1"/>
                          </a:solidFill>
                          <a:latin typeface="+mn-lt"/>
                          <a:ea typeface="+mn-ea"/>
                          <a:cs typeface="+mn-cs"/>
                        </a:rPr>
                        <a:t>1,9</a:t>
                      </a:r>
                    </a:p>
                  </a:txBody>
                  <a:tcPr marL="44450" marR="44450" marT="0" marB="0" anchor="b"/>
                </a:tc>
              </a:tr>
              <a:tr h="311835">
                <a:tc>
                  <a:txBody>
                    <a:bodyPr/>
                    <a:lstStyle/>
                    <a:p>
                      <a:r>
                        <a:rPr lang="fr-FR" sz="1400" dirty="0" smtClean="0"/>
                        <a:t>DPA à domicile</a:t>
                      </a:r>
                      <a:endParaRPr lang="fr-FR" sz="1400" dirty="0"/>
                    </a:p>
                  </a:txBody>
                  <a:tcPr anchor="b"/>
                </a:tc>
                <a:tc>
                  <a:txBody>
                    <a:bodyPr/>
                    <a:lstStyle/>
                    <a:p>
                      <a:pPr algn="ctr">
                        <a:lnSpc>
                          <a:spcPct val="115000"/>
                        </a:lnSpc>
                        <a:spcAft>
                          <a:spcPts val="0"/>
                        </a:spcAft>
                      </a:pPr>
                      <a:r>
                        <a:rPr lang="fr-FR" sz="1400" kern="1200">
                          <a:solidFill>
                            <a:schemeClr val="dk1"/>
                          </a:solidFill>
                          <a:latin typeface="+mn-lt"/>
                          <a:ea typeface="+mn-ea"/>
                          <a:cs typeface="+mn-cs"/>
                        </a:rPr>
                        <a:t>25</a:t>
                      </a:r>
                    </a:p>
                  </a:txBody>
                  <a:tcPr marL="44450" marR="44450" marT="0" marB="0" anchor="b"/>
                </a:tc>
                <a:tc>
                  <a:txBody>
                    <a:bodyPr/>
                    <a:lstStyle/>
                    <a:p>
                      <a:pPr algn="ctr">
                        <a:lnSpc>
                          <a:spcPct val="115000"/>
                        </a:lnSpc>
                        <a:spcAft>
                          <a:spcPts val="0"/>
                        </a:spcAft>
                      </a:pPr>
                      <a:r>
                        <a:rPr lang="fr-FR" sz="1400" kern="1200" dirty="0">
                          <a:solidFill>
                            <a:schemeClr val="dk1"/>
                          </a:solidFill>
                          <a:latin typeface="+mn-lt"/>
                          <a:ea typeface="+mn-ea"/>
                          <a:cs typeface="+mn-cs"/>
                        </a:rPr>
                        <a:t>2,3</a:t>
                      </a:r>
                    </a:p>
                  </a:txBody>
                  <a:tcPr marL="44450" marR="44450" marT="0" marB="0" anchor="b"/>
                </a:tc>
              </a:tr>
              <a:tr h="311835">
                <a:tc>
                  <a:txBody>
                    <a:bodyPr/>
                    <a:lstStyle/>
                    <a:p>
                      <a:r>
                        <a:rPr lang="fr-FR" sz="1400" dirty="0" smtClean="0"/>
                        <a:t>DP en entraînement</a:t>
                      </a:r>
                      <a:endParaRPr lang="fr-FR" sz="1400" dirty="0"/>
                    </a:p>
                  </a:txBody>
                  <a:tcPr anchor="b"/>
                </a:tc>
                <a:tc>
                  <a:txBody>
                    <a:bodyPr/>
                    <a:lstStyle/>
                    <a:p>
                      <a:pPr algn="ctr">
                        <a:lnSpc>
                          <a:spcPct val="115000"/>
                        </a:lnSpc>
                        <a:spcAft>
                          <a:spcPts val="0"/>
                        </a:spcAft>
                      </a:pPr>
                      <a:r>
                        <a:rPr lang="fr-FR" sz="1400" kern="1200">
                          <a:solidFill>
                            <a:schemeClr val="dk1"/>
                          </a:solidFill>
                          <a:latin typeface="+mn-lt"/>
                          <a:ea typeface="+mn-ea"/>
                          <a:cs typeface="+mn-cs"/>
                        </a:rPr>
                        <a:t>15</a:t>
                      </a:r>
                    </a:p>
                  </a:txBody>
                  <a:tcPr marL="44450" marR="44450" marT="0" marB="0" anchor="b"/>
                </a:tc>
                <a:tc>
                  <a:txBody>
                    <a:bodyPr/>
                    <a:lstStyle/>
                    <a:p>
                      <a:pPr algn="ctr">
                        <a:lnSpc>
                          <a:spcPct val="115000"/>
                        </a:lnSpc>
                        <a:spcAft>
                          <a:spcPts val="0"/>
                        </a:spcAft>
                      </a:pPr>
                      <a:r>
                        <a:rPr lang="fr-FR" sz="1400" kern="1200" dirty="0">
                          <a:solidFill>
                            <a:schemeClr val="dk1"/>
                          </a:solidFill>
                          <a:latin typeface="+mn-lt"/>
                          <a:ea typeface="+mn-ea"/>
                          <a:cs typeface="+mn-cs"/>
                        </a:rPr>
                        <a:t>1,4</a:t>
                      </a:r>
                    </a:p>
                  </a:txBody>
                  <a:tcPr marL="44450" marR="44450" marT="0" marB="0" anchor="b"/>
                </a:tc>
              </a:tr>
              <a:tr h="311835">
                <a:tc>
                  <a:txBody>
                    <a:bodyPr/>
                    <a:lstStyle/>
                    <a:p>
                      <a:r>
                        <a:rPr lang="fr-FR" sz="1400" smtClean="0"/>
                        <a:t>Retransplantation immédiate</a:t>
                      </a:r>
                      <a:endParaRPr lang="fr-FR" sz="1400" dirty="0"/>
                    </a:p>
                  </a:txBody>
                  <a:tcPr anchor="b"/>
                </a:tc>
                <a:tc>
                  <a:txBody>
                    <a:bodyPr/>
                    <a:lstStyle/>
                    <a:p>
                      <a:pPr algn="ctr">
                        <a:lnSpc>
                          <a:spcPct val="115000"/>
                        </a:lnSpc>
                        <a:spcAft>
                          <a:spcPts val="0"/>
                        </a:spcAft>
                      </a:pPr>
                      <a:r>
                        <a:rPr lang="fr-FR" sz="1400" kern="1200">
                          <a:solidFill>
                            <a:schemeClr val="dk1"/>
                          </a:solidFill>
                          <a:latin typeface="+mn-lt"/>
                          <a:ea typeface="+mn-ea"/>
                          <a:cs typeface="+mn-cs"/>
                        </a:rPr>
                        <a:t>3</a:t>
                      </a:r>
                    </a:p>
                  </a:txBody>
                  <a:tcPr marL="44450" marR="44450" marT="0" marB="0" anchor="b"/>
                </a:tc>
                <a:tc>
                  <a:txBody>
                    <a:bodyPr/>
                    <a:lstStyle/>
                    <a:p>
                      <a:pPr algn="ctr">
                        <a:lnSpc>
                          <a:spcPct val="115000"/>
                        </a:lnSpc>
                        <a:spcAft>
                          <a:spcPts val="0"/>
                        </a:spcAft>
                      </a:pPr>
                      <a:r>
                        <a:rPr lang="fr-FR" sz="1400" kern="1200" dirty="0">
                          <a:solidFill>
                            <a:schemeClr val="dk1"/>
                          </a:solidFill>
                          <a:latin typeface="+mn-lt"/>
                          <a:ea typeface="+mn-ea"/>
                          <a:cs typeface="+mn-cs"/>
                        </a:rPr>
                        <a:t>0,3</a:t>
                      </a:r>
                    </a:p>
                  </a:txBody>
                  <a:tcPr marL="44450" marR="44450" marT="0" marB="0" anchor="b"/>
                </a:tc>
              </a:tr>
              <a:tr h="311835">
                <a:tc>
                  <a:txBody>
                    <a:bodyPr/>
                    <a:lstStyle/>
                    <a:p>
                      <a:r>
                        <a:rPr lang="fr-FR" sz="1400" smtClean="0"/>
                        <a:t>Décès rapide</a:t>
                      </a:r>
                      <a:endParaRPr lang="fr-FR" sz="1400"/>
                    </a:p>
                  </a:txBody>
                  <a:tcPr anchor="b"/>
                </a:tc>
                <a:tc>
                  <a:txBody>
                    <a:bodyPr/>
                    <a:lstStyle/>
                    <a:p>
                      <a:pPr algn="ctr">
                        <a:lnSpc>
                          <a:spcPct val="115000"/>
                        </a:lnSpc>
                        <a:spcAft>
                          <a:spcPts val="0"/>
                        </a:spcAft>
                      </a:pPr>
                      <a:r>
                        <a:rPr lang="fr-FR" sz="1400" kern="1200">
                          <a:solidFill>
                            <a:schemeClr val="dk1"/>
                          </a:solidFill>
                          <a:latin typeface="+mn-lt"/>
                          <a:ea typeface="+mn-ea"/>
                          <a:cs typeface="+mn-cs"/>
                        </a:rPr>
                        <a:t>16</a:t>
                      </a:r>
                    </a:p>
                  </a:txBody>
                  <a:tcPr marL="44450" marR="44450" marT="0" marB="0" anchor="b"/>
                </a:tc>
                <a:tc>
                  <a:txBody>
                    <a:bodyPr/>
                    <a:lstStyle/>
                    <a:p>
                      <a:pPr algn="ctr">
                        <a:lnSpc>
                          <a:spcPct val="115000"/>
                        </a:lnSpc>
                        <a:spcAft>
                          <a:spcPts val="0"/>
                        </a:spcAft>
                      </a:pPr>
                      <a:r>
                        <a:rPr lang="fr-FR" sz="1400" kern="1200" dirty="0">
                          <a:solidFill>
                            <a:schemeClr val="dk1"/>
                          </a:solidFill>
                          <a:latin typeface="+mn-lt"/>
                          <a:ea typeface="+mn-ea"/>
                          <a:cs typeface="+mn-cs"/>
                        </a:rPr>
                        <a:t>1,5</a:t>
                      </a:r>
                    </a:p>
                  </a:txBody>
                  <a:tcPr marL="44450" marR="44450" marT="0" marB="0" anchor="b"/>
                </a:tc>
              </a:tr>
              <a:tr h="311835">
                <a:tc>
                  <a:txBody>
                    <a:bodyPr/>
                    <a:lstStyle/>
                    <a:p>
                      <a:r>
                        <a:rPr lang="fr-FR" sz="1400" smtClean="0"/>
                        <a:t>Inconnu*</a:t>
                      </a:r>
                      <a:endParaRPr lang="fr-FR" sz="1400"/>
                    </a:p>
                  </a:txBody>
                  <a:tcPr anchor="b"/>
                </a:tc>
                <a:tc>
                  <a:txBody>
                    <a:bodyPr/>
                    <a:lstStyle/>
                    <a:p>
                      <a:pPr algn="ctr">
                        <a:lnSpc>
                          <a:spcPct val="115000"/>
                        </a:lnSpc>
                        <a:spcAft>
                          <a:spcPts val="0"/>
                        </a:spcAft>
                      </a:pPr>
                      <a:r>
                        <a:rPr lang="fr-FR" sz="1400" kern="1200">
                          <a:solidFill>
                            <a:schemeClr val="dk1"/>
                          </a:solidFill>
                          <a:latin typeface="+mn-lt"/>
                          <a:ea typeface="+mn-ea"/>
                          <a:cs typeface="+mn-cs"/>
                        </a:rPr>
                        <a:t>45</a:t>
                      </a:r>
                    </a:p>
                  </a:txBody>
                  <a:tcPr marL="44450" marR="44450" marT="0" marB="0" anchor="b"/>
                </a:tc>
                <a:tc>
                  <a:txBody>
                    <a:bodyPr/>
                    <a:lstStyle/>
                    <a:p>
                      <a:pPr algn="ctr">
                        <a:lnSpc>
                          <a:spcPct val="115000"/>
                        </a:lnSpc>
                        <a:spcAft>
                          <a:spcPts val="0"/>
                        </a:spcAft>
                      </a:pPr>
                      <a:r>
                        <a:rPr lang="fr-FR" sz="1400" kern="1200" dirty="0">
                          <a:solidFill>
                            <a:schemeClr val="dk1"/>
                          </a:solidFill>
                          <a:latin typeface="+mn-lt"/>
                          <a:ea typeface="+mn-ea"/>
                          <a:cs typeface="+mn-cs"/>
                        </a:rPr>
                        <a:t>4,1</a:t>
                      </a:r>
                    </a:p>
                  </a:txBody>
                  <a:tcPr marL="44450" marR="44450" marT="0" marB="0" anchor="b"/>
                </a:tc>
              </a:tr>
            </a:tbl>
          </a:graphicData>
        </a:graphic>
      </p:graphicFrame>
      <p:sp>
        <p:nvSpPr>
          <p:cNvPr id="5" name="ZoneTexte 4"/>
          <p:cNvSpPr txBox="1"/>
          <p:nvPr>
            <p:custDataLst>
              <p:tags r:id="rId2"/>
            </p:custDataLst>
          </p:nvPr>
        </p:nvSpPr>
        <p:spPr>
          <a:xfrm>
            <a:off x="2555776" y="5445224"/>
            <a:ext cx="3408369" cy="369332"/>
          </a:xfrm>
          <a:prstGeom prst="rect">
            <a:avLst/>
          </a:prstGeom>
          <a:noFill/>
        </p:spPr>
        <p:txBody>
          <a:bodyPr vert="horz" wrap="none" rtlCol="0" anchor="b">
            <a:spAutoFit/>
          </a:bodyPr>
          <a:lstStyle/>
          <a:p>
            <a:r>
              <a:rPr lang="fr-FR" dirty="0" smtClean="0"/>
              <a:t>* Dont </a:t>
            </a:r>
            <a:r>
              <a:rPr lang="fr-FR" dirty="0" smtClean="0"/>
              <a:t>12 </a:t>
            </a:r>
            <a:r>
              <a:rPr lang="fr-FR" dirty="0" smtClean="0"/>
              <a:t>résidants à l'étranger.</a:t>
            </a:r>
            <a:endParaRPr lang="fr-FR" dirty="0"/>
          </a:p>
        </p:txBody>
      </p:sp>
      <p:sp>
        <p:nvSpPr>
          <p:cNvPr id="6" name="Rectangle 5"/>
          <p:cNvSpPr/>
          <p:nvPr/>
        </p:nvSpPr>
        <p:spPr>
          <a:xfrm>
            <a:off x="611560" y="260648"/>
            <a:ext cx="8208912" cy="646331"/>
          </a:xfrm>
          <a:prstGeom prst="rect">
            <a:avLst/>
          </a:prstGeom>
          <a:noFill/>
        </p:spPr>
        <p:txBody>
          <a:bodyPr vert="horz" wrap="square" rtlCol="0">
            <a:spAutoFit/>
          </a:bodyPr>
          <a:lstStyle/>
          <a:p>
            <a:r>
              <a:rPr lang="fr-FR" dirty="0">
                <a:solidFill>
                  <a:srgbClr val="3333CC"/>
                </a:solidFill>
              </a:rPr>
              <a:t>La modalité de traitement après arrêt fonctionnel du greffon était dans la majorité des cas une hémodialyse en centre. </a:t>
            </a:r>
          </a:p>
        </p:txBody>
      </p:sp>
      <p:sp>
        <p:nvSpPr>
          <p:cNvPr id="7" name="Espace réservé du pied de page 4"/>
          <p:cNvSpPr>
            <a:spLocks noGrp="1"/>
          </p:cNvSpPr>
          <p:nvPr>
            <p:ph type="ftr" sz="quarter" idx="10"/>
          </p:nvPr>
        </p:nvSpPr>
        <p:spPr>
          <a:xfrm>
            <a:off x="3124200" y="6248400"/>
            <a:ext cx="4112096" cy="457200"/>
          </a:xfrm>
        </p:spPr>
        <p:txBody>
          <a:bodyPr/>
          <a:lstStyle/>
          <a:p>
            <a:pPr>
              <a:defRPr/>
            </a:pPr>
            <a:r>
              <a:rPr lang="fr-FR" altLang="fr-FR" dirty="0">
                <a:solidFill>
                  <a:srgbClr val="3333CC"/>
                </a:solidFill>
              </a:rPr>
              <a:t>Chapitre </a:t>
            </a:r>
            <a:r>
              <a:rPr lang="fr-FR" altLang="fr-FR" dirty="0" smtClean="0">
                <a:solidFill>
                  <a:srgbClr val="3333CC"/>
                </a:solidFill>
              </a:rPr>
              <a:t>TRANSPLANTATION </a:t>
            </a:r>
            <a:r>
              <a:rPr lang="fr-FR" altLang="fr-FR" dirty="0" smtClean="0">
                <a:solidFill>
                  <a:srgbClr val="3333CC"/>
                </a:solidFill>
              </a:rPr>
              <a:t>2016</a:t>
            </a:r>
            <a:endParaRPr lang="fr-FR" altLang="fr-FR" dirty="0">
              <a:solidFill>
                <a:srgbClr val="3333CC"/>
              </a:solidFill>
            </a:endParaRPr>
          </a:p>
          <a:p>
            <a:pPr>
              <a:defRPr/>
            </a:pPr>
            <a:r>
              <a:rPr lang="fr-FR" altLang="fr-FR" dirty="0" smtClean="0">
                <a:solidFill>
                  <a:srgbClr val="3333CC"/>
                </a:solidFill>
              </a:rPr>
              <a:t>Devenir après arrêt fonctionnel du greffon</a:t>
            </a:r>
            <a:endParaRPr lang="fr-FR" altLang="fr-FR" dirty="0">
              <a:solidFill>
                <a:srgbClr val="3333CC"/>
              </a:solidFill>
            </a:endParaRPr>
          </a:p>
        </p:txBody>
      </p:sp>
    </p:spTree>
    <p:extLst>
      <p:ext uri="{BB962C8B-B14F-4D97-AF65-F5344CB8AC3E}">
        <p14:creationId xmlns:p14="http://schemas.microsoft.com/office/powerpoint/2010/main" val="35148290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a:xfrm>
            <a:off x="899592" y="2492896"/>
            <a:ext cx="6984776" cy="1656184"/>
          </a:xfrm>
        </p:spPr>
        <p:txBody>
          <a:bodyPr/>
          <a:lstStyle/>
          <a:p>
            <a:pPr>
              <a:defRPr/>
            </a:pPr>
            <a:r>
              <a:rPr lang="fr-FR" altLang="fr-FR" sz="4400" dirty="0">
                <a:solidFill>
                  <a:srgbClr val="3333CC"/>
                </a:solidFill>
              </a:rPr>
              <a:t>Chapitre </a:t>
            </a:r>
            <a:r>
              <a:rPr lang="fr-FR" altLang="fr-FR" sz="4400" dirty="0" smtClean="0">
                <a:solidFill>
                  <a:srgbClr val="3333CC"/>
                </a:solidFill>
              </a:rPr>
              <a:t>9</a:t>
            </a:r>
          </a:p>
          <a:p>
            <a:pPr>
              <a:defRPr/>
            </a:pPr>
            <a:r>
              <a:rPr lang="fr-FR" altLang="fr-FR" sz="4400" dirty="0" smtClean="0">
                <a:solidFill>
                  <a:srgbClr val="3333CC"/>
                </a:solidFill>
              </a:rPr>
              <a:t>ENFANTS ET ADOLESCENTS EN IRCT</a:t>
            </a:r>
            <a:endParaRPr lang="fr-FR" altLang="fr-FR" sz="4400" dirty="0">
              <a:solidFill>
                <a:srgbClr val="3333CC"/>
              </a:solidFill>
            </a:endParaRPr>
          </a:p>
        </p:txBody>
      </p:sp>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64</a:t>
            </a:fld>
            <a:endParaRPr lang="fr-FR" altLang="fr-FR" dirty="0">
              <a:solidFill>
                <a:srgbClr val="000000"/>
              </a:solidFill>
            </a:endParaRPr>
          </a:p>
        </p:txBody>
      </p:sp>
    </p:spTree>
    <p:extLst>
      <p:ext uri="{BB962C8B-B14F-4D97-AF65-F5344CB8AC3E}">
        <p14:creationId xmlns:p14="http://schemas.microsoft.com/office/powerpoint/2010/main" val="40735327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p:txBody>
          <a:bodyPr/>
          <a:lstStyle/>
          <a:p>
            <a:pPr>
              <a:defRPr/>
            </a:pPr>
            <a:r>
              <a:rPr lang="fr-FR" altLang="fr-FR" dirty="0">
                <a:solidFill>
                  <a:srgbClr val="3333CC"/>
                </a:solidFill>
              </a:rPr>
              <a:t>Chapitre </a:t>
            </a:r>
            <a:r>
              <a:rPr lang="fr-FR" altLang="fr-FR" dirty="0" smtClean="0">
                <a:solidFill>
                  <a:srgbClr val="3333CC"/>
                </a:solidFill>
              </a:rPr>
              <a:t>PEDIATRIE </a:t>
            </a:r>
            <a:r>
              <a:rPr lang="fr-FR" altLang="fr-FR" dirty="0" smtClean="0">
                <a:solidFill>
                  <a:srgbClr val="3333CC"/>
                </a:solidFill>
              </a:rPr>
              <a:t>2016</a:t>
            </a:r>
            <a:endParaRPr lang="fr-FR" altLang="fr-FR" dirty="0">
              <a:solidFill>
                <a:srgbClr val="3333CC"/>
              </a:solidFill>
            </a:endParaRPr>
          </a:p>
          <a:p>
            <a:pPr>
              <a:defRPr/>
            </a:pPr>
            <a:r>
              <a:rPr lang="fr-FR" altLang="fr-FR" dirty="0" smtClean="0">
                <a:solidFill>
                  <a:srgbClr val="3333CC"/>
                </a:solidFill>
              </a:rPr>
              <a:t>Méthodes</a:t>
            </a:r>
            <a:endParaRPr lang="fr-FR" altLang="fr-FR" dirty="0">
              <a:solidFill>
                <a:srgbClr val="3333CC"/>
              </a:solidFill>
            </a:endParaRPr>
          </a:p>
        </p:txBody>
      </p:sp>
      <p:sp>
        <p:nvSpPr>
          <p:cNvPr id="2" name="ZoneTexte 1"/>
          <p:cNvSpPr txBox="1"/>
          <p:nvPr/>
        </p:nvSpPr>
        <p:spPr>
          <a:xfrm>
            <a:off x="395536" y="332656"/>
            <a:ext cx="8640960" cy="3139321"/>
          </a:xfrm>
          <a:prstGeom prst="rect">
            <a:avLst/>
          </a:prstGeom>
          <a:noFill/>
        </p:spPr>
        <p:txBody>
          <a:bodyPr wrap="square" rtlCol="0">
            <a:spAutoFit/>
          </a:bodyPr>
          <a:lstStyle/>
          <a:p>
            <a:pPr algn="just"/>
            <a:r>
              <a:rPr lang="fr-FR" dirty="0" smtClean="0">
                <a:solidFill>
                  <a:srgbClr val="3333CC"/>
                </a:solidFill>
              </a:rPr>
              <a:t>Dans le chapitre </a:t>
            </a:r>
            <a:r>
              <a:rPr lang="fr-FR" b="1" u="sng" dirty="0" smtClean="0">
                <a:solidFill>
                  <a:srgbClr val="3333CC"/>
                </a:solidFill>
              </a:rPr>
              <a:t>ENFANTS ET ADOLESCENTS</a:t>
            </a:r>
          </a:p>
          <a:p>
            <a:pPr algn="just"/>
            <a:r>
              <a:rPr lang="fr-FR" dirty="0" smtClean="0">
                <a:solidFill>
                  <a:srgbClr val="3333CC"/>
                </a:solidFill>
              </a:rPr>
              <a:t>sont </a:t>
            </a:r>
            <a:r>
              <a:rPr lang="fr-FR" dirty="0">
                <a:solidFill>
                  <a:srgbClr val="3333CC"/>
                </a:solidFill>
              </a:rPr>
              <a:t>inclus tous les enfants et adolescents de moins de 20 ans, </a:t>
            </a:r>
            <a:r>
              <a:rPr lang="fr-FR" dirty="0" smtClean="0">
                <a:solidFill>
                  <a:srgbClr val="3333CC"/>
                </a:solidFill>
              </a:rPr>
              <a:t>résidant </a:t>
            </a:r>
            <a:r>
              <a:rPr lang="fr-FR" dirty="0">
                <a:solidFill>
                  <a:srgbClr val="3333CC"/>
                </a:solidFill>
              </a:rPr>
              <a:t>dans une région française, qu’ils soient traités </a:t>
            </a:r>
            <a:r>
              <a:rPr lang="fr-FR" dirty="0" smtClean="0">
                <a:solidFill>
                  <a:srgbClr val="3333CC"/>
                </a:solidFill>
              </a:rPr>
              <a:t>dans </a:t>
            </a:r>
            <a:r>
              <a:rPr lang="fr-FR" dirty="0">
                <a:solidFill>
                  <a:srgbClr val="3333CC"/>
                </a:solidFill>
              </a:rPr>
              <a:t>une structure spécialisée de pédiatrie ou </a:t>
            </a:r>
            <a:r>
              <a:rPr lang="fr-FR" dirty="0" smtClean="0">
                <a:solidFill>
                  <a:srgbClr val="3333CC"/>
                </a:solidFill>
              </a:rPr>
              <a:t>non.</a:t>
            </a:r>
          </a:p>
          <a:p>
            <a:pPr algn="just"/>
            <a:endParaRPr lang="fr-FR" dirty="0">
              <a:solidFill>
                <a:srgbClr val="3333CC"/>
              </a:solidFill>
            </a:endParaRPr>
          </a:p>
          <a:p>
            <a:pPr lvl="0" algn="just"/>
            <a:r>
              <a:rPr lang="fr-FR" dirty="0">
                <a:solidFill>
                  <a:srgbClr val="3333CC"/>
                </a:solidFill>
              </a:rPr>
              <a:t>Le devenir par classe d’âge de la cohorte des enfants et adolescents </a:t>
            </a:r>
            <a:r>
              <a:rPr lang="fr-FR" dirty="0" smtClean="0">
                <a:solidFill>
                  <a:srgbClr val="3333CC"/>
                </a:solidFill>
              </a:rPr>
              <a:t>ayant </a:t>
            </a:r>
            <a:r>
              <a:rPr lang="fr-FR" dirty="0">
                <a:solidFill>
                  <a:srgbClr val="3333CC"/>
                </a:solidFill>
              </a:rPr>
              <a:t>démarré un traitement de suppléance entre 2002 et </a:t>
            </a:r>
            <a:r>
              <a:rPr lang="fr-FR" dirty="0" smtClean="0">
                <a:solidFill>
                  <a:srgbClr val="3333CC"/>
                </a:solidFill>
              </a:rPr>
              <a:t>2016 </a:t>
            </a:r>
            <a:r>
              <a:rPr lang="fr-FR" dirty="0" smtClean="0">
                <a:solidFill>
                  <a:srgbClr val="3333CC"/>
                </a:solidFill>
              </a:rPr>
              <a:t>est </a:t>
            </a:r>
            <a:r>
              <a:rPr lang="fr-FR" dirty="0">
                <a:solidFill>
                  <a:srgbClr val="3333CC"/>
                </a:solidFill>
              </a:rPr>
              <a:t>présenté </a:t>
            </a:r>
            <a:r>
              <a:rPr lang="fr-FR" dirty="0" smtClean="0">
                <a:solidFill>
                  <a:srgbClr val="3333CC"/>
                </a:solidFill>
              </a:rPr>
              <a:t>en </a:t>
            </a:r>
            <a:r>
              <a:rPr lang="fr-FR" dirty="0">
                <a:solidFill>
                  <a:srgbClr val="3333CC"/>
                </a:solidFill>
              </a:rPr>
              <a:t>termes d’accès à la liste d’attente ou à la greffe rénale </a:t>
            </a:r>
            <a:r>
              <a:rPr lang="fr-FR" dirty="0" smtClean="0">
                <a:solidFill>
                  <a:srgbClr val="3333CC"/>
                </a:solidFill>
              </a:rPr>
              <a:t>ou </a:t>
            </a:r>
            <a:r>
              <a:rPr lang="fr-FR" dirty="0">
                <a:solidFill>
                  <a:srgbClr val="3333CC"/>
                </a:solidFill>
              </a:rPr>
              <a:t>de survie. </a:t>
            </a:r>
            <a:r>
              <a:rPr lang="fr-FR" dirty="0" smtClean="0">
                <a:solidFill>
                  <a:srgbClr val="3333CC"/>
                </a:solidFill>
              </a:rPr>
              <a:t>L'analyse </a:t>
            </a:r>
            <a:r>
              <a:rPr lang="fr-FR" dirty="0">
                <a:solidFill>
                  <a:srgbClr val="3333CC"/>
                </a:solidFill>
              </a:rPr>
              <a:t>des cinétiques d'accès à la liste d'attente </a:t>
            </a:r>
            <a:r>
              <a:rPr lang="fr-FR" dirty="0" smtClean="0">
                <a:solidFill>
                  <a:srgbClr val="3333CC"/>
                </a:solidFill>
              </a:rPr>
              <a:t> ou d’accès à la greffe à </a:t>
            </a:r>
            <a:r>
              <a:rPr lang="fr-FR" dirty="0">
                <a:solidFill>
                  <a:srgbClr val="3333CC"/>
                </a:solidFill>
              </a:rPr>
              <a:t>partir de la date </a:t>
            </a:r>
            <a:r>
              <a:rPr lang="fr-FR" dirty="0" smtClean="0">
                <a:solidFill>
                  <a:srgbClr val="3333CC"/>
                </a:solidFill>
              </a:rPr>
              <a:t>de </a:t>
            </a:r>
            <a:r>
              <a:rPr lang="fr-FR" dirty="0">
                <a:solidFill>
                  <a:srgbClr val="3333CC"/>
                </a:solidFill>
              </a:rPr>
              <a:t>mise en dialyse considère l'inscription </a:t>
            </a:r>
            <a:r>
              <a:rPr lang="fr-FR" dirty="0" smtClean="0">
                <a:solidFill>
                  <a:srgbClr val="3333CC"/>
                </a:solidFill>
              </a:rPr>
              <a:t>ou la greffe comme événement d'intérêt </a:t>
            </a:r>
            <a:r>
              <a:rPr lang="fr-FR" dirty="0">
                <a:solidFill>
                  <a:srgbClr val="3333CC"/>
                </a:solidFill>
              </a:rPr>
              <a:t>et le décès </a:t>
            </a:r>
            <a:r>
              <a:rPr lang="fr-FR" dirty="0" smtClean="0">
                <a:solidFill>
                  <a:srgbClr val="3333CC"/>
                </a:solidFill>
              </a:rPr>
              <a:t>comme </a:t>
            </a:r>
            <a:r>
              <a:rPr lang="fr-FR" dirty="0">
                <a:solidFill>
                  <a:srgbClr val="3333CC"/>
                </a:solidFill>
              </a:rPr>
              <a:t>événement </a:t>
            </a:r>
            <a:r>
              <a:rPr lang="fr-FR" dirty="0" smtClean="0">
                <a:solidFill>
                  <a:srgbClr val="3333CC"/>
                </a:solidFill>
              </a:rPr>
              <a:t>concurrent.</a:t>
            </a:r>
          </a:p>
        </p:txBody>
      </p:sp>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65</a:t>
            </a:fld>
            <a:endParaRPr lang="fr-FR" altLang="fr-FR" dirty="0">
              <a:solidFill>
                <a:srgbClr val="000000"/>
              </a:solidFill>
            </a:endParaRPr>
          </a:p>
        </p:txBody>
      </p:sp>
    </p:spTree>
    <p:extLst>
      <p:ext uri="{BB962C8B-B14F-4D97-AF65-F5344CB8AC3E}">
        <p14:creationId xmlns:p14="http://schemas.microsoft.com/office/powerpoint/2010/main" val="6086732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66</a:t>
            </a:fld>
            <a:endParaRPr lang="fr-FR" altLang="fr-FR" dirty="0">
              <a:solidFill>
                <a:srgbClr val="000000"/>
              </a:solidFill>
            </a:endParaRPr>
          </a:p>
        </p:txBody>
      </p:sp>
      <p:sp>
        <p:nvSpPr>
          <p:cNvPr id="5" name="ZoneTexte 4"/>
          <p:cNvSpPr txBox="1"/>
          <p:nvPr/>
        </p:nvSpPr>
        <p:spPr>
          <a:xfrm>
            <a:off x="251520" y="260648"/>
            <a:ext cx="8712968" cy="923330"/>
          </a:xfrm>
          <a:prstGeom prst="rect">
            <a:avLst/>
          </a:prstGeom>
          <a:noFill/>
        </p:spPr>
        <p:txBody>
          <a:bodyPr vert="horz" wrap="square" rtlCol="0">
            <a:spAutoFit/>
          </a:bodyPr>
          <a:lstStyle/>
          <a:p>
            <a:r>
              <a:rPr lang="fr-FR" dirty="0">
                <a:solidFill>
                  <a:srgbClr val="3333CC"/>
                </a:solidFill>
              </a:rPr>
              <a:t>En </a:t>
            </a:r>
            <a:r>
              <a:rPr lang="fr-FR" dirty="0" smtClean="0">
                <a:solidFill>
                  <a:srgbClr val="3333CC"/>
                </a:solidFill>
              </a:rPr>
              <a:t>2016, 137enfants </a:t>
            </a:r>
            <a:r>
              <a:rPr lang="fr-FR" dirty="0">
                <a:solidFill>
                  <a:srgbClr val="3333CC"/>
                </a:solidFill>
              </a:rPr>
              <a:t>et adolescents de moins de 20 ans ont démarré un premier traitement de suppléance. L’incidence brute de l’IRCT traitée chez les moins de 20 ans est de </a:t>
            </a:r>
            <a:r>
              <a:rPr lang="fr-FR" dirty="0" smtClean="0">
                <a:solidFill>
                  <a:srgbClr val="3333CC"/>
                </a:solidFill>
              </a:rPr>
              <a:t>8,4 </a:t>
            </a:r>
            <a:r>
              <a:rPr lang="fr-FR" dirty="0">
                <a:solidFill>
                  <a:srgbClr val="3333CC"/>
                </a:solidFill>
              </a:rPr>
              <a:t>par million d’enfants dans cette tranche d’âge.</a:t>
            </a:r>
          </a:p>
        </p:txBody>
      </p:sp>
      <p:sp>
        <p:nvSpPr>
          <p:cNvPr id="6" name="Espace réservé du pied de page 4"/>
          <p:cNvSpPr>
            <a:spLocks noGrp="1"/>
          </p:cNvSpPr>
          <p:nvPr>
            <p:ph type="ftr" sz="quarter" idx="10"/>
          </p:nvPr>
        </p:nvSpPr>
        <p:spPr>
          <a:xfrm>
            <a:off x="3124200" y="6248400"/>
            <a:ext cx="2895600" cy="457200"/>
          </a:xfrm>
        </p:spPr>
        <p:txBody>
          <a:bodyPr/>
          <a:lstStyle/>
          <a:p>
            <a:pPr>
              <a:defRPr/>
            </a:pPr>
            <a:r>
              <a:rPr lang="fr-FR" altLang="fr-FR" dirty="0" smtClean="0">
                <a:solidFill>
                  <a:srgbClr val="3333CC"/>
                </a:solidFill>
              </a:rPr>
              <a:t>Chapitre PEDIATRIE </a:t>
            </a:r>
            <a:r>
              <a:rPr lang="fr-FR" altLang="fr-FR" dirty="0" smtClean="0">
                <a:solidFill>
                  <a:srgbClr val="3333CC"/>
                </a:solidFill>
              </a:rPr>
              <a:t>2016</a:t>
            </a:r>
            <a:endParaRPr lang="fr-FR" altLang="fr-FR" dirty="0" smtClean="0">
              <a:solidFill>
                <a:srgbClr val="3333CC"/>
              </a:solidFill>
            </a:endParaRPr>
          </a:p>
          <a:p>
            <a:pPr>
              <a:defRPr/>
            </a:pPr>
            <a:r>
              <a:rPr lang="fr-FR" altLang="fr-FR" dirty="0" smtClean="0">
                <a:solidFill>
                  <a:srgbClr val="3333CC"/>
                </a:solidFill>
              </a:rPr>
              <a:t>Incidence de l’IRCT</a:t>
            </a:r>
            <a:endParaRPr lang="fr-FR" altLang="fr-FR" dirty="0">
              <a:solidFill>
                <a:srgbClr val="3333CC"/>
              </a:solidFill>
            </a:endParaRPr>
          </a:p>
        </p:txBody>
      </p:sp>
      <p:pic>
        <p:nvPicPr>
          <p:cNvPr id="4" name="Image 3"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403648" y="1412776"/>
            <a:ext cx="5976664" cy="4392488"/>
          </a:xfrm>
          <a:prstGeom prst="rect">
            <a:avLst/>
          </a:prstGeom>
        </p:spPr>
      </p:pic>
    </p:spTree>
    <p:extLst>
      <p:ext uri="{BB962C8B-B14F-4D97-AF65-F5344CB8AC3E}">
        <p14:creationId xmlns:p14="http://schemas.microsoft.com/office/powerpoint/2010/main" val="23354030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67</a:t>
            </a:fld>
            <a:endParaRPr lang="fr-FR" altLang="fr-FR">
              <a:solidFill>
                <a:srgbClr val="000000"/>
              </a:solidFill>
            </a:endParaRPr>
          </a:p>
        </p:txBody>
      </p:sp>
      <p:sp>
        <p:nvSpPr>
          <p:cNvPr id="5" name="ZoneTexte 4"/>
          <p:cNvSpPr txBox="1"/>
          <p:nvPr/>
        </p:nvSpPr>
        <p:spPr>
          <a:xfrm>
            <a:off x="251520" y="260648"/>
            <a:ext cx="8712968" cy="923330"/>
          </a:xfrm>
          <a:prstGeom prst="rect">
            <a:avLst/>
          </a:prstGeom>
          <a:noFill/>
        </p:spPr>
        <p:txBody>
          <a:bodyPr vert="horz" wrap="square" rtlCol="0">
            <a:spAutoFit/>
          </a:bodyPr>
          <a:lstStyle/>
          <a:p>
            <a:r>
              <a:rPr lang="fr-FR" dirty="0">
                <a:solidFill>
                  <a:srgbClr val="3333CC"/>
                </a:solidFill>
              </a:rPr>
              <a:t>Au </a:t>
            </a:r>
            <a:r>
              <a:rPr lang="fr-FR" dirty="0" smtClean="0">
                <a:solidFill>
                  <a:srgbClr val="3333CC"/>
                </a:solidFill>
              </a:rPr>
              <a:t>31/12/2016, 910jeunes </a:t>
            </a:r>
            <a:r>
              <a:rPr lang="fr-FR" dirty="0">
                <a:solidFill>
                  <a:srgbClr val="3333CC"/>
                </a:solidFill>
              </a:rPr>
              <a:t>de moins de 20 ans résidant en France, recevaient un traitement de suppléance. La prévalence brute de l’IRCT traitée dans cette tranche d’âge est de </a:t>
            </a:r>
            <a:r>
              <a:rPr lang="fr-FR" dirty="0" smtClean="0">
                <a:solidFill>
                  <a:srgbClr val="3333CC"/>
                </a:solidFill>
              </a:rPr>
              <a:t>56 </a:t>
            </a:r>
            <a:r>
              <a:rPr lang="fr-FR" dirty="0">
                <a:solidFill>
                  <a:srgbClr val="3333CC"/>
                </a:solidFill>
              </a:rPr>
              <a:t>par million d’habitants de moins de 20 ans. </a:t>
            </a:r>
          </a:p>
        </p:txBody>
      </p:sp>
      <p:sp>
        <p:nvSpPr>
          <p:cNvPr id="6" name="Espace réservé du pied de page 4"/>
          <p:cNvSpPr>
            <a:spLocks noGrp="1"/>
          </p:cNvSpPr>
          <p:nvPr>
            <p:ph type="ftr" sz="quarter" idx="10"/>
          </p:nvPr>
        </p:nvSpPr>
        <p:spPr>
          <a:xfrm>
            <a:off x="3124200" y="6248400"/>
            <a:ext cx="2895600" cy="457200"/>
          </a:xfrm>
        </p:spPr>
        <p:txBody>
          <a:bodyPr/>
          <a:lstStyle/>
          <a:p>
            <a:pPr>
              <a:defRPr/>
            </a:pPr>
            <a:r>
              <a:rPr lang="fr-FR" altLang="fr-FR" dirty="0" smtClean="0">
                <a:solidFill>
                  <a:srgbClr val="3333CC"/>
                </a:solidFill>
              </a:rPr>
              <a:t>Chapitre PEDIATRIE </a:t>
            </a:r>
            <a:r>
              <a:rPr lang="fr-FR" altLang="fr-FR" dirty="0" smtClean="0">
                <a:solidFill>
                  <a:srgbClr val="3333CC"/>
                </a:solidFill>
              </a:rPr>
              <a:t>2016</a:t>
            </a:r>
            <a:endParaRPr lang="fr-FR" altLang="fr-FR" dirty="0" smtClean="0">
              <a:solidFill>
                <a:srgbClr val="3333CC"/>
              </a:solidFill>
            </a:endParaRPr>
          </a:p>
          <a:p>
            <a:pPr>
              <a:defRPr/>
            </a:pPr>
            <a:r>
              <a:rPr lang="fr-FR" altLang="fr-FR" dirty="0" smtClean="0">
                <a:solidFill>
                  <a:srgbClr val="3333CC"/>
                </a:solidFill>
              </a:rPr>
              <a:t>Prévalence de l’IRCT</a:t>
            </a:r>
            <a:endParaRPr lang="fr-FR" altLang="fr-FR" dirty="0">
              <a:solidFill>
                <a:srgbClr val="3333CC"/>
              </a:solidFill>
            </a:endParaRPr>
          </a:p>
        </p:txBody>
      </p:sp>
      <p:pic>
        <p:nvPicPr>
          <p:cNvPr id="4" name="Image 3"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549028" y="1484784"/>
            <a:ext cx="5903292" cy="4320480"/>
          </a:xfrm>
          <a:prstGeom prst="rect">
            <a:avLst/>
          </a:prstGeom>
        </p:spPr>
      </p:pic>
    </p:spTree>
    <p:extLst>
      <p:ext uri="{BB962C8B-B14F-4D97-AF65-F5344CB8AC3E}">
        <p14:creationId xmlns:p14="http://schemas.microsoft.com/office/powerpoint/2010/main" val="13561445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p:txBody>
          <a:bodyPr/>
          <a:lstStyle/>
          <a:p>
            <a:pPr>
              <a:defRPr/>
            </a:pPr>
            <a:r>
              <a:rPr lang="fr-FR" altLang="fr-FR" dirty="0" smtClean="0">
                <a:solidFill>
                  <a:srgbClr val="3333CC"/>
                </a:solidFill>
              </a:rPr>
              <a:t>Chapitre PEDIATRIE </a:t>
            </a:r>
            <a:r>
              <a:rPr lang="fr-FR" altLang="fr-FR" dirty="0" smtClean="0">
                <a:solidFill>
                  <a:srgbClr val="3333CC"/>
                </a:solidFill>
              </a:rPr>
              <a:t>2016</a:t>
            </a:r>
            <a:endParaRPr lang="fr-FR" altLang="fr-FR" dirty="0" smtClean="0">
              <a:solidFill>
                <a:srgbClr val="3333CC"/>
              </a:solidFill>
            </a:endParaRPr>
          </a:p>
          <a:p>
            <a:pPr>
              <a:defRPr/>
            </a:pPr>
            <a:r>
              <a:rPr lang="fr-FR" altLang="fr-FR" dirty="0" smtClean="0">
                <a:solidFill>
                  <a:srgbClr val="3333CC"/>
                </a:solidFill>
              </a:rPr>
              <a:t>Survie</a:t>
            </a:r>
            <a:endParaRPr lang="fr-FR" altLang="fr-FR" dirty="0">
              <a:solidFill>
                <a:srgbClr val="3333CC"/>
              </a:solidFill>
            </a:endParaRPr>
          </a:p>
        </p:txBody>
      </p:sp>
      <p:graphicFrame>
        <p:nvGraphicFramePr>
          <p:cNvPr id="9" name="Tableau 8"/>
          <p:cNvGraphicFramePr>
            <a:graphicFrameLocks noGrp="1"/>
          </p:cNvGraphicFramePr>
          <p:nvPr>
            <p:custDataLst>
              <p:tags r:id="rId1"/>
            </p:custDataLst>
            <p:extLst>
              <p:ext uri="{D42A27DB-BD31-4B8C-83A1-F6EECF244321}">
                <p14:modId xmlns:p14="http://schemas.microsoft.com/office/powerpoint/2010/main" val="3110564785"/>
              </p:ext>
            </p:extLst>
          </p:nvPr>
        </p:nvGraphicFramePr>
        <p:xfrm>
          <a:off x="755576" y="2132856"/>
          <a:ext cx="7416825" cy="2864728"/>
        </p:xfrm>
        <a:graphic>
          <a:graphicData uri="http://schemas.openxmlformats.org/drawingml/2006/table">
            <a:tbl>
              <a:tblPr firstRow="1" bandRow="1">
                <a:tableStyleId>{5C22544A-7EE6-4342-B048-85BDC9FD1C3A}</a:tableStyleId>
              </a:tblPr>
              <a:tblGrid>
                <a:gridCol w="949414"/>
                <a:gridCol w="811663"/>
                <a:gridCol w="1190368"/>
                <a:gridCol w="1603178"/>
                <a:gridCol w="1431101"/>
                <a:gridCol w="1431101"/>
              </a:tblGrid>
              <a:tr h="358091">
                <a:tc gridSpan="6">
                  <a:txBody>
                    <a:bodyPr/>
                    <a:lstStyle/>
                    <a:p>
                      <a:pPr algn="ctr"/>
                      <a:r>
                        <a:rPr lang="fr-FR" sz="1100" smtClean="0"/>
                        <a:t>Taux de survie (IC 95%)</a:t>
                      </a:r>
                      <a:endParaRPr lang="fr-FR" sz="1100" dirty="0"/>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r>
              <a:tr h="358091">
                <a:tc>
                  <a:txBody>
                    <a:bodyPr/>
                    <a:lstStyle/>
                    <a:p>
                      <a:pPr algn="ctr"/>
                      <a:r>
                        <a:rPr lang="fr-FR" sz="1100" smtClean="0"/>
                        <a:t>Age</a:t>
                      </a:r>
                      <a:endParaRPr lang="fr-FR" sz="1100"/>
                    </a:p>
                  </a:txBody>
                  <a:tcPr anchor="ctr"/>
                </a:tc>
                <a:tc>
                  <a:txBody>
                    <a:bodyPr/>
                    <a:lstStyle/>
                    <a:p>
                      <a:pPr algn="ctr"/>
                      <a:r>
                        <a:rPr lang="fr-FR" sz="1100" smtClean="0"/>
                        <a:t>Effectifs</a:t>
                      </a:r>
                      <a:endParaRPr lang="fr-FR" sz="1100"/>
                    </a:p>
                  </a:txBody>
                  <a:tcPr anchor="ctr"/>
                </a:tc>
                <a:tc>
                  <a:txBody>
                    <a:bodyPr/>
                    <a:lstStyle/>
                    <a:p>
                      <a:pPr algn="ctr"/>
                      <a:r>
                        <a:rPr lang="fr-FR" sz="1100" smtClean="0"/>
                        <a:t>nb de décès</a:t>
                      </a:r>
                      <a:endParaRPr lang="fr-FR" sz="1100"/>
                    </a:p>
                  </a:txBody>
                  <a:tcPr anchor="ctr"/>
                </a:tc>
                <a:tc>
                  <a:txBody>
                    <a:bodyPr/>
                    <a:lstStyle/>
                    <a:p>
                      <a:pPr algn="ctr"/>
                      <a:r>
                        <a:rPr lang="fr-FR" sz="1100" smtClean="0"/>
                        <a:t>à 6 mois</a:t>
                      </a:r>
                      <a:endParaRPr lang="fr-FR" sz="1100"/>
                    </a:p>
                  </a:txBody>
                  <a:tcPr anchor="ctr"/>
                </a:tc>
                <a:tc>
                  <a:txBody>
                    <a:bodyPr/>
                    <a:lstStyle/>
                    <a:p>
                      <a:pPr algn="ctr"/>
                      <a:r>
                        <a:rPr lang="fr-FR" sz="1100" smtClean="0"/>
                        <a:t>à 2 ans</a:t>
                      </a:r>
                      <a:endParaRPr lang="fr-FR" sz="1100"/>
                    </a:p>
                  </a:txBody>
                  <a:tcPr anchor="ctr"/>
                </a:tc>
                <a:tc>
                  <a:txBody>
                    <a:bodyPr/>
                    <a:lstStyle/>
                    <a:p>
                      <a:pPr algn="ctr"/>
                      <a:r>
                        <a:rPr lang="fr-FR" sz="1100" smtClean="0"/>
                        <a:t>à 5 ans</a:t>
                      </a:r>
                      <a:endParaRPr lang="fr-FR" sz="1100"/>
                    </a:p>
                  </a:txBody>
                  <a:tcPr anchor="ctr"/>
                </a:tc>
              </a:tr>
              <a:tr h="358091">
                <a:tc>
                  <a:txBody>
                    <a:bodyPr/>
                    <a:lstStyle/>
                    <a:p>
                      <a:r>
                        <a:rPr lang="fr-FR" sz="1100" smtClean="0"/>
                        <a:t>0-4 ans</a:t>
                      </a:r>
                      <a:endParaRPr lang="fr-FR" sz="1100"/>
                    </a:p>
                  </a:txBody>
                  <a:tcPr anchor="b"/>
                </a:tc>
                <a:tc>
                  <a:txBody>
                    <a:bodyPr/>
                    <a:lstStyle/>
                    <a:p>
                      <a:pPr algn="ctr"/>
                      <a:r>
                        <a:rPr lang="fr-FR" sz="1100" smtClean="0"/>
                        <a:t>266</a:t>
                      </a:r>
                      <a:endParaRPr lang="fr-FR" sz="1100"/>
                    </a:p>
                  </a:txBody>
                  <a:tcPr anchor="b"/>
                </a:tc>
                <a:tc>
                  <a:txBody>
                    <a:bodyPr/>
                    <a:lstStyle/>
                    <a:p>
                      <a:pPr algn="ctr"/>
                      <a:r>
                        <a:rPr lang="fr-FR" sz="1100" smtClean="0"/>
                        <a:t>20</a:t>
                      </a:r>
                      <a:endParaRPr lang="fr-FR" sz="1100"/>
                    </a:p>
                  </a:txBody>
                  <a:tcPr anchor="b"/>
                </a:tc>
                <a:tc>
                  <a:txBody>
                    <a:bodyPr/>
                    <a:lstStyle/>
                    <a:p>
                      <a:r>
                        <a:rPr lang="fr-FR" sz="1100" smtClean="0"/>
                        <a:t>97,3 [95,3-99,3]</a:t>
                      </a:r>
                      <a:endParaRPr lang="fr-FR" sz="1100" dirty="0"/>
                    </a:p>
                  </a:txBody>
                  <a:tcPr anchor="b"/>
                </a:tc>
                <a:tc>
                  <a:txBody>
                    <a:bodyPr/>
                    <a:lstStyle/>
                    <a:p>
                      <a:r>
                        <a:rPr lang="fr-FR" sz="1100" smtClean="0"/>
                        <a:t>94,3 [91,4-97,2]</a:t>
                      </a:r>
                      <a:endParaRPr lang="fr-FR" sz="1100"/>
                    </a:p>
                  </a:txBody>
                  <a:tcPr anchor="b"/>
                </a:tc>
                <a:tc>
                  <a:txBody>
                    <a:bodyPr/>
                    <a:lstStyle/>
                    <a:p>
                      <a:r>
                        <a:rPr lang="fr-FR" sz="1100" smtClean="0"/>
                        <a:t>91,3 [87,4-95,1]</a:t>
                      </a:r>
                      <a:endParaRPr lang="fr-FR" sz="1100"/>
                    </a:p>
                  </a:txBody>
                  <a:tcPr anchor="b"/>
                </a:tc>
              </a:tr>
              <a:tr h="358091">
                <a:tc>
                  <a:txBody>
                    <a:bodyPr/>
                    <a:lstStyle/>
                    <a:p>
                      <a:r>
                        <a:rPr lang="fr-FR" sz="1100" smtClean="0"/>
                        <a:t>5-9 ans</a:t>
                      </a:r>
                      <a:endParaRPr lang="fr-FR" sz="1100"/>
                    </a:p>
                  </a:txBody>
                  <a:tcPr anchor="b"/>
                </a:tc>
                <a:tc>
                  <a:txBody>
                    <a:bodyPr/>
                    <a:lstStyle/>
                    <a:p>
                      <a:pPr algn="ctr"/>
                      <a:r>
                        <a:rPr lang="fr-FR" sz="1100" smtClean="0"/>
                        <a:t>178</a:t>
                      </a:r>
                      <a:endParaRPr lang="fr-FR" sz="1100"/>
                    </a:p>
                  </a:txBody>
                  <a:tcPr anchor="b"/>
                </a:tc>
                <a:tc>
                  <a:txBody>
                    <a:bodyPr/>
                    <a:lstStyle/>
                    <a:p>
                      <a:pPr algn="ctr"/>
                      <a:r>
                        <a:rPr lang="fr-FR" sz="1100" smtClean="0"/>
                        <a:t>3</a:t>
                      </a:r>
                      <a:endParaRPr lang="fr-FR" sz="1100"/>
                    </a:p>
                  </a:txBody>
                  <a:tcPr anchor="b"/>
                </a:tc>
                <a:tc>
                  <a:txBody>
                    <a:bodyPr/>
                    <a:lstStyle/>
                    <a:p>
                      <a:r>
                        <a:rPr lang="fr-FR" sz="1100" smtClean="0"/>
                        <a:t>99,4 [98,3-100,0]</a:t>
                      </a:r>
                      <a:endParaRPr lang="fr-FR" sz="1100"/>
                    </a:p>
                  </a:txBody>
                  <a:tcPr anchor="b"/>
                </a:tc>
                <a:tc>
                  <a:txBody>
                    <a:bodyPr/>
                    <a:lstStyle/>
                    <a:p>
                      <a:r>
                        <a:rPr lang="fr-FR" sz="1100" smtClean="0"/>
                        <a:t>98,8 [97,2-100,0]</a:t>
                      </a:r>
                      <a:endParaRPr lang="fr-FR" sz="1100"/>
                    </a:p>
                  </a:txBody>
                  <a:tcPr anchor="b"/>
                </a:tc>
                <a:tc>
                  <a:txBody>
                    <a:bodyPr/>
                    <a:lstStyle/>
                    <a:p>
                      <a:r>
                        <a:rPr lang="fr-FR" sz="1100" smtClean="0"/>
                        <a:t>97,9 [95,6-100,0]</a:t>
                      </a:r>
                      <a:endParaRPr lang="fr-FR" sz="1100"/>
                    </a:p>
                  </a:txBody>
                  <a:tcPr anchor="b"/>
                </a:tc>
              </a:tr>
              <a:tr h="358091">
                <a:tc>
                  <a:txBody>
                    <a:bodyPr/>
                    <a:lstStyle/>
                    <a:p>
                      <a:r>
                        <a:rPr lang="fr-FR" sz="1100" smtClean="0"/>
                        <a:t>10-14 ans</a:t>
                      </a:r>
                      <a:endParaRPr lang="fr-FR" sz="1100"/>
                    </a:p>
                  </a:txBody>
                  <a:tcPr anchor="b"/>
                </a:tc>
                <a:tc>
                  <a:txBody>
                    <a:bodyPr/>
                    <a:lstStyle/>
                    <a:p>
                      <a:pPr algn="ctr"/>
                      <a:r>
                        <a:rPr lang="fr-FR" sz="1100" smtClean="0"/>
                        <a:t>348</a:t>
                      </a:r>
                      <a:endParaRPr lang="fr-FR" sz="1100"/>
                    </a:p>
                  </a:txBody>
                  <a:tcPr anchor="b"/>
                </a:tc>
                <a:tc>
                  <a:txBody>
                    <a:bodyPr/>
                    <a:lstStyle/>
                    <a:p>
                      <a:pPr algn="ctr"/>
                      <a:r>
                        <a:rPr lang="fr-FR" sz="1100" smtClean="0"/>
                        <a:t>10</a:t>
                      </a:r>
                      <a:endParaRPr lang="fr-FR" sz="1100"/>
                    </a:p>
                  </a:txBody>
                  <a:tcPr anchor="b"/>
                </a:tc>
                <a:tc>
                  <a:txBody>
                    <a:bodyPr/>
                    <a:lstStyle/>
                    <a:p>
                      <a:r>
                        <a:rPr lang="fr-FR" sz="1100" smtClean="0"/>
                        <a:t>99,1 [98,1-100,0]</a:t>
                      </a:r>
                      <a:endParaRPr lang="fr-FR" sz="1100" dirty="0"/>
                    </a:p>
                  </a:txBody>
                  <a:tcPr anchor="b"/>
                </a:tc>
                <a:tc>
                  <a:txBody>
                    <a:bodyPr/>
                    <a:lstStyle/>
                    <a:p>
                      <a:r>
                        <a:rPr lang="fr-FR" sz="1100" smtClean="0"/>
                        <a:t>98,5 [97,1-99,8]</a:t>
                      </a:r>
                      <a:endParaRPr lang="fr-FR" sz="1100"/>
                    </a:p>
                  </a:txBody>
                  <a:tcPr anchor="b"/>
                </a:tc>
                <a:tc>
                  <a:txBody>
                    <a:bodyPr/>
                    <a:lstStyle/>
                    <a:p>
                      <a:r>
                        <a:rPr lang="fr-FR" sz="1100" smtClean="0"/>
                        <a:t>97,0 [94,9-99,1]</a:t>
                      </a:r>
                      <a:endParaRPr lang="fr-FR" sz="1100"/>
                    </a:p>
                  </a:txBody>
                  <a:tcPr anchor="b"/>
                </a:tc>
              </a:tr>
              <a:tr h="358091">
                <a:tc>
                  <a:txBody>
                    <a:bodyPr/>
                    <a:lstStyle/>
                    <a:p>
                      <a:r>
                        <a:rPr lang="fr-FR" sz="1100" smtClean="0"/>
                        <a:t>15-17 ans</a:t>
                      </a:r>
                      <a:endParaRPr lang="fr-FR" sz="1100"/>
                    </a:p>
                  </a:txBody>
                  <a:tcPr anchor="b"/>
                </a:tc>
                <a:tc>
                  <a:txBody>
                    <a:bodyPr/>
                    <a:lstStyle/>
                    <a:p>
                      <a:pPr algn="ctr"/>
                      <a:r>
                        <a:rPr lang="fr-FR" sz="1100" smtClean="0"/>
                        <a:t>317</a:t>
                      </a:r>
                      <a:endParaRPr lang="fr-FR" sz="1100"/>
                    </a:p>
                  </a:txBody>
                  <a:tcPr anchor="b"/>
                </a:tc>
                <a:tc>
                  <a:txBody>
                    <a:bodyPr/>
                    <a:lstStyle/>
                    <a:p>
                      <a:pPr algn="ctr"/>
                      <a:r>
                        <a:rPr lang="fr-FR" sz="1100" smtClean="0"/>
                        <a:t>7</a:t>
                      </a:r>
                      <a:endParaRPr lang="fr-FR" sz="1100" dirty="0"/>
                    </a:p>
                  </a:txBody>
                  <a:tcPr anchor="b"/>
                </a:tc>
                <a:tc>
                  <a:txBody>
                    <a:bodyPr/>
                    <a:lstStyle/>
                    <a:p>
                      <a:r>
                        <a:rPr lang="fr-FR" sz="1100" smtClean="0"/>
                        <a:t>100,0 [100,0-100,0]</a:t>
                      </a:r>
                      <a:endParaRPr lang="fr-FR" sz="1100"/>
                    </a:p>
                  </a:txBody>
                  <a:tcPr anchor="b"/>
                </a:tc>
                <a:tc>
                  <a:txBody>
                    <a:bodyPr/>
                    <a:lstStyle/>
                    <a:p>
                      <a:r>
                        <a:rPr lang="fr-FR" sz="1100" smtClean="0"/>
                        <a:t>99,3 [98,3-100,0]</a:t>
                      </a:r>
                      <a:endParaRPr lang="fr-FR" sz="1100"/>
                    </a:p>
                  </a:txBody>
                  <a:tcPr anchor="b"/>
                </a:tc>
                <a:tc>
                  <a:txBody>
                    <a:bodyPr/>
                    <a:lstStyle/>
                    <a:p>
                      <a:r>
                        <a:rPr lang="fr-FR" sz="1100" smtClean="0"/>
                        <a:t>98,2 [96,5-100,0]</a:t>
                      </a:r>
                      <a:endParaRPr lang="fr-FR" sz="1100"/>
                    </a:p>
                  </a:txBody>
                  <a:tcPr anchor="b"/>
                </a:tc>
              </a:tr>
              <a:tr h="358091">
                <a:tc>
                  <a:txBody>
                    <a:bodyPr/>
                    <a:lstStyle/>
                    <a:p>
                      <a:r>
                        <a:rPr lang="fr-FR" sz="1100" smtClean="0"/>
                        <a:t>18-19 ans</a:t>
                      </a:r>
                      <a:endParaRPr lang="fr-FR" sz="1100"/>
                    </a:p>
                  </a:txBody>
                  <a:tcPr anchor="b"/>
                </a:tc>
                <a:tc>
                  <a:txBody>
                    <a:bodyPr/>
                    <a:lstStyle/>
                    <a:p>
                      <a:pPr algn="ctr"/>
                      <a:r>
                        <a:rPr lang="fr-FR" sz="1100" smtClean="0"/>
                        <a:t>329</a:t>
                      </a:r>
                      <a:endParaRPr lang="fr-FR" sz="1100" dirty="0"/>
                    </a:p>
                  </a:txBody>
                  <a:tcPr anchor="b"/>
                </a:tc>
                <a:tc>
                  <a:txBody>
                    <a:bodyPr/>
                    <a:lstStyle/>
                    <a:p>
                      <a:pPr algn="ctr"/>
                      <a:r>
                        <a:rPr lang="fr-FR" sz="1100" smtClean="0"/>
                        <a:t>12</a:t>
                      </a:r>
                      <a:endParaRPr lang="fr-FR" sz="1100"/>
                    </a:p>
                  </a:txBody>
                  <a:tcPr anchor="b"/>
                </a:tc>
                <a:tc>
                  <a:txBody>
                    <a:bodyPr/>
                    <a:lstStyle/>
                    <a:p>
                      <a:r>
                        <a:rPr lang="fr-FR" sz="1100" smtClean="0"/>
                        <a:t>98,1 [96,7-99,6]</a:t>
                      </a:r>
                      <a:endParaRPr lang="fr-FR" sz="1100"/>
                    </a:p>
                  </a:txBody>
                  <a:tcPr anchor="b"/>
                </a:tc>
                <a:tc>
                  <a:txBody>
                    <a:bodyPr/>
                    <a:lstStyle/>
                    <a:p>
                      <a:r>
                        <a:rPr lang="fr-FR" sz="1100" smtClean="0"/>
                        <a:t>97,5 [95,7-99,2]</a:t>
                      </a:r>
                      <a:endParaRPr lang="fr-FR" sz="1100"/>
                    </a:p>
                  </a:txBody>
                  <a:tcPr anchor="b"/>
                </a:tc>
                <a:tc>
                  <a:txBody>
                    <a:bodyPr/>
                    <a:lstStyle/>
                    <a:p>
                      <a:r>
                        <a:rPr lang="fr-FR" sz="1100" smtClean="0"/>
                        <a:t>96,7 [94,6-98,7]</a:t>
                      </a:r>
                      <a:endParaRPr lang="fr-FR" sz="1100"/>
                    </a:p>
                  </a:txBody>
                  <a:tcPr anchor="b"/>
                </a:tc>
              </a:tr>
              <a:tr h="358091">
                <a:tc>
                  <a:txBody>
                    <a:bodyPr/>
                    <a:lstStyle/>
                    <a:p>
                      <a:r>
                        <a:rPr lang="fr-FR" sz="1100" smtClean="0"/>
                        <a:t>Total</a:t>
                      </a:r>
                      <a:endParaRPr lang="fr-FR" sz="1100"/>
                    </a:p>
                  </a:txBody>
                  <a:tcPr anchor="b"/>
                </a:tc>
                <a:tc>
                  <a:txBody>
                    <a:bodyPr/>
                    <a:lstStyle/>
                    <a:p>
                      <a:pPr algn="ctr"/>
                      <a:r>
                        <a:rPr lang="fr-FR" sz="1100" smtClean="0"/>
                        <a:t>1 438</a:t>
                      </a:r>
                      <a:endParaRPr lang="fr-FR" sz="1100"/>
                    </a:p>
                  </a:txBody>
                  <a:tcPr anchor="b"/>
                </a:tc>
                <a:tc>
                  <a:txBody>
                    <a:bodyPr/>
                    <a:lstStyle/>
                    <a:p>
                      <a:pPr algn="ctr"/>
                      <a:r>
                        <a:rPr lang="fr-FR" sz="1100" smtClean="0"/>
                        <a:t>52</a:t>
                      </a:r>
                      <a:endParaRPr lang="fr-FR" sz="1100"/>
                    </a:p>
                  </a:txBody>
                  <a:tcPr anchor="b"/>
                </a:tc>
                <a:tc>
                  <a:txBody>
                    <a:bodyPr/>
                    <a:lstStyle/>
                    <a:p>
                      <a:r>
                        <a:rPr lang="fr-FR" sz="1100" smtClean="0"/>
                        <a:t>98,8 [98,2-99,4]</a:t>
                      </a:r>
                      <a:endParaRPr lang="fr-FR" sz="1100"/>
                    </a:p>
                  </a:txBody>
                  <a:tcPr anchor="b"/>
                </a:tc>
                <a:tc>
                  <a:txBody>
                    <a:bodyPr/>
                    <a:lstStyle/>
                    <a:p>
                      <a:r>
                        <a:rPr lang="fr-FR" sz="1100" smtClean="0"/>
                        <a:t>97,7 [96,9-98,5]</a:t>
                      </a:r>
                      <a:endParaRPr lang="fr-FR" sz="1100"/>
                    </a:p>
                  </a:txBody>
                  <a:tcPr anchor="b"/>
                </a:tc>
                <a:tc>
                  <a:txBody>
                    <a:bodyPr/>
                    <a:lstStyle/>
                    <a:p>
                      <a:r>
                        <a:rPr lang="fr-FR" sz="1100" dirty="0" smtClean="0"/>
                        <a:t>96,3 [95,2-97,4]</a:t>
                      </a:r>
                      <a:endParaRPr lang="fr-FR" sz="1100" dirty="0"/>
                    </a:p>
                  </a:txBody>
                  <a:tcPr anchor="b"/>
                </a:tc>
              </a:tr>
            </a:tbl>
          </a:graphicData>
        </a:graphic>
      </p:graphicFrame>
      <p:sp>
        <p:nvSpPr>
          <p:cNvPr id="10" name="ZoneTexte 9"/>
          <p:cNvSpPr txBox="1"/>
          <p:nvPr/>
        </p:nvSpPr>
        <p:spPr>
          <a:xfrm>
            <a:off x="395536" y="332656"/>
            <a:ext cx="8494633" cy="646331"/>
          </a:xfrm>
          <a:prstGeom prst="rect">
            <a:avLst/>
          </a:prstGeom>
          <a:noFill/>
        </p:spPr>
        <p:txBody>
          <a:bodyPr vert="horz" wrap="none" rtlCol="0">
            <a:spAutoFit/>
          </a:bodyPr>
          <a:lstStyle/>
          <a:p>
            <a:r>
              <a:rPr lang="fr-FR" dirty="0">
                <a:solidFill>
                  <a:srgbClr val="3333CC"/>
                </a:solidFill>
              </a:rPr>
              <a:t>Parmi la cohorte des 1 </a:t>
            </a:r>
            <a:r>
              <a:rPr lang="fr-FR" dirty="0" smtClean="0">
                <a:solidFill>
                  <a:srgbClr val="3333CC"/>
                </a:solidFill>
              </a:rPr>
              <a:t>438 </a:t>
            </a:r>
            <a:r>
              <a:rPr lang="fr-FR" dirty="0">
                <a:solidFill>
                  <a:srgbClr val="3333CC"/>
                </a:solidFill>
              </a:rPr>
              <a:t>enfants et adolescents ayant démarré un traitement </a:t>
            </a:r>
          </a:p>
          <a:p>
            <a:r>
              <a:rPr lang="fr-FR" dirty="0">
                <a:solidFill>
                  <a:srgbClr val="3333CC"/>
                </a:solidFill>
              </a:rPr>
              <a:t>de suppléance entre 2002 et </a:t>
            </a:r>
            <a:r>
              <a:rPr lang="fr-FR" dirty="0" smtClean="0">
                <a:solidFill>
                  <a:srgbClr val="3333CC"/>
                </a:solidFill>
              </a:rPr>
              <a:t>2016, 52(4%) </a:t>
            </a:r>
            <a:r>
              <a:rPr lang="fr-FR" dirty="0">
                <a:solidFill>
                  <a:srgbClr val="3333CC"/>
                </a:solidFill>
              </a:rPr>
              <a:t>sont décédés au 31 décembre </a:t>
            </a:r>
            <a:r>
              <a:rPr lang="fr-FR" dirty="0" smtClean="0">
                <a:solidFill>
                  <a:srgbClr val="3333CC"/>
                </a:solidFill>
              </a:rPr>
              <a:t>2016 </a:t>
            </a:r>
            <a:endParaRPr lang="fr-FR" dirty="0">
              <a:solidFill>
                <a:srgbClr val="3333CC"/>
              </a:solidFill>
            </a:endParaRPr>
          </a:p>
        </p:txBody>
      </p:sp>
      <p:sp>
        <p:nvSpPr>
          <p:cNvPr id="11"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68</a:t>
            </a:fld>
            <a:endParaRPr lang="fr-FR" altLang="fr-FR" dirty="0">
              <a:solidFill>
                <a:srgbClr val="000000"/>
              </a:solidFill>
            </a:endParaRPr>
          </a:p>
        </p:txBody>
      </p:sp>
    </p:spTree>
    <p:extLst>
      <p:ext uri="{BB962C8B-B14F-4D97-AF65-F5344CB8AC3E}">
        <p14:creationId xmlns:p14="http://schemas.microsoft.com/office/powerpoint/2010/main" val="31096728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69</a:t>
            </a:fld>
            <a:endParaRPr lang="fr-FR" altLang="fr-FR">
              <a:solidFill>
                <a:srgbClr val="000000"/>
              </a:solidFill>
            </a:endParaRPr>
          </a:p>
        </p:txBody>
      </p:sp>
      <p:sp>
        <p:nvSpPr>
          <p:cNvPr id="6" name="ZoneTexte 5"/>
          <p:cNvSpPr txBox="1"/>
          <p:nvPr/>
        </p:nvSpPr>
        <p:spPr>
          <a:xfrm>
            <a:off x="395536" y="260648"/>
            <a:ext cx="8640960" cy="923330"/>
          </a:xfrm>
          <a:prstGeom prst="rect">
            <a:avLst/>
          </a:prstGeom>
          <a:noFill/>
        </p:spPr>
        <p:txBody>
          <a:bodyPr vert="horz" wrap="square" rtlCol="0">
            <a:spAutoFit/>
          </a:bodyPr>
          <a:lstStyle/>
          <a:p>
            <a:r>
              <a:rPr lang="fr-FR" dirty="0">
                <a:solidFill>
                  <a:srgbClr val="3333CC"/>
                </a:solidFill>
              </a:rPr>
              <a:t>Parmi les 1 </a:t>
            </a:r>
            <a:r>
              <a:rPr lang="fr-FR" dirty="0" smtClean="0">
                <a:solidFill>
                  <a:srgbClr val="3333CC"/>
                </a:solidFill>
              </a:rPr>
              <a:t>158 </a:t>
            </a:r>
            <a:r>
              <a:rPr lang="fr-FR" dirty="0">
                <a:solidFill>
                  <a:srgbClr val="3333CC"/>
                </a:solidFill>
              </a:rPr>
              <a:t>enfants et adolescents incidents ayant débuté une dialyse entre 2002 et </a:t>
            </a:r>
            <a:r>
              <a:rPr lang="fr-FR" dirty="0" smtClean="0">
                <a:solidFill>
                  <a:srgbClr val="3333CC"/>
                </a:solidFill>
              </a:rPr>
              <a:t>2016, 1 036 </a:t>
            </a:r>
            <a:r>
              <a:rPr lang="fr-FR" dirty="0">
                <a:solidFill>
                  <a:srgbClr val="3333CC"/>
                </a:solidFill>
              </a:rPr>
              <a:t>(</a:t>
            </a:r>
            <a:r>
              <a:rPr lang="fr-FR" dirty="0" smtClean="0">
                <a:solidFill>
                  <a:srgbClr val="3333CC"/>
                </a:solidFill>
              </a:rPr>
              <a:t>89%) </a:t>
            </a:r>
            <a:r>
              <a:rPr lang="fr-FR" dirty="0">
                <a:solidFill>
                  <a:srgbClr val="3333CC"/>
                </a:solidFill>
              </a:rPr>
              <a:t>ont été inscrit au moins une fois sur la liste d’attente </a:t>
            </a:r>
            <a:r>
              <a:rPr lang="fr-FR" dirty="0" smtClean="0">
                <a:solidFill>
                  <a:srgbClr val="3333CC"/>
                </a:solidFill>
              </a:rPr>
              <a:t>de </a:t>
            </a:r>
            <a:r>
              <a:rPr lang="fr-FR" dirty="0">
                <a:solidFill>
                  <a:srgbClr val="3333CC"/>
                </a:solidFill>
              </a:rPr>
              <a:t>greffe au 31 décembre </a:t>
            </a:r>
            <a:r>
              <a:rPr lang="fr-FR" dirty="0" smtClean="0">
                <a:solidFill>
                  <a:srgbClr val="3333CC"/>
                </a:solidFill>
              </a:rPr>
              <a:t>2016. </a:t>
            </a:r>
            <a:endParaRPr lang="fr-FR" dirty="0">
              <a:solidFill>
                <a:srgbClr val="3333CC"/>
              </a:solidFill>
            </a:endParaRPr>
          </a:p>
        </p:txBody>
      </p:sp>
      <p:sp>
        <p:nvSpPr>
          <p:cNvPr id="7" name="Espace réservé du pied de page 4"/>
          <p:cNvSpPr>
            <a:spLocks noGrp="1"/>
          </p:cNvSpPr>
          <p:nvPr>
            <p:ph type="ftr" sz="quarter" idx="10"/>
          </p:nvPr>
        </p:nvSpPr>
        <p:spPr>
          <a:xfrm>
            <a:off x="3124200" y="6248400"/>
            <a:ext cx="3752850" cy="457200"/>
          </a:xfrm>
        </p:spPr>
        <p:txBody>
          <a:bodyPr/>
          <a:lstStyle/>
          <a:p>
            <a:pPr>
              <a:defRPr/>
            </a:pPr>
            <a:r>
              <a:rPr lang="fr-FR" altLang="fr-FR" dirty="0" smtClean="0">
                <a:solidFill>
                  <a:srgbClr val="3333CC"/>
                </a:solidFill>
              </a:rPr>
              <a:t>Chapitre PEDIATRIE </a:t>
            </a:r>
            <a:r>
              <a:rPr lang="fr-FR" altLang="fr-FR" dirty="0" smtClean="0">
                <a:solidFill>
                  <a:srgbClr val="3333CC"/>
                </a:solidFill>
              </a:rPr>
              <a:t>2016</a:t>
            </a:r>
            <a:endParaRPr lang="fr-FR" altLang="fr-FR" dirty="0" smtClean="0">
              <a:solidFill>
                <a:srgbClr val="3333CC"/>
              </a:solidFill>
            </a:endParaRPr>
          </a:p>
          <a:p>
            <a:pPr>
              <a:defRPr/>
            </a:pPr>
            <a:r>
              <a:rPr lang="fr-FR" altLang="fr-FR" dirty="0" smtClean="0">
                <a:solidFill>
                  <a:srgbClr val="3333CC"/>
                </a:solidFill>
              </a:rPr>
              <a:t>Accès à la liste d’attente d’une greffe rénale</a:t>
            </a:r>
            <a:endParaRPr lang="fr-FR" altLang="fr-FR" dirty="0">
              <a:solidFill>
                <a:srgbClr val="3333CC"/>
              </a:solidFill>
            </a:endParaRPr>
          </a:p>
        </p:txBody>
      </p:sp>
      <p:sp>
        <p:nvSpPr>
          <p:cNvPr id="8" name="ZoneTexte 7"/>
          <p:cNvSpPr txBox="1"/>
          <p:nvPr/>
        </p:nvSpPr>
        <p:spPr>
          <a:xfrm>
            <a:off x="179512" y="4258358"/>
            <a:ext cx="1733167" cy="584775"/>
          </a:xfrm>
          <a:prstGeom prst="rect">
            <a:avLst/>
          </a:prstGeom>
          <a:noFill/>
        </p:spPr>
        <p:txBody>
          <a:bodyPr vert="horz" wrap="none" rtlCol="0">
            <a:spAutoFit/>
          </a:bodyPr>
          <a:lstStyle/>
          <a:p>
            <a:r>
              <a:rPr lang="fr-FR" sz="1600" dirty="0" smtClean="0">
                <a:solidFill>
                  <a:srgbClr val="3333CC"/>
                </a:solidFill>
              </a:rPr>
              <a:t>18% </a:t>
            </a:r>
            <a:r>
              <a:rPr lang="fr-FR" sz="1600" dirty="0">
                <a:solidFill>
                  <a:srgbClr val="3333CC"/>
                </a:solidFill>
              </a:rPr>
              <a:t>d’inscription</a:t>
            </a:r>
          </a:p>
          <a:p>
            <a:r>
              <a:rPr lang="fr-FR" sz="1600" dirty="0">
                <a:solidFill>
                  <a:srgbClr val="3333CC"/>
                </a:solidFill>
              </a:rPr>
              <a:t>préemptive</a:t>
            </a:r>
          </a:p>
        </p:txBody>
      </p:sp>
      <p:pic>
        <p:nvPicPr>
          <p:cNvPr id="10" name="Espace réservé du contenu 4"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4634853" y="2996951"/>
            <a:ext cx="4376688" cy="3034167"/>
          </a:xfrm>
          <a:prstGeom prst="rect">
            <a:avLst/>
          </a:prstGeom>
        </p:spPr>
      </p:pic>
      <p:graphicFrame>
        <p:nvGraphicFramePr>
          <p:cNvPr id="11" name="Tableau 10"/>
          <p:cNvGraphicFramePr>
            <a:graphicFrameLocks noGrp="1"/>
          </p:cNvGraphicFramePr>
          <p:nvPr>
            <p:extLst>
              <p:ext uri="{D42A27DB-BD31-4B8C-83A1-F6EECF244321}">
                <p14:modId xmlns:p14="http://schemas.microsoft.com/office/powerpoint/2010/main" val="817110139"/>
              </p:ext>
            </p:extLst>
          </p:nvPr>
        </p:nvGraphicFramePr>
        <p:xfrm>
          <a:off x="395536" y="1217026"/>
          <a:ext cx="7142073" cy="1920240"/>
        </p:xfrm>
        <a:graphic>
          <a:graphicData uri="http://schemas.openxmlformats.org/drawingml/2006/table">
            <a:tbl>
              <a:tblPr firstRow="1" bandRow="1">
                <a:tableStyleId>{5C22544A-7EE6-4342-B048-85BDC9FD1C3A}</a:tableStyleId>
              </a:tblPr>
              <a:tblGrid>
                <a:gridCol w="840493"/>
                <a:gridCol w="662164"/>
                <a:gridCol w="507184"/>
                <a:gridCol w="902670"/>
                <a:gridCol w="507184"/>
                <a:gridCol w="902670"/>
                <a:gridCol w="507184"/>
                <a:gridCol w="902670"/>
                <a:gridCol w="507184"/>
                <a:gridCol w="902670"/>
              </a:tblGrid>
              <a:tr h="213360">
                <a:tc gridSpan="2">
                  <a:txBody>
                    <a:bodyPr/>
                    <a:lstStyle/>
                    <a:p>
                      <a:pPr algn="ctr"/>
                      <a:endParaRPr lang="fr-FR" sz="800" dirty="0"/>
                    </a:p>
                  </a:txBody>
                  <a:tcPr anchor="ctr"/>
                </a:tc>
                <a:tc hMerge="1">
                  <a:txBody>
                    <a:bodyPr/>
                    <a:lstStyle/>
                    <a:p>
                      <a:endParaRPr lang="fr-FR" sz="800"/>
                    </a:p>
                  </a:txBody>
                  <a:tcPr/>
                </a:tc>
                <a:tc gridSpan="8">
                  <a:txBody>
                    <a:bodyPr/>
                    <a:lstStyle/>
                    <a:p>
                      <a:pPr algn="ctr"/>
                      <a:r>
                        <a:rPr lang="fr-FR" sz="800" smtClean="0"/>
                        <a:t>Taux d'inscription en liste active</a:t>
                      </a:r>
                      <a:endParaRPr lang="fr-FR" sz="800" dirty="0"/>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r>
              <a:tr h="213360">
                <a:tc gridSpan="2">
                  <a:txBody>
                    <a:bodyPr/>
                    <a:lstStyle/>
                    <a:p>
                      <a:pPr algn="ctr"/>
                      <a:endParaRPr lang="fr-FR" sz="800"/>
                    </a:p>
                  </a:txBody>
                  <a:tcPr anchor="ctr"/>
                </a:tc>
                <a:tc hMerge="1">
                  <a:txBody>
                    <a:bodyPr/>
                    <a:lstStyle/>
                    <a:p>
                      <a:endParaRPr lang="fr-FR" sz="800"/>
                    </a:p>
                  </a:txBody>
                  <a:tcPr/>
                </a:tc>
                <a:tc gridSpan="2">
                  <a:txBody>
                    <a:bodyPr/>
                    <a:lstStyle/>
                    <a:p>
                      <a:pPr algn="ctr"/>
                      <a:r>
                        <a:rPr lang="fr-FR" sz="800" smtClean="0"/>
                        <a:t>à M0</a:t>
                      </a:r>
                      <a:endParaRPr lang="fr-FR" sz="800"/>
                    </a:p>
                  </a:txBody>
                  <a:tcPr anchor="ctr"/>
                </a:tc>
                <a:tc hMerge="1">
                  <a:txBody>
                    <a:bodyPr/>
                    <a:lstStyle/>
                    <a:p>
                      <a:endParaRPr lang="fr-FR" sz="800"/>
                    </a:p>
                  </a:txBody>
                  <a:tcPr/>
                </a:tc>
                <a:tc gridSpan="2">
                  <a:txBody>
                    <a:bodyPr/>
                    <a:lstStyle/>
                    <a:p>
                      <a:pPr algn="ctr"/>
                      <a:r>
                        <a:rPr lang="fr-FR" sz="800" smtClean="0"/>
                        <a:t>à M12</a:t>
                      </a:r>
                      <a:endParaRPr lang="fr-FR" sz="800"/>
                    </a:p>
                  </a:txBody>
                  <a:tcPr anchor="ctr"/>
                </a:tc>
                <a:tc hMerge="1">
                  <a:txBody>
                    <a:bodyPr/>
                    <a:lstStyle/>
                    <a:p>
                      <a:endParaRPr lang="fr-FR" sz="800"/>
                    </a:p>
                  </a:txBody>
                  <a:tcPr/>
                </a:tc>
                <a:tc gridSpan="2">
                  <a:txBody>
                    <a:bodyPr/>
                    <a:lstStyle/>
                    <a:p>
                      <a:pPr algn="ctr"/>
                      <a:r>
                        <a:rPr lang="fr-FR" sz="800" smtClean="0"/>
                        <a:t>à M24</a:t>
                      </a:r>
                      <a:endParaRPr lang="fr-FR" sz="800"/>
                    </a:p>
                  </a:txBody>
                  <a:tcPr anchor="ctr"/>
                </a:tc>
                <a:tc hMerge="1">
                  <a:txBody>
                    <a:bodyPr/>
                    <a:lstStyle/>
                    <a:p>
                      <a:endParaRPr lang="fr-FR" sz="800"/>
                    </a:p>
                  </a:txBody>
                  <a:tcPr/>
                </a:tc>
                <a:tc gridSpan="2">
                  <a:txBody>
                    <a:bodyPr/>
                    <a:lstStyle/>
                    <a:p>
                      <a:pPr algn="ctr"/>
                      <a:r>
                        <a:rPr lang="fr-FR" sz="800" smtClean="0"/>
                        <a:t>à M60</a:t>
                      </a:r>
                      <a:endParaRPr lang="fr-FR" sz="800"/>
                    </a:p>
                  </a:txBody>
                  <a:tcPr anchor="ctr"/>
                </a:tc>
                <a:tc hMerge="1">
                  <a:txBody>
                    <a:bodyPr/>
                    <a:lstStyle/>
                    <a:p>
                      <a:endParaRPr lang="fr-FR" sz="800"/>
                    </a:p>
                  </a:txBody>
                  <a:tcPr/>
                </a:tc>
              </a:tr>
              <a:tr h="213360">
                <a:tc>
                  <a:txBody>
                    <a:bodyPr/>
                    <a:lstStyle/>
                    <a:p>
                      <a:pPr algn="ctr"/>
                      <a:r>
                        <a:rPr lang="fr-FR" sz="800" smtClean="0"/>
                        <a:t>Age (ans)</a:t>
                      </a:r>
                      <a:endParaRPr lang="fr-FR" sz="800"/>
                    </a:p>
                  </a:txBody>
                  <a:tcPr anchor="ctr"/>
                </a:tc>
                <a:tc>
                  <a:txBody>
                    <a:bodyPr/>
                    <a:lstStyle/>
                    <a:p>
                      <a:pPr algn="ctr"/>
                      <a:r>
                        <a:rPr lang="fr-FR" sz="800" smtClean="0"/>
                        <a:t>Effectif</a:t>
                      </a:r>
                      <a:endParaRPr lang="fr-FR" sz="800" dirty="0"/>
                    </a:p>
                  </a:txBody>
                  <a:tcPr anchor="ctr"/>
                </a:tc>
                <a:tc>
                  <a:txBody>
                    <a:bodyPr/>
                    <a:lstStyle/>
                    <a:p>
                      <a:pPr algn="ctr"/>
                      <a:r>
                        <a:rPr lang="fr-FR" sz="800" smtClean="0"/>
                        <a:t>%</a:t>
                      </a:r>
                      <a:endParaRPr lang="fr-FR" sz="800"/>
                    </a:p>
                  </a:txBody>
                  <a:tcPr anchor="ctr"/>
                </a:tc>
                <a:tc>
                  <a:txBody>
                    <a:bodyPr/>
                    <a:lstStyle/>
                    <a:p>
                      <a:pPr algn="ctr"/>
                      <a:r>
                        <a:rPr lang="fr-FR" sz="800" smtClean="0"/>
                        <a:t>IC95%</a:t>
                      </a:r>
                      <a:endParaRPr lang="fr-FR" sz="800"/>
                    </a:p>
                  </a:txBody>
                  <a:tcPr anchor="ctr"/>
                </a:tc>
                <a:tc>
                  <a:txBody>
                    <a:bodyPr/>
                    <a:lstStyle/>
                    <a:p>
                      <a:pPr algn="ctr"/>
                      <a:r>
                        <a:rPr lang="fr-FR" sz="800" smtClean="0"/>
                        <a:t>%</a:t>
                      </a:r>
                      <a:endParaRPr lang="fr-FR" sz="800"/>
                    </a:p>
                  </a:txBody>
                  <a:tcPr anchor="ctr"/>
                </a:tc>
                <a:tc>
                  <a:txBody>
                    <a:bodyPr/>
                    <a:lstStyle/>
                    <a:p>
                      <a:pPr algn="ctr"/>
                      <a:r>
                        <a:rPr lang="fr-FR" sz="800" smtClean="0"/>
                        <a:t>IC95%</a:t>
                      </a:r>
                      <a:endParaRPr lang="fr-FR" sz="800"/>
                    </a:p>
                  </a:txBody>
                  <a:tcPr anchor="ctr"/>
                </a:tc>
                <a:tc>
                  <a:txBody>
                    <a:bodyPr/>
                    <a:lstStyle/>
                    <a:p>
                      <a:pPr algn="ctr"/>
                      <a:r>
                        <a:rPr lang="fr-FR" sz="800" smtClean="0"/>
                        <a:t>%</a:t>
                      </a:r>
                      <a:endParaRPr lang="fr-FR" sz="800"/>
                    </a:p>
                  </a:txBody>
                  <a:tcPr anchor="ctr"/>
                </a:tc>
                <a:tc>
                  <a:txBody>
                    <a:bodyPr/>
                    <a:lstStyle/>
                    <a:p>
                      <a:pPr algn="ctr"/>
                      <a:r>
                        <a:rPr lang="fr-FR" sz="800" smtClean="0"/>
                        <a:t>IC95%</a:t>
                      </a:r>
                      <a:endParaRPr lang="fr-FR" sz="800"/>
                    </a:p>
                  </a:txBody>
                  <a:tcPr anchor="ctr"/>
                </a:tc>
                <a:tc>
                  <a:txBody>
                    <a:bodyPr/>
                    <a:lstStyle/>
                    <a:p>
                      <a:pPr algn="ctr"/>
                      <a:r>
                        <a:rPr lang="fr-FR" sz="800" smtClean="0"/>
                        <a:t>%</a:t>
                      </a:r>
                      <a:endParaRPr lang="fr-FR" sz="800"/>
                    </a:p>
                  </a:txBody>
                  <a:tcPr anchor="ctr"/>
                </a:tc>
                <a:tc>
                  <a:txBody>
                    <a:bodyPr/>
                    <a:lstStyle/>
                    <a:p>
                      <a:pPr algn="ctr"/>
                      <a:r>
                        <a:rPr lang="fr-FR" sz="800" smtClean="0"/>
                        <a:t>IC95%</a:t>
                      </a:r>
                      <a:endParaRPr lang="fr-FR" sz="800"/>
                    </a:p>
                  </a:txBody>
                  <a:tcPr anchor="ctr"/>
                </a:tc>
              </a:tr>
              <a:tr h="213360">
                <a:tc>
                  <a:txBody>
                    <a:bodyPr/>
                    <a:lstStyle/>
                    <a:p>
                      <a:r>
                        <a:rPr lang="fr-FR" sz="800" smtClean="0"/>
                        <a:t>00-04</a:t>
                      </a:r>
                      <a:endParaRPr lang="fr-FR" sz="800"/>
                    </a:p>
                  </a:txBody>
                  <a:tcPr anchor="b"/>
                </a:tc>
                <a:tc>
                  <a:txBody>
                    <a:bodyPr/>
                    <a:lstStyle/>
                    <a:p>
                      <a:pPr algn="ctr"/>
                      <a:r>
                        <a:rPr lang="fr-FR" sz="800" smtClean="0"/>
                        <a:t>239</a:t>
                      </a:r>
                      <a:endParaRPr lang="fr-FR" sz="800"/>
                    </a:p>
                  </a:txBody>
                  <a:tcPr anchor="b"/>
                </a:tc>
                <a:tc>
                  <a:txBody>
                    <a:bodyPr/>
                    <a:lstStyle/>
                    <a:p>
                      <a:pPr algn="ctr"/>
                      <a:r>
                        <a:rPr lang="fr-FR" sz="800" smtClean="0"/>
                        <a:t>6,3</a:t>
                      </a:r>
                      <a:endParaRPr lang="fr-FR" sz="800"/>
                    </a:p>
                  </a:txBody>
                  <a:tcPr anchor="b"/>
                </a:tc>
                <a:tc>
                  <a:txBody>
                    <a:bodyPr/>
                    <a:lstStyle/>
                    <a:p>
                      <a:pPr algn="ctr"/>
                      <a:r>
                        <a:rPr lang="fr-FR" sz="800" smtClean="0"/>
                        <a:t>[3,7-9,8]</a:t>
                      </a:r>
                      <a:endParaRPr lang="fr-FR" sz="800"/>
                    </a:p>
                  </a:txBody>
                  <a:tcPr anchor="b"/>
                </a:tc>
                <a:tc>
                  <a:txBody>
                    <a:bodyPr/>
                    <a:lstStyle/>
                    <a:p>
                      <a:pPr algn="ctr"/>
                      <a:r>
                        <a:rPr lang="fr-FR" sz="800" smtClean="0"/>
                        <a:t>56,0</a:t>
                      </a:r>
                      <a:endParaRPr lang="fr-FR" sz="800"/>
                    </a:p>
                  </a:txBody>
                  <a:tcPr anchor="b"/>
                </a:tc>
                <a:tc>
                  <a:txBody>
                    <a:bodyPr/>
                    <a:lstStyle/>
                    <a:p>
                      <a:pPr algn="ctr"/>
                      <a:r>
                        <a:rPr lang="fr-FR" sz="800" smtClean="0"/>
                        <a:t>[49,2-62,3]</a:t>
                      </a:r>
                      <a:endParaRPr lang="fr-FR" sz="800"/>
                    </a:p>
                  </a:txBody>
                  <a:tcPr anchor="b"/>
                </a:tc>
                <a:tc>
                  <a:txBody>
                    <a:bodyPr/>
                    <a:lstStyle/>
                    <a:p>
                      <a:pPr algn="ctr"/>
                      <a:r>
                        <a:rPr lang="fr-FR" sz="800" smtClean="0"/>
                        <a:t>76,2</a:t>
                      </a:r>
                      <a:endParaRPr lang="fr-FR" sz="800"/>
                    </a:p>
                  </a:txBody>
                  <a:tcPr anchor="b"/>
                </a:tc>
                <a:tc>
                  <a:txBody>
                    <a:bodyPr/>
                    <a:lstStyle/>
                    <a:p>
                      <a:pPr algn="ctr"/>
                      <a:r>
                        <a:rPr lang="fr-FR" sz="800" smtClean="0"/>
                        <a:t>[69,7-81,5]</a:t>
                      </a:r>
                      <a:endParaRPr lang="fr-FR" sz="800"/>
                    </a:p>
                  </a:txBody>
                  <a:tcPr anchor="b"/>
                </a:tc>
                <a:tc>
                  <a:txBody>
                    <a:bodyPr/>
                    <a:lstStyle/>
                    <a:p>
                      <a:pPr algn="ctr"/>
                      <a:r>
                        <a:rPr lang="fr-FR" sz="800" dirty="0" smtClean="0"/>
                        <a:t>93,2</a:t>
                      </a:r>
                      <a:endParaRPr lang="fr-FR" sz="800" dirty="0"/>
                    </a:p>
                  </a:txBody>
                  <a:tcPr anchor="b"/>
                </a:tc>
                <a:tc>
                  <a:txBody>
                    <a:bodyPr/>
                    <a:lstStyle/>
                    <a:p>
                      <a:pPr algn="ctr"/>
                      <a:r>
                        <a:rPr lang="fr-FR" sz="800" smtClean="0"/>
                        <a:t>[88,5-96,0]</a:t>
                      </a:r>
                      <a:endParaRPr lang="fr-FR" sz="800"/>
                    </a:p>
                  </a:txBody>
                  <a:tcPr anchor="b"/>
                </a:tc>
              </a:tr>
              <a:tr h="213360">
                <a:tc>
                  <a:txBody>
                    <a:bodyPr/>
                    <a:lstStyle/>
                    <a:p>
                      <a:r>
                        <a:rPr lang="fr-FR" sz="800" smtClean="0"/>
                        <a:t>05-09</a:t>
                      </a:r>
                      <a:endParaRPr lang="fr-FR" sz="800"/>
                    </a:p>
                  </a:txBody>
                  <a:tcPr anchor="b"/>
                </a:tc>
                <a:tc>
                  <a:txBody>
                    <a:bodyPr/>
                    <a:lstStyle/>
                    <a:p>
                      <a:pPr algn="ctr"/>
                      <a:r>
                        <a:rPr lang="fr-FR" sz="800" smtClean="0"/>
                        <a:t>134</a:t>
                      </a:r>
                      <a:endParaRPr lang="fr-FR" sz="800"/>
                    </a:p>
                  </a:txBody>
                  <a:tcPr anchor="b"/>
                </a:tc>
                <a:tc>
                  <a:txBody>
                    <a:bodyPr/>
                    <a:lstStyle/>
                    <a:p>
                      <a:pPr algn="ctr"/>
                      <a:r>
                        <a:rPr lang="fr-FR" sz="800" smtClean="0"/>
                        <a:t>23,1</a:t>
                      </a:r>
                      <a:endParaRPr lang="fr-FR" sz="800"/>
                    </a:p>
                  </a:txBody>
                  <a:tcPr anchor="b"/>
                </a:tc>
                <a:tc>
                  <a:txBody>
                    <a:bodyPr/>
                    <a:lstStyle/>
                    <a:p>
                      <a:pPr algn="ctr"/>
                      <a:r>
                        <a:rPr lang="fr-FR" sz="800" smtClean="0"/>
                        <a:t>[16,4-30,6]</a:t>
                      </a:r>
                      <a:endParaRPr lang="fr-FR" sz="800"/>
                    </a:p>
                  </a:txBody>
                  <a:tcPr anchor="b"/>
                </a:tc>
                <a:tc>
                  <a:txBody>
                    <a:bodyPr/>
                    <a:lstStyle/>
                    <a:p>
                      <a:pPr algn="ctr"/>
                      <a:r>
                        <a:rPr lang="fr-FR" sz="800" smtClean="0"/>
                        <a:t>75,3</a:t>
                      </a:r>
                      <a:endParaRPr lang="fr-FR" sz="800"/>
                    </a:p>
                  </a:txBody>
                  <a:tcPr anchor="b"/>
                </a:tc>
                <a:tc>
                  <a:txBody>
                    <a:bodyPr/>
                    <a:lstStyle/>
                    <a:p>
                      <a:pPr algn="ctr"/>
                      <a:r>
                        <a:rPr lang="fr-FR" sz="800" smtClean="0"/>
                        <a:t>[66,8-81,9]</a:t>
                      </a:r>
                      <a:endParaRPr lang="fr-FR" sz="800"/>
                    </a:p>
                  </a:txBody>
                  <a:tcPr anchor="b"/>
                </a:tc>
                <a:tc>
                  <a:txBody>
                    <a:bodyPr/>
                    <a:lstStyle/>
                    <a:p>
                      <a:pPr algn="ctr"/>
                      <a:r>
                        <a:rPr lang="fr-FR" sz="800" smtClean="0"/>
                        <a:t>89,8</a:t>
                      </a:r>
                      <a:endParaRPr lang="fr-FR" sz="800"/>
                    </a:p>
                  </a:txBody>
                  <a:tcPr anchor="b"/>
                </a:tc>
                <a:tc>
                  <a:txBody>
                    <a:bodyPr/>
                    <a:lstStyle/>
                    <a:p>
                      <a:pPr algn="ctr"/>
                      <a:r>
                        <a:rPr lang="fr-FR" sz="800" smtClean="0"/>
                        <a:t>[82,9-94,1]</a:t>
                      </a:r>
                      <a:endParaRPr lang="fr-FR" sz="800"/>
                    </a:p>
                  </a:txBody>
                  <a:tcPr anchor="b"/>
                </a:tc>
                <a:tc>
                  <a:txBody>
                    <a:bodyPr/>
                    <a:lstStyle/>
                    <a:p>
                      <a:pPr algn="ctr"/>
                      <a:r>
                        <a:rPr lang="fr-FR" sz="800" smtClean="0"/>
                        <a:t>96,9</a:t>
                      </a:r>
                      <a:endParaRPr lang="fr-FR" sz="800"/>
                    </a:p>
                  </a:txBody>
                  <a:tcPr anchor="b"/>
                </a:tc>
                <a:tc>
                  <a:txBody>
                    <a:bodyPr/>
                    <a:lstStyle/>
                    <a:p>
                      <a:pPr algn="ctr"/>
                      <a:r>
                        <a:rPr lang="fr-FR" sz="800" smtClean="0"/>
                        <a:t>[91,0-99,0]</a:t>
                      </a:r>
                      <a:endParaRPr lang="fr-FR" sz="800"/>
                    </a:p>
                  </a:txBody>
                  <a:tcPr anchor="b"/>
                </a:tc>
              </a:tr>
              <a:tr h="213360">
                <a:tc>
                  <a:txBody>
                    <a:bodyPr/>
                    <a:lstStyle/>
                    <a:p>
                      <a:r>
                        <a:rPr lang="fr-FR" sz="800" smtClean="0"/>
                        <a:t>10-14</a:t>
                      </a:r>
                      <a:endParaRPr lang="fr-FR" sz="800"/>
                    </a:p>
                  </a:txBody>
                  <a:tcPr anchor="b"/>
                </a:tc>
                <a:tc>
                  <a:txBody>
                    <a:bodyPr/>
                    <a:lstStyle/>
                    <a:p>
                      <a:pPr algn="ctr"/>
                      <a:r>
                        <a:rPr lang="fr-FR" sz="800" smtClean="0"/>
                        <a:t>261</a:t>
                      </a:r>
                      <a:endParaRPr lang="fr-FR" sz="800"/>
                    </a:p>
                  </a:txBody>
                  <a:tcPr anchor="b"/>
                </a:tc>
                <a:tc>
                  <a:txBody>
                    <a:bodyPr/>
                    <a:lstStyle/>
                    <a:p>
                      <a:pPr algn="ctr"/>
                      <a:r>
                        <a:rPr lang="fr-FR" sz="800" dirty="0" smtClean="0"/>
                        <a:t>24,9</a:t>
                      </a:r>
                      <a:endParaRPr lang="fr-FR" sz="800" dirty="0"/>
                    </a:p>
                  </a:txBody>
                  <a:tcPr anchor="b"/>
                </a:tc>
                <a:tc>
                  <a:txBody>
                    <a:bodyPr/>
                    <a:lstStyle/>
                    <a:p>
                      <a:pPr algn="ctr"/>
                      <a:r>
                        <a:rPr lang="fr-FR" sz="800" smtClean="0"/>
                        <a:t>[19,8-30,3]</a:t>
                      </a:r>
                      <a:endParaRPr lang="fr-FR" sz="800"/>
                    </a:p>
                  </a:txBody>
                  <a:tcPr anchor="b"/>
                </a:tc>
                <a:tc>
                  <a:txBody>
                    <a:bodyPr/>
                    <a:lstStyle/>
                    <a:p>
                      <a:pPr algn="ctr"/>
                      <a:r>
                        <a:rPr lang="fr-FR" sz="800" smtClean="0"/>
                        <a:t>78,2</a:t>
                      </a:r>
                      <a:endParaRPr lang="fr-FR" sz="800"/>
                    </a:p>
                  </a:txBody>
                  <a:tcPr anchor="b"/>
                </a:tc>
                <a:tc>
                  <a:txBody>
                    <a:bodyPr/>
                    <a:lstStyle/>
                    <a:p>
                      <a:pPr algn="ctr"/>
                      <a:r>
                        <a:rPr lang="fr-FR" sz="800" smtClean="0"/>
                        <a:t>[72,5-82,8]</a:t>
                      </a:r>
                      <a:endParaRPr lang="fr-FR" sz="800"/>
                    </a:p>
                  </a:txBody>
                  <a:tcPr anchor="b"/>
                </a:tc>
                <a:tc>
                  <a:txBody>
                    <a:bodyPr/>
                    <a:lstStyle/>
                    <a:p>
                      <a:pPr algn="ctr"/>
                      <a:r>
                        <a:rPr lang="fr-FR" sz="800" smtClean="0"/>
                        <a:t>87,9</a:t>
                      </a:r>
                      <a:endParaRPr lang="fr-FR" sz="800"/>
                    </a:p>
                  </a:txBody>
                  <a:tcPr anchor="b"/>
                </a:tc>
                <a:tc>
                  <a:txBody>
                    <a:bodyPr/>
                    <a:lstStyle/>
                    <a:p>
                      <a:pPr algn="ctr"/>
                      <a:r>
                        <a:rPr lang="fr-FR" sz="800" smtClean="0"/>
                        <a:t>[83,1-91,4]</a:t>
                      </a:r>
                      <a:endParaRPr lang="fr-FR" sz="800"/>
                    </a:p>
                  </a:txBody>
                  <a:tcPr anchor="b"/>
                </a:tc>
                <a:tc>
                  <a:txBody>
                    <a:bodyPr/>
                    <a:lstStyle/>
                    <a:p>
                      <a:pPr algn="ctr"/>
                      <a:r>
                        <a:rPr lang="fr-FR" sz="800" smtClean="0"/>
                        <a:t>95,0</a:t>
                      </a:r>
                      <a:endParaRPr lang="fr-FR" sz="800"/>
                    </a:p>
                  </a:txBody>
                  <a:tcPr anchor="b"/>
                </a:tc>
                <a:tc>
                  <a:txBody>
                    <a:bodyPr/>
                    <a:lstStyle/>
                    <a:p>
                      <a:pPr algn="ctr"/>
                      <a:r>
                        <a:rPr lang="fr-FR" sz="800" smtClean="0"/>
                        <a:t>[91,3-97,1]</a:t>
                      </a:r>
                      <a:endParaRPr lang="fr-FR" sz="800"/>
                    </a:p>
                  </a:txBody>
                  <a:tcPr anchor="b"/>
                </a:tc>
              </a:tr>
              <a:tr h="213360">
                <a:tc>
                  <a:txBody>
                    <a:bodyPr/>
                    <a:lstStyle/>
                    <a:p>
                      <a:r>
                        <a:rPr lang="fr-FR" sz="800" smtClean="0"/>
                        <a:t>15-17</a:t>
                      </a:r>
                      <a:endParaRPr lang="fr-FR" sz="800"/>
                    </a:p>
                  </a:txBody>
                  <a:tcPr anchor="b"/>
                </a:tc>
                <a:tc>
                  <a:txBody>
                    <a:bodyPr/>
                    <a:lstStyle/>
                    <a:p>
                      <a:pPr algn="ctr"/>
                      <a:r>
                        <a:rPr lang="fr-FR" sz="800" smtClean="0"/>
                        <a:t>244</a:t>
                      </a:r>
                      <a:endParaRPr lang="fr-FR" sz="800"/>
                    </a:p>
                  </a:txBody>
                  <a:tcPr anchor="b"/>
                </a:tc>
                <a:tc>
                  <a:txBody>
                    <a:bodyPr/>
                    <a:lstStyle/>
                    <a:p>
                      <a:pPr algn="ctr"/>
                      <a:r>
                        <a:rPr lang="fr-FR" sz="800" smtClean="0"/>
                        <a:t>20,5</a:t>
                      </a:r>
                      <a:endParaRPr lang="fr-FR" sz="800"/>
                    </a:p>
                  </a:txBody>
                  <a:tcPr anchor="b"/>
                </a:tc>
                <a:tc>
                  <a:txBody>
                    <a:bodyPr/>
                    <a:lstStyle/>
                    <a:p>
                      <a:pPr algn="ctr"/>
                      <a:r>
                        <a:rPr lang="fr-FR" sz="800" smtClean="0"/>
                        <a:t>[15,7-25,8]</a:t>
                      </a:r>
                      <a:endParaRPr lang="fr-FR" sz="800"/>
                    </a:p>
                  </a:txBody>
                  <a:tcPr anchor="b"/>
                </a:tc>
                <a:tc>
                  <a:txBody>
                    <a:bodyPr/>
                    <a:lstStyle/>
                    <a:p>
                      <a:pPr algn="ctr"/>
                      <a:r>
                        <a:rPr lang="fr-FR" sz="800" smtClean="0"/>
                        <a:t>70,2</a:t>
                      </a:r>
                      <a:endParaRPr lang="fr-FR" sz="800"/>
                    </a:p>
                  </a:txBody>
                  <a:tcPr anchor="b"/>
                </a:tc>
                <a:tc>
                  <a:txBody>
                    <a:bodyPr/>
                    <a:lstStyle/>
                    <a:p>
                      <a:pPr algn="ctr"/>
                      <a:r>
                        <a:rPr lang="fr-FR" sz="800" smtClean="0"/>
                        <a:t>[63,9-75,6]</a:t>
                      </a:r>
                      <a:endParaRPr lang="fr-FR" sz="800"/>
                    </a:p>
                  </a:txBody>
                  <a:tcPr anchor="b"/>
                </a:tc>
                <a:tc>
                  <a:txBody>
                    <a:bodyPr/>
                    <a:lstStyle/>
                    <a:p>
                      <a:pPr algn="ctr"/>
                      <a:r>
                        <a:rPr lang="fr-FR" sz="800" smtClean="0"/>
                        <a:t>84,0</a:t>
                      </a:r>
                      <a:endParaRPr lang="fr-FR" sz="800"/>
                    </a:p>
                  </a:txBody>
                  <a:tcPr anchor="b"/>
                </a:tc>
                <a:tc>
                  <a:txBody>
                    <a:bodyPr/>
                    <a:lstStyle/>
                    <a:p>
                      <a:pPr algn="ctr"/>
                      <a:r>
                        <a:rPr lang="fr-FR" sz="800" smtClean="0"/>
                        <a:t>[78,5-88,3]</a:t>
                      </a:r>
                      <a:endParaRPr lang="fr-FR" sz="800"/>
                    </a:p>
                  </a:txBody>
                  <a:tcPr anchor="b"/>
                </a:tc>
                <a:tc>
                  <a:txBody>
                    <a:bodyPr/>
                    <a:lstStyle/>
                    <a:p>
                      <a:pPr algn="ctr"/>
                      <a:r>
                        <a:rPr lang="fr-FR" sz="800" smtClean="0"/>
                        <a:t>92,7</a:t>
                      </a:r>
                      <a:endParaRPr lang="fr-FR" sz="800"/>
                    </a:p>
                  </a:txBody>
                  <a:tcPr anchor="b"/>
                </a:tc>
                <a:tc>
                  <a:txBody>
                    <a:bodyPr/>
                    <a:lstStyle/>
                    <a:p>
                      <a:pPr algn="ctr"/>
                      <a:r>
                        <a:rPr lang="fr-FR" sz="800" smtClean="0"/>
                        <a:t>[87,9-95,6]</a:t>
                      </a:r>
                      <a:endParaRPr lang="fr-FR" sz="800"/>
                    </a:p>
                  </a:txBody>
                  <a:tcPr anchor="b"/>
                </a:tc>
              </a:tr>
              <a:tr h="213360">
                <a:tc>
                  <a:txBody>
                    <a:bodyPr/>
                    <a:lstStyle/>
                    <a:p>
                      <a:r>
                        <a:rPr lang="fr-FR" sz="800" smtClean="0"/>
                        <a:t>18-19</a:t>
                      </a:r>
                      <a:endParaRPr lang="fr-FR" sz="800"/>
                    </a:p>
                  </a:txBody>
                  <a:tcPr anchor="b"/>
                </a:tc>
                <a:tc>
                  <a:txBody>
                    <a:bodyPr/>
                    <a:lstStyle/>
                    <a:p>
                      <a:pPr algn="ctr"/>
                      <a:r>
                        <a:rPr lang="fr-FR" sz="800" smtClean="0"/>
                        <a:t>280</a:t>
                      </a:r>
                      <a:endParaRPr lang="fr-FR" sz="800"/>
                    </a:p>
                  </a:txBody>
                  <a:tcPr anchor="b"/>
                </a:tc>
                <a:tc>
                  <a:txBody>
                    <a:bodyPr/>
                    <a:lstStyle/>
                    <a:p>
                      <a:pPr algn="ctr"/>
                      <a:r>
                        <a:rPr lang="fr-FR" sz="800" smtClean="0"/>
                        <a:t>16,8</a:t>
                      </a:r>
                      <a:endParaRPr lang="fr-FR" sz="800"/>
                    </a:p>
                  </a:txBody>
                  <a:tcPr anchor="b"/>
                </a:tc>
                <a:tc>
                  <a:txBody>
                    <a:bodyPr/>
                    <a:lstStyle/>
                    <a:p>
                      <a:pPr algn="ctr"/>
                      <a:r>
                        <a:rPr lang="fr-FR" sz="800" smtClean="0"/>
                        <a:t>[12,7-21,4]</a:t>
                      </a:r>
                      <a:endParaRPr lang="fr-FR" sz="800"/>
                    </a:p>
                  </a:txBody>
                  <a:tcPr anchor="b"/>
                </a:tc>
                <a:tc>
                  <a:txBody>
                    <a:bodyPr/>
                    <a:lstStyle/>
                    <a:p>
                      <a:pPr algn="ctr"/>
                      <a:r>
                        <a:rPr lang="fr-FR" sz="800" smtClean="0"/>
                        <a:t>62,1</a:t>
                      </a:r>
                      <a:endParaRPr lang="fr-FR" sz="800"/>
                    </a:p>
                  </a:txBody>
                  <a:tcPr anchor="b"/>
                </a:tc>
                <a:tc>
                  <a:txBody>
                    <a:bodyPr/>
                    <a:lstStyle/>
                    <a:p>
                      <a:pPr algn="ctr"/>
                      <a:r>
                        <a:rPr lang="fr-FR" sz="800" smtClean="0"/>
                        <a:t>[56,0-67,6]</a:t>
                      </a:r>
                      <a:endParaRPr lang="fr-FR" sz="800"/>
                    </a:p>
                  </a:txBody>
                  <a:tcPr anchor="b"/>
                </a:tc>
                <a:tc>
                  <a:txBody>
                    <a:bodyPr/>
                    <a:lstStyle/>
                    <a:p>
                      <a:pPr algn="ctr"/>
                      <a:r>
                        <a:rPr lang="fr-FR" sz="800" smtClean="0"/>
                        <a:t>77,4</a:t>
                      </a:r>
                      <a:endParaRPr lang="fr-FR" sz="800"/>
                    </a:p>
                  </a:txBody>
                  <a:tcPr anchor="b"/>
                </a:tc>
                <a:tc>
                  <a:txBody>
                    <a:bodyPr/>
                    <a:lstStyle/>
                    <a:p>
                      <a:pPr algn="ctr"/>
                      <a:r>
                        <a:rPr lang="fr-FR" sz="800" smtClean="0"/>
                        <a:t>[71,8-82,1]</a:t>
                      </a:r>
                      <a:endParaRPr lang="fr-FR" sz="800"/>
                    </a:p>
                  </a:txBody>
                  <a:tcPr anchor="b"/>
                </a:tc>
                <a:tc>
                  <a:txBody>
                    <a:bodyPr/>
                    <a:lstStyle/>
                    <a:p>
                      <a:pPr algn="ctr"/>
                      <a:r>
                        <a:rPr lang="fr-FR" sz="800" smtClean="0"/>
                        <a:t>90,5</a:t>
                      </a:r>
                      <a:endParaRPr lang="fr-FR" sz="800"/>
                    </a:p>
                  </a:txBody>
                  <a:tcPr anchor="b"/>
                </a:tc>
                <a:tc>
                  <a:txBody>
                    <a:bodyPr/>
                    <a:lstStyle/>
                    <a:p>
                      <a:pPr algn="ctr"/>
                      <a:r>
                        <a:rPr lang="fr-FR" sz="800" smtClean="0"/>
                        <a:t>[85,8-93,7]</a:t>
                      </a:r>
                      <a:endParaRPr lang="fr-FR" sz="800"/>
                    </a:p>
                  </a:txBody>
                  <a:tcPr anchor="b"/>
                </a:tc>
              </a:tr>
              <a:tr h="213360">
                <a:tc>
                  <a:txBody>
                    <a:bodyPr/>
                    <a:lstStyle/>
                    <a:p>
                      <a:r>
                        <a:rPr lang="fr-FR" sz="800" smtClean="0"/>
                        <a:t>Total</a:t>
                      </a:r>
                      <a:endParaRPr lang="fr-FR" sz="800"/>
                    </a:p>
                  </a:txBody>
                  <a:tcPr anchor="b"/>
                </a:tc>
                <a:tc>
                  <a:txBody>
                    <a:bodyPr/>
                    <a:lstStyle/>
                    <a:p>
                      <a:pPr algn="ctr"/>
                      <a:r>
                        <a:rPr lang="fr-FR" sz="800" smtClean="0"/>
                        <a:t>1 158</a:t>
                      </a:r>
                      <a:endParaRPr lang="fr-FR" sz="800"/>
                    </a:p>
                  </a:txBody>
                  <a:tcPr anchor="b"/>
                </a:tc>
                <a:tc>
                  <a:txBody>
                    <a:bodyPr/>
                    <a:lstStyle/>
                    <a:p>
                      <a:pPr algn="ctr"/>
                      <a:r>
                        <a:rPr lang="fr-FR" sz="800" smtClean="0"/>
                        <a:t>18,0</a:t>
                      </a:r>
                      <a:endParaRPr lang="fr-FR" sz="800"/>
                    </a:p>
                  </a:txBody>
                  <a:tcPr anchor="b"/>
                </a:tc>
                <a:tc>
                  <a:txBody>
                    <a:bodyPr/>
                    <a:lstStyle/>
                    <a:p>
                      <a:pPr algn="ctr"/>
                      <a:r>
                        <a:rPr lang="fr-FR" sz="800" smtClean="0"/>
                        <a:t>[15,8-20,2]</a:t>
                      </a:r>
                      <a:endParaRPr lang="fr-FR" sz="800"/>
                    </a:p>
                  </a:txBody>
                  <a:tcPr anchor="b"/>
                </a:tc>
                <a:tc>
                  <a:txBody>
                    <a:bodyPr/>
                    <a:lstStyle/>
                    <a:p>
                      <a:pPr algn="ctr"/>
                      <a:r>
                        <a:rPr lang="fr-FR" sz="800" smtClean="0"/>
                        <a:t>67,8</a:t>
                      </a:r>
                      <a:endParaRPr lang="fr-FR" sz="800"/>
                    </a:p>
                  </a:txBody>
                  <a:tcPr anchor="b"/>
                </a:tc>
                <a:tc>
                  <a:txBody>
                    <a:bodyPr/>
                    <a:lstStyle/>
                    <a:p>
                      <a:pPr algn="ctr"/>
                      <a:r>
                        <a:rPr lang="fr-FR" sz="800" smtClean="0"/>
                        <a:t>[64,9-70,5]</a:t>
                      </a:r>
                      <a:endParaRPr lang="fr-FR" sz="800"/>
                    </a:p>
                  </a:txBody>
                  <a:tcPr anchor="b"/>
                </a:tc>
                <a:tc>
                  <a:txBody>
                    <a:bodyPr/>
                    <a:lstStyle/>
                    <a:p>
                      <a:pPr algn="ctr"/>
                      <a:r>
                        <a:rPr lang="fr-FR" sz="800" smtClean="0"/>
                        <a:t>82,4</a:t>
                      </a:r>
                      <a:endParaRPr lang="fr-FR" sz="800" dirty="0"/>
                    </a:p>
                  </a:txBody>
                  <a:tcPr anchor="b"/>
                </a:tc>
                <a:tc>
                  <a:txBody>
                    <a:bodyPr/>
                    <a:lstStyle/>
                    <a:p>
                      <a:pPr algn="ctr"/>
                      <a:r>
                        <a:rPr lang="fr-FR" sz="800" smtClean="0"/>
                        <a:t>[80,0-84,6]</a:t>
                      </a:r>
                      <a:endParaRPr lang="fr-FR" sz="800"/>
                    </a:p>
                  </a:txBody>
                  <a:tcPr anchor="b"/>
                </a:tc>
                <a:tc>
                  <a:txBody>
                    <a:bodyPr/>
                    <a:lstStyle/>
                    <a:p>
                      <a:pPr algn="ctr"/>
                      <a:r>
                        <a:rPr lang="fr-FR" sz="800" smtClean="0"/>
                        <a:t>93,2</a:t>
                      </a:r>
                      <a:endParaRPr lang="fr-FR" sz="800"/>
                    </a:p>
                  </a:txBody>
                  <a:tcPr anchor="b"/>
                </a:tc>
                <a:tc>
                  <a:txBody>
                    <a:bodyPr/>
                    <a:lstStyle/>
                    <a:p>
                      <a:pPr algn="ctr"/>
                      <a:r>
                        <a:rPr lang="fr-FR" sz="800" dirty="0" smtClean="0"/>
                        <a:t>[91,4-94,7]</a:t>
                      </a:r>
                      <a:endParaRPr lang="fr-FR" sz="800" dirty="0"/>
                    </a:p>
                  </a:txBody>
                  <a:tcPr anchor="b"/>
                </a:tc>
              </a:tr>
            </a:tbl>
          </a:graphicData>
        </a:graphic>
      </p:graphicFrame>
    </p:spTree>
    <p:extLst>
      <p:ext uri="{BB962C8B-B14F-4D97-AF65-F5344CB8AC3E}">
        <p14:creationId xmlns:p14="http://schemas.microsoft.com/office/powerpoint/2010/main" val="200746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p:txBody>
          <a:bodyPr/>
          <a:lstStyle/>
          <a:p>
            <a:pPr>
              <a:defRPr/>
            </a:pPr>
            <a:r>
              <a:rPr lang="fr-FR" altLang="fr-FR" dirty="0">
                <a:solidFill>
                  <a:srgbClr val="3333CC"/>
                </a:solidFill>
              </a:rPr>
              <a:t>Chapitre </a:t>
            </a:r>
            <a:r>
              <a:rPr lang="fr-FR" altLang="fr-FR" dirty="0" smtClean="0">
                <a:solidFill>
                  <a:srgbClr val="3333CC"/>
                </a:solidFill>
              </a:rPr>
              <a:t>INCIDENCE 2016</a:t>
            </a:r>
            <a:endParaRPr lang="fr-FR" altLang="fr-FR" dirty="0">
              <a:solidFill>
                <a:srgbClr val="3333CC"/>
              </a:solidFill>
            </a:endParaRPr>
          </a:p>
          <a:p>
            <a:pPr>
              <a:defRPr/>
            </a:pPr>
            <a:r>
              <a:rPr lang="fr-FR" altLang="fr-FR" dirty="0" smtClean="0">
                <a:solidFill>
                  <a:srgbClr val="3333CC"/>
                </a:solidFill>
              </a:rPr>
              <a:t>Méthodes</a:t>
            </a:r>
            <a:endParaRPr lang="fr-FR" altLang="fr-FR" dirty="0">
              <a:solidFill>
                <a:srgbClr val="3333CC"/>
              </a:solidFill>
            </a:endParaRPr>
          </a:p>
        </p:txBody>
      </p:sp>
      <p:sp>
        <p:nvSpPr>
          <p:cNvPr id="2" name="ZoneTexte 1"/>
          <p:cNvSpPr txBox="1"/>
          <p:nvPr/>
        </p:nvSpPr>
        <p:spPr>
          <a:xfrm>
            <a:off x="395536" y="332656"/>
            <a:ext cx="8640960" cy="4247317"/>
          </a:xfrm>
          <a:prstGeom prst="rect">
            <a:avLst/>
          </a:prstGeom>
          <a:noFill/>
        </p:spPr>
        <p:txBody>
          <a:bodyPr wrap="square" rtlCol="0">
            <a:spAutoFit/>
          </a:bodyPr>
          <a:lstStyle/>
          <a:p>
            <a:pPr algn="just"/>
            <a:r>
              <a:rPr lang="fr-FR" dirty="0">
                <a:solidFill>
                  <a:srgbClr val="3333CC"/>
                </a:solidFill>
              </a:rPr>
              <a:t>Dans le chapitre </a:t>
            </a:r>
            <a:r>
              <a:rPr lang="fr-FR" b="1" u="sng" dirty="0">
                <a:solidFill>
                  <a:srgbClr val="3333CC"/>
                </a:solidFill>
              </a:rPr>
              <a:t>INCIDENCE DE L’IRCT TRAITEE</a:t>
            </a:r>
          </a:p>
          <a:p>
            <a:pPr algn="just"/>
            <a:r>
              <a:rPr lang="fr-FR" dirty="0">
                <a:solidFill>
                  <a:srgbClr val="3333CC"/>
                </a:solidFill>
              </a:rPr>
              <a:t>sont inclus tous les patients ayant débuté en </a:t>
            </a:r>
            <a:r>
              <a:rPr lang="fr-FR" dirty="0" smtClean="0">
                <a:solidFill>
                  <a:srgbClr val="3333CC"/>
                </a:solidFill>
              </a:rPr>
              <a:t>2016 </a:t>
            </a:r>
            <a:r>
              <a:rPr lang="fr-FR" dirty="0">
                <a:solidFill>
                  <a:srgbClr val="3333CC"/>
                </a:solidFill>
              </a:rPr>
              <a:t>une première dialyse ou ayant été greffé </a:t>
            </a:r>
            <a:r>
              <a:rPr lang="fr-FR" dirty="0" err="1">
                <a:solidFill>
                  <a:srgbClr val="3333CC"/>
                </a:solidFill>
              </a:rPr>
              <a:t>préemptivement</a:t>
            </a:r>
            <a:r>
              <a:rPr lang="fr-FR" dirty="0">
                <a:solidFill>
                  <a:srgbClr val="3333CC"/>
                </a:solidFill>
              </a:rPr>
              <a:t> (sans avoir été dialysé auparavant), résidents sur le territoire français, quelque soit leur lieu de traitement. </a:t>
            </a:r>
          </a:p>
          <a:p>
            <a:pPr algn="just"/>
            <a:endParaRPr lang="fr-FR" dirty="0">
              <a:solidFill>
                <a:srgbClr val="3333CC"/>
              </a:solidFill>
            </a:endParaRPr>
          </a:p>
          <a:p>
            <a:r>
              <a:rPr lang="fr-FR" dirty="0">
                <a:solidFill>
                  <a:srgbClr val="3333CC"/>
                </a:solidFill>
              </a:rPr>
              <a:t>Les taux bruts d’incidence ont été calculés en prenant comme dénominateur l’estimation de la population régionale au </a:t>
            </a:r>
            <a:r>
              <a:rPr lang="fr-FR" dirty="0" smtClean="0">
                <a:solidFill>
                  <a:srgbClr val="3333CC"/>
                </a:solidFill>
              </a:rPr>
              <a:t>30/06/2016 </a:t>
            </a:r>
            <a:r>
              <a:rPr lang="fr-FR" dirty="0">
                <a:solidFill>
                  <a:srgbClr val="3333CC"/>
                </a:solidFill>
              </a:rPr>
              <a:t>issue des récents recensements et des nouvelles modalités de projection mises en œuvre par l’INSEE. Les taux </a:t>
            </a:r>
            <a:r>
              <a:rPr lang="fr-FR" dirty="0" smtClean="0">
                <a:solidFill>
                  <a:srgbClr val="3333CC"/>
                </a:solidFill>
              </a:rPr>
              <a:t>2016 </a:t>
            </a:r>
            <a:r>
              <a:rPr lang="fr-FR" dirty="0">
                <a:solidFill>
                  <a:srgbClr val="3333CC"/>
                </a:solidFill>
              </a:rPr>
              <a:t>ont été standardisés sur l’âge et le sexe, selon la méthode de la standardisation directe en prenant comme population de référence, la population française à la même période</a:t>
            </a:r>
            <a:r>
              <a:rPr lang="fr-FR" dirty="0" smtClean="0">
                <a:solidFill>
                  <a:srgbClr val="3333CC"/>
                </a:solidFill>
              </a:rPr>
              <a:t>.</a:t>
            </a:r>
          </a:p>
          <a:p>
            <a:endParaRPr lang="fr-FR" dirty="0">
              <a:solidFill>
                <a:srgbClr val="3333CC"/>
              </a:solidFill>
            </a:endParaRPr>
          </a:p>
          <a:p>
            <a:r>
              <a:rPr lang="fr-FR" dirty="0">
                <a:solidFill>
                  <a:srgbClr val="3333CC"/>
                </a:solidFill>
              </a:rPr>
              <a:t>Les tendances temporelles depuis </a:t>
            </a:r>
            <a:r>
              <a:rPr lang="fr-FR" dirty="0" smtClean="0">
                <a:solidFill>
                  <a:srgbClr val="3333CC"/>
                </a:solidFill>
              </a:rPr>
              <a:t>2012 </a:t>
            </a:r>
            <a:r>
              <a:rPr lang="fr-FR" dirty="0">
                <a:solidFill>
                  <a:srgbClr val="3333CC"/>
                </a:solidFill>
              </a:rPr>
              <a:t>portent sur les </a:t>
            </a:r>
            <a:r>
              <a:rPr lang="fr-FR" dirty="0" smtClean="0">
                <a:solidFill>
                  <a:srgbClr val="3333CC"/>
                </a:solidFill>
              </a:rPr>
              <a:t>toutes les régions (France + DOM). </a:t>
            </a:r>
            <a:r>
              <a:rPr lang="fr-FR" dirty="0">
                <a:solidFill>
                  <a:srgbClr val="3333CC"/>
                </a:solidFill>
              </a:rPr>
              <a:t>Ces tendances sont estimées par un modèle de régression qui fournit le pourcentage de changement annuel (APC) et son intervalle de confiance. </a:t>
            </a:r>
            <a:endParaRPr lang="en-GB" dirty="0">
              <a:solidFill>
                <a:srgbClr val="3333CC"/>
              </a:solidFill>
            </a:endParaRPr>
          </a:p>
        </p:txBody>
      </p:sp>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7</a:t>
            </a:fld>
            <a:endParaRPr lang="fr-FR" altLang="fr-FR" dirty="0">
              <a:solidFill>
                <a:srgbClr val="000000"/>
              </a:solidFill>
            </a:endParaRPr>
          </a:p>
        </p:txBody>
      </p:sp>
    </p:spTree>
    <p:extLst>
      <p:ext uri="{BB962C8B-B14F-4D97-AF65-F5344CB8AC3E}">
        <p14:creationId xmlns:p14="http://schemas.microsoft.com/office/powerpoint/2010/main" val="14525536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70</a:t>
            </a:fld>
            <a:endParaRPr lang="fr-FR" altLang="fr-FR">
              <a:solidFill>
                <a:srgbClr val="000000"/>
              </a:solidFill>
            </a:endParaRPr>
          </a:p>
        </p:txBody>
      </p:sp>
      <p:sp>
        <p:nvSpPr>
          <p:cNvPr id="3" name="ZoneTexte 2"/>
          <p:cNvSpPr txBox="1"/>
          <p:nvPr/>
        </p:nvSpPr>
        <p:spPr>
          <a:xfrm>
            <a:off x="395536" y="260648"/>
            <a:ext cx="8640960" cy="923330"/>
          </a:xfrm>
          <a:prstGeom prst="rect">
            <a:avLst/>
          </a:prstGeom>
          <a:noFill/>
        </p:spPr>
        <p:txBody>
          <a:bodyPr vert="horz" wrap="square" rtlCol="0">
            <a:spAutoFit/>
          </a:bodyPr>
          <a:lstStyle/>
          <a:p>
            <a:r>
              <a:rPr lang="fr-FR" dirty="0">
                <a:solidFill>
                  <a:srgbClr val="3333CC"/>
                </a:solidFill>
              </a:rPr>
              <a:t>Parmi les 1 </a:t>
            </a:r>
            <a:r>
              <a:rPr lang="fr-FR" dirty="0" smtClean="0">
                <a:solidFill>
                  <a:srgbClr val="3333CC"/>
                </a:solidFill>
              </a:rPr>
              <a:t>438 </a:t>
            </a:r>
            <a:r>
              <a:rPr lang="fr-FR" dirty="0">
                <a:solidFill>
                  <a:srgbClr val="3333CC"/>
                </a:solidFill>
              </a:rPr>
              <a:t>enfants et adolescents incidents ayant démarré un traitement </a:t>
            </a:r>
          </a:p>
          <a:p>
            <a:r>
              <a:rPr lang="fr-FR" dirty="0">
                <a:solidFill>
                  <a:srgbClr val="3333CC"/>
                </a:solidFill>
              </a:rPr>
              <a:t>de suppléance entre 2002 et </a:t>
            </a:r>
            <a:r>
              <a:rPr lang="fr-FR" dirty="0" smtClean="0">
                <a:solidFill>
                  <a:srgbClr val="3333CC"/>
                </a:solidFill>
              </a:rPr>
              <a:t>2016, </a:t>
            </a:r>
            <a:r>
              <a:rPr lang="fr-FR" dirty="0">
                <a:solidFill>
                  <a:srgbClr val="3333CC"/>
                </a:solidFill>
              </a:rPr>
              <a:t>1 </a:t>
            </a:r>
            <a:r>
              <a:rPr lang="fr-FR" dirty="0" smtClean="0">
                <a:solidFill>
                  <a:srgbClr val="3333CC"/>
                </a:solidFill>
              </a:rPr>
              <a:t>161 (81%) </a:t>
            </a:r>
            <a:r>
              <a:rPr lang="fr-FR" dirty="0">
                <a:solidFill>
                  <a:srgbClr val="3333CC"/>
                </a:solidFill>
              </a:rPr>
              <a:t>ont été greffés au moins une fois au 31 décembre </a:t>
            </a:r>
            <a:r>
              <a:rPr lang="fr-FR" dirty="0" smtClean="0">
                <a:solidFill>
                  <a:srgbClr val="3333CC"/>
                </a:solidFill>
              </a:rPr>
              <a:t>2016.. </a:t>
            </a:r>
            <a:endParaRPr lang="fr-FR" dirty="0">
              <a:solidFill>
                <a:srgbClr val="3333CC"/>
              </a:solidFill>
            </a:endParaRPr>
          </a:p>
        </p:txBody>
      </p:sp>
      <p:sp>
        <p:nvSpPr>
          <p:cNvPr id="7" name="ZoneTexte 6"/>
          <p:cNvSpPr txBox="1"/>
          <p:nvPr/>
        </p:nvSpPr>
        <p:spPr>
          <a:xfrm>
            <a:off x="179512" y="4258358"/>
            <a:ext cx="1631665" cy="584775"/>
          </a:xfrm>
          <a:prstGeom prst="rect">
            <a:avLst/>
          </a:prstGeom>
          <a:noFill/>
        </p:spPr>
        <p:txBody>
          <a:bodyPr vert="horz" wrap="none" rtlCol="0">
            <a:spAutoFit/>
          </a:bodyPr>
          <a:lstStyle/>
          <a:p>
            <a:r>
              <a:rPr lang="fr-FR" sz="1600" dirty="0" smtClean="0">
                <a:solidFill>
                  <a:srgbClr val="3333CC"/>
                </a:solidFill>
              </a:rPr>
              <a:t>19,5% </a:t>
            </a:r>
            <a:r>
              <a:rPr lang="fr-FR" sz="1600" dirty="0" smtClean="0">
                <a:solidFill>
                  <a:srgbClr val="3333CC"/>
                </a:solidFill>
              </a:rPr>
              <a:t>de greffe</a:t>
            </a:r>
            <a:endParaRPr lang="fr-FR" sz="1600" dirty="0">
              <a:solidFill>
                <a:srgbClr val="3333CC"/>
              </a:solidFill>
            </a:endParaRPr>
          </a:p>
          <a:p>
            <a:r>
              <a:rPr lang="fr-FR" sz="1600" dirty="0">
                <a:solidFill>
                  <a:srgbClr val="3333CC"/>
                </a:solidFill>
              </a:rPr>
              <a:t>préemptive</a:t>
            </a:r>
          </a:p>
        </p:txBody>
      </p:sp>
      <p:sp>
        <p:nvSpPr>
          <p:cNvPr id="8" name="Espace réservé du pied de page 4"/>
          <p:cNvSpPr>
            <a:spLocks noGrp="1"/>
          </p:cNvSpPr>
          <p:nvPr>
            <p:ph type="ftr" sz="quarter" idx="10"/>
          </p:nvPr>
        </p:nvSpPr>
        <p:spPr>
          <a:xfrm>
            <a:off x="3124200" y="6248400"/>
            <a:ext cx="2895600" cy="457200"/>
          </a:xfrm>
        </p:spPr>
        <p:txBody>
          <a:bodyPr/>
          <a:lstStyle/>
          <a:p>
            <a:pPr>
              <a:defRPr/>
            </a:pPr>
            <a:r>
              <a:rPr lang="fr-FR" altLang="fr-FR" dirty="0" smtClean="0">
                <a:solidFill>
                  <a:srgbClr val="3333CC"/>
                </a:solidFill>
              </a:rPr>
              <a:t>Chapitre PEDIATRIE </a:t>
            </a:r>
            <a:r>
              <a:rPr lang="fr-FR" altLang="fr-FR" dirty="0" smtClean="0">
                <a:solidFill>
                  <a:srgbClr val="3333CC"/>
                </a:solidFill>
              </a:rPr>
              <a:t>2016</a:t>
            </a:r>
            <a:endParaRPr lang="fr-FR" altLang="fr-FR" dirty="0" smtClean="0">
              <a:solidFill>
                <a:srgbClr val="3333CC"/>
              </a:solidFill>
            </a:endParaRPr>
          </a:p>
          <a:p>
            <a:pPr>
              <a:defRPr/>
            </a:pPr>
            <a:r>
              <a:rPr lang="fr-FR" altLang="fr-FR" dirty="0" smtClean="0">
                <a:solidFill>
                  <a:srgbClr val="3333CC"/>
                </a:solidFill>
              </a:rPr>
              <a:t>Accès à la greffe rénale</a:t>
            </a:r>
            <a:endParaRPr lang="fr-FR" altLang="fr-FR" dirty="0">
              <a:solidFill>
                <a:srgbClr val="3333CC"/>
              </a:solidFill>
            </a:endParaRPr>
          </a:p>
        </p:txBody>
      </p:sp>
      <p:pic>
        <p:nvPicPr>
          <p:cNvPr id="9" name="Espace réservé du contenu 4" descr="Plot of cif by durm2 identified by agegp5"/>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5199796" y="3220872"/>
            <a:ext cx="3492185" cy="2985424"/>
          </a:xfrm>
          <a:prstGeom prst="rect">
            <a:avLst/>
          </a:prstGeom>
        </p:spPr>
      </p:pic>
      <p:graphicFrame>
        <p:nvGraphicFramePr>
          <p:cNvPr id="10" name="Tableau 9"/>
          <p:cNvGraphicFramePr>
            <a:graphicFrameLocks noGrp="1"/>
          </p:cNvGraphicFramePr>
          <p:nvPr>
            <p:extLst>
              <p:ext uri="{D42A27DB-BD31-4B8C-83A1-F6EECF244321}">
                <p14:modId xmlns:p14="http://schemas.microsoft.com/office/powerpoint/2010/main" val="2420669353"/>
              </p:ext>
            </p:extLst>
          </p:nvPr>
        </p:nvGraphicFramePr>
        <p:xfrm>
          <a:off x="395536" y="1183978"/>
          <a:ext cx="7157751" cy="1920240"/>
        </p:xfrm>
        <a:graphic>
          <a:graphicData uri="http://schemas.openxmlformats.org/drawingml/2006/table">
            <a:tbl>
              <a:tblPr firstRow="1" bandRow="1">
                <a:tableStyleId>{5C22544A-7EE6-4342-B048-85BDC9FD1C3A}</a:tableStyleId>
              </a:tblPr>
              <a:tblGrid>
                <a:gridCol w="615109"/>
                <a:gridCol w="687494"/>
                <a:gridCol w="526586"/>
                <a:gridCol w="937201"/>
                <a:gridCol w="526586"/>
                <a:gridCol w="937201"/>
                <a:gridCol w="526586"/>
                <a:gridCol w="937201"/>
                <a:gridCol w="526586"/>
                <a:gridCol w="937201"/>
              </a:tblGrid>
              <a:tr h="213360">
                <a:tc gridSpan="2">
                  <a:txBody>
                    <a:bodyPr/>
                    <a:lstStyle/>
                    <a:p>
                      <a:pPr algn="ctr"/>
                      <a:endParaRPr lang="fr-FR" sz="800" dirty="0"/>
                    </a:p>
                  </a:txBody>
                  <a:tcPr anchor="ctr"/>
                </a:tc>
                <a:tc hMerge="1">
                  <a:txBody>
                    <a:bodyPr/>
                    <a:lstStyle/>
                    <a:p>
                      <a:endParaRPr lang="fr-FR" sz="800"/>
                    </a:p>
                  </a:txBody>
                  <a:tcPr/>
                </a:tc>
                <a:tc gridSpan="8">
                  <a:txBody>
                    <a:bodyPr/>
                    <a:lstStyle/>
                    <a:p>
                      <a:pPr algn="ctr"/>
                      <a:r>
                        <a:rPr lang="fr-FR" sz="800" smtClean="0"/>
                        <a:t>Taux d'accès à la greffe</a:t>
                      </a:r>
                      <a:endParaRPr lang="fr-FR" sz="800"/>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r>
              <a:tr h="213360">
                <a:tc gridSpan="2">
                  <a:txBody>
                    <a:bodyPr/>
                    <a:lstStyle/>
                    <a:p>
                      <a:pPr algn="ctr"/>
                      <a:endParaRPr lang="fr-FR" sz="800" dirty="0"/>
                    </a:p>
                  </a:txBody>
                  <a:tcPr anchor="ctr"/>
                </a:tc>
                <a:tc hMerge="1">
                  <a:txBody>
                    <a:bodyPr/>
                    <a:lstStyle/>
                    <a:p>
                      <a:endParaRPr lang="fr-FR" sz="800"/>
                    </a:p>
                  </a:txBody>
                  <a:tcPr/>
                </a:tc>
                <a:tc gridSpan="2">
                  <a:txBody>
                    <a:bodyPr/>
                    <a:lstStyle/>
                    <a:p>
                      <a:pPr algn="ctr"/>
                      <a:r>
                        <a:rPr lang="fr-FR" sz="800" smtClean="0"/>
                        <a:t>à M0</a:t>
                      </a:r>
                      <a:endParaRPr lang="fr-FR" sz="800"/>
                    </a:p>
                  </a:txBody>
                  <a:tcPr anchor="ctr"/>
                </a:tc>
                <a:tc hMerge="1">
                  <a:txBody>
                    <a:bodyPr/>
                    <a:lstStyle/>
                    <a:p>
                      <a:endParaRPr lang="fr-FR" sz="800"/>
                    </a:p>
                  </a:txBody>
                  <a:tcPr/>
                </a:tc>
                <a:tc gridSpan="2">
                  <a:txBody>
                    <a:bodyPr/>
                    <a:lstStyle/>
                    <a:p>
                      <a:pPr algn="ctr"/>
                      <a:r>
                        <a:rPr lang="fr-FR" sz="800" smtClean="0"/>
                        <a:t>à M12</a:t>
                      </a:r>
                      <a:endParaRPr lang="fr-FR" sz="800"/>
                    </a:p>
                  </a:txBody>
                  <a:tcPr anchor="ctr"/>
                </a:tc>
                <a:tc hMerge="1">
                  <a:txBody>
                    <a:bodyPr/>
                    <a:lstStyle/>
                    <a:p>
                      <a:endParaRPr lang="fr-FR" sz="800"/>
                    </a:p>
                  </a:txBody>
                  <a:tcPr/>
                </a:tc>
                <a:tc gridSpan="2">
                  <a:txBody>
                    <a:bodyPr/>
                    <a:lstStyle/>
                    <a:p>
                      <a:pPr algn="ctr"/>
                      <a:r>
                        <a:rPr lang="fr-FR" sz="800" smtClean="0"/>
                        <a:t>à M24</a:t>
                      </a:r>
                      <a:endParaRPr lang="fr-FR" sz="800"/>
                    </a:p>
                  </a:txBody>
                  <a:tcPr anchor="ctr"/>
                </a:tc>
                <a:tc hMerge="1">
                  <a:txBody>
                    <a:bodyPr/>
                    <a:lstStyle/>
                    <a:p>
                      <a:endParaRPr lang="fr-FR" sz="800"/>
                    </a:p>
                  </a:txBody>
                  <a:tcPr/>
                </a:tc>
                <a:tc gridSpan="2">
                  <a:txBody>
                    <a:bodyPr/>
                    <a:lstStyle/>
                    <a:p>
                      <a:pPr algn="ctr"/>
                      <a:r>
                        <a:rPr lang="fr-FR" sz="800" smtClean="0"/>
                        <a:t>à M60</a:t>
                      </a:r>
                      <a:endParaRPr lang="fr-FR" sz="800"/>
                    </a:p>
                  </a:txBody>
                  <a:tcPr anchor="ctr"/>
                </a:tc>
                <a:tc hMerge="1">
                  <a:txBody>
                    <a:bodyPr/>
                    <a:lstStyle/>
                    <a:p>
                      <a:endParaRPr lang="fr-FR" sz="800"/>
                    </a:p>
                  </a:txBody>
                  <a:tcPr/>
                </a:tc>
              </a:tr>
              <a:tr h="213360">
                <a:tc>
                  <a:txBody>
                    <a:bodyPr/>
                    <a:lstStyle/>
                    <a:p>
                      <a:pPr algn="ctr"/>
                      <a:endParaRPr lang="fr-FR" sz="800"/>
                    </a:p>
                  </a:txBody>
                  <a:tcPr anchor="ctr"/>
                </a:tc>
                <a:tc>
                  <a:txBody>
                    <a:bodyPr/>
                    <a:lstStyle/>
                    <a:p>
                      <a:pPr algn="ctr"/>
                      <a:r>
                        <a:rPr lang="fr-FR" sz="800" smtClean="0"/>
                        <a:t>Effectif</a:t>
                      </a:r>
                      <a:endParaRPr lang="fr-FR" sz="800"/>
                    </a:p>
                  </a:txBody>
                  <a:tcPr anchor="ctr"/>
                </a:tc>
                <a:tc>
                  <a:txBody>
                    <a:bodyPr/>
                    <a:lstStyle/>
                    <a:p>
                      <a:pPr algn="ctr"/>
                      <a:r>
                        <a:rPr lang="fr-FR" sz="800" smtClean="0"/>
                        <a:t>%</a:t>
                      </a:r>
                      <a:endParaRPr lang="fr-FR" sz="800"/>
                    </a:p>
                  </a:txBody>
                  <a:tcPr anchor="ctr"/>
                </a:tc>
                <a:tc>
                  <a:txBody>
                    <a:bodyPr/>
                    <a:lstStyle/>
                    <a:p>
                      <a:pPr algn="ctr"/>
                      <a:r>
                        <a:rPr lang="fr-FR" sz="800" smtClean="0"/>
                        <a:t>IC95%</a:t>
                      </a:r>
                      <a:endParaRPr lang="fr-FR" sz="800"/>
                    </a:p>
                  </a:txBody>
                  <a:tcPr anchor="ctr"/>
                </a:tc>
                <a:tc>
                  <a:txBody>
                    <a:bodyPr/>
                    <a:lstStyle/>
                    <a:p>
                      <a:pPr algn="ctr"/>
                      <a:r>
                        <a:rPr lang="fr-FR" sz="800" smtClean="0"/>
                        <a:t>%</a:t>
                      </a:r>
                      <a:endParaRPr lang="fr-FR" sz="800"/>
                    </a:p>
                  </a:txBody>
                  <a:tcPr anchor="ctr"/>
                </a:tc>
                <a:tc>
                  <a:txBody>
                    <a:bodyPr/>
                    <a:lstStyle/>
                    <a:p>
                      <a:pPr algn="ctr"/>
                      <a:r>
                        <a:rPr lang="fr-FR" sz="800" dirty="0" smtClean="0"/>
                        <a:t>IC95%</a:t>
                      </a:r>
                      <a:endParaRPr lang="fr-FR" sz="800" dirty="0"/>
                    </a:p>
                  </a:txBody>
                  <a:tcPr anchor="ctr"/>
                </a:tc>
                <a:tc>
                  <a:txBody>
                    <a:bodyPr/>
                    <a:lstStyle/>
                    <a:p>
                      <a:pPr algn="ctr"/>
                      <a:r>
                        <a:rPr lang="fr-FR" sz="800" smtClean="0"/>
                        <a:t>%</a:t>
                      </a:r>
                      <a:endParaRPr lang="fr-FR" sz="800"/>
                    </a:p>
                  </a:txBody>
                  <a:tcPr anchor="ctr"/>
                </a:tc>
                <a:tc>
                  <a:txBody>
                    <a:bodyPr/>
                    <a:lstStyle/>
                    <a:p>
                      <a:pPr algn="ctr"/>
                      <a:r>
                        <a:rPr lang="fr-FR" sz="800" smtClean="0"/>
                        <a:t>IC95%</a:t>
                      </a:r>
                      <a:endParaRPr lang="fr-FR" sz="800"/>
                    </a:p>
                  </a:txBody>
                  <a:tcPr anchor="ctr"/>
                </a:tc>
                <a:tc>
                  <a:txBody>
                    <a:bodyPr/>
                    <a:lstStyle/>
                    <a:p>
                      <a:pPr algn="ctr"/>
                      <a:r>
                        <a:rPr lang="fr-FR" sz="800" smtClean="0"/>
                        <a:t>%</a:t>
                      </a:r>
                      <a:endParaRPr lang="fr-FR" sz="800"/>
                    </a:p>
                  </a:txBody>
                  <a:tcPr anchor="ctr"/>
                </a:tc>
                <a:tc>
                  <a:txBody>
                    <a:bodyPr/>
                    <a:lstStyle/>
                    <a:p>
                      <a:pPr algn="ctr"/>
                      <a:r>
                        <a:rPr lang="fr-FR" sz="800" smtClean="0"/>
                        <a:t>IC95%</a:t>
                      </a:r>
                      <a:endParaRPr lang="fr-FR" sz="800"/>
                    </a:p>
                  </a:txBody>
                  <a:tcPr anchor="ctr"/>
                </a:tc>
              </a:tr>
              <a:tr h="213360">
                <a:tc>
                  <a:txBody>
                    <a:bodyPr/>
                    <a:lstStyle/>
                    <a:p>
                      <a:r>
                        <a:rPr lang="fr-FR" sz="800" smtClean="0"/>
                        <a:t>00-04</a:t>
                      </a:r>
                      <a:endParaRPr lang="fr-FR" sz="800"/>
                    </a:p>
                  </a:txBody>
                  <a:tcPr anchor="b"/>
                </a:tc>
                <a:tc>
                  <a:txBody>
                    <a:bodyPr/>
                    <a:lstStyle/>
                    <a:p>
                      <a:pPr algn="ctr"/>
                      <a:r>
                        <a:rPr lang="fr-FR" sz="800" smtClean="0"/>
                        <a:t>266</a:t>
                      </a:r>
                      <a:endParaRPr lang="fr-FR" sz="800"/>
                    </a:p>
                  </a:txBody>
                  <a:tcPr anchor="b"/>
                </a:tc>
                <a:tc>
                  <a:txBody>
                    <a:bodyPr/>
                    <a:lstStyle/>
                    <a:p>
                      <a:pPr algn="ctr"/>
                      <a:r>
                        <a:rPr lang="fr-FR" sz="800" smtClean="0"/>
                        <a:t>10,2</a:t>
                      </a:r>
                      <a:endParaRPr lang="fr-FR" sz="800"/>
                    </a:p>
                  </a:txBody>
                  <a:tcPr anchor="b"/>
                </a:tc>
                <a:tc>
                  <a:txBody>
                    <a:bodyPr/>
                    <a:lstStyle/>
                    <a:p>
                      <a:pPr algn="ctr"/>
                      <a:r>
                        <a:rPr lang="fr-FR" sz="800" smtClean="0"/>
                        <a:t>[6,9-14,1]</a:t>
                      </a:r>
                      <a:endParaRPr lang="fr-FR" sz="800"/>
                    </a:p>
                  </a:txBody>
                  <a:tcPr anchor="b"/>
                </a:tc>
                <a:tc>
                  <a:txBody>
                    <a:bodyPr/>
                    <a:lstStyle/>
                    <a:p>
                      <a:pPr algn="ctr"/>
                      <a:r>
                        <a:rPr lang="fr-FR" sz="800" smtClean="0"/>
                        <a:t>28,6</a:t>
                      </a:r>
                      <a:endParaRPr lang="fr-FR" sz="800"/>
                    </a:p>
                  </a:txBody>
                  <a:tcPr anchor="b"/>
                </a:tc>
                <a:tc>
                  <a:txBody>
                    <a:bodyPr/>
                    <a:lstStyle/>
                    <a:p>
                      <a:pPr algn="ctr"/>
                      <a:r>
                        <a:rPr lang="fr-FR" sz="800" smtClean="0"/>
                        <a:t>[23,1-34,4]</a:t>
                      </a:r>
                      <a:endParaRPr lang="fr-FR" sz="800"/>
                    </a:p>
                  </a:txBody>
                  <a:tcPr anchor="b"/>
                </a:tc>
                <a:tc>
                  <a:txBody>
                    <a:bodyPr/>
                    <a:lstStyle/>
                    <a:p>
                      <a:pPr algn="ctr"/>
                      <a:r>
                        <a:rPr lang="fr-FR" sz="800" smtClean="0"/>
                        <a:t>53,3</a:t>
                      </a:r>
                      <a:endParaRPr lang="fr-FR" sz="800"/>
                    </a:p>
                  </a:txBody>
                  <a:tcPr anchor="b"/>
                </a:tc>
                <a:tc>
                  <a:txBody>
                    <a:bodyPr/>
                    <a:lstStyle/>
                    <a:p>
                      <a:pPr algn="ctr"/>
                      <a:r>
                        <a:rPr lang="fr-FR" sz="800" smtClean="0"/>
                        <a:t>[46,3-59,8]</a:t>
                      </a:r>
                      <a:endParaRPr lang="fr-FR" sz="800"/>
                    </a:p>
                  </a:txBody>
                  <a:tcPr anchor="b"/>
                </a:tc>
                <a:tc>
                  <a:txBody>
                    <a:bodyPr/>
                    <a:lstStyle/>
                    <a:p>
                      <a:pPr algn="ctr"/>
                      <a:r>
                        <a:rPr lang="fr-FR" sz="800" smtClean="0"/>
                        <a:t>90,1</a:t>
                      </a:r>
                      <a:endParaRPr lang="fr-FR" sz="800"/>
                    </a:p>
                  </a:txBody>
                  <a:tcPr anchor="b"/>
                </a:tc>
                <a:tc>
                  <a:txBody>
                    <a:bodyPr/>
                    <a:lstStyle/>
                    <a:p>
                      <a:pPr algn="ctr"/>
                      <a:r>
                        <a:rPr lang="fr-FR" sz="800" dirty="0" smtClean="0"/>
                        <a:t>[84,4-93,7]</a:t>
                      </a:r>
                      <a:endParaRPr lang="fr-FR" sz="800" dirty="0"/>
                    </a:p>
                  </a:txBody>
                  <a:tcPr anchor="b"/>
                </a:tc>
              </a:tr>
              <a:tr h="213360">
                <a:tc>
                  <a:txBody>
                    <a:bodyPr/>
                    <a:lstStyle/>
                    <a:p>
                      <a:r>
                        <a:rPr lang="fr-FR" sz="800" smtClean="0"/>
                        <a:t>05-09</a:t>
                      </a:r>
                      <a:endParaRPr lang="fr-FR" sz="800"/>
                    </a:p>
                  </a:txBody>
                  <a:tcPr anchor="b"/>
                </a:tc>
                <a:tc>
                  <a:txBody>
                    <a:bodyPr/>
                    <a:lstStyle/>
                    <a:p>
                      <a:pPr algn="ctr"/>
                      <a:r>
                        <a:rPr lang="fr-FR" sz="800" smtClean="0"/>
                        <a:t>178</a:t>
                      </a:r>
                      <a:endParaRPr lang="fr-FR" sz="800"/>
                    </a:p>
                  </a:txBody>
                  <a:tcPr anchor="b"/>
                </a:tc>
                <a:tc>
                  <a:txBody>
                    <a:bodyPr/>
                    <a:lstStyle/>
                    <a:p>
                      <a:pPr algn="ctr"/>
                      <a:r>
                        <a:rPr lang="fr-FR" sz="800" smtClean="0"/>
                        <a:t>24,7</a:t>
                      </a:r>
                      <a:endParaRPr lang="fr-FR" sz="800"/>
                    </a:p>
                  </a:txBody>
                  <a:tcPr anchor="b"/>
                </a:tc>
                <a:tc>
                  <a:txBody>
                    <a:bodyPr/>
                    <a:lstStyle/>
                    <a:p>
                      <a:pPr algn="ctr"/>
                      <a:r>
                        <a:rPr lang="fr-FR" sz="800" smtClean="0"/>
                        <a:t>[18,7-31,2]</a:t>
                      </a:r>
                      <a:endParaRPr lang="fr-FR" sz="800"/>
                    </a:p>
                  </a:txBody>
                  <a:tcPr anchor="b"/>
                </a:tc>
                <a:tc>
                  <a:txBody>
                    <a:bodyPr/>
                    <a:lstStyle/>
                    <a:p>
                      <a:pPr algn="ctr"/>
                      <a:r>
                        <a:rPr lang="fr-FR" sz="800" smtClean="0"/>
                        <a:t>58,8</a:t>
                      </a:r>
                      <a:endParaRPr lang="fr-FR" sz="800"/>
                    </a:p>
                  </a:txBody>
                  <a:tcPr anchor="b"/>
                </a:tc>
                <a:tc>
                  <a:txBody>
                    <a:bodyPr/>
                    <a:lstStyle/>
                    <a:p>
                      <a:pPr algn="ctr"/>
                      <a:r>
                        <a:rPr lang="fr-FR" sz="800" smtClean="0"/>
                        <a:t>[50,9-65,8]</a:t>
                      </a:r>
                      <a:endParaRPr lang="fr-FR" sz="800"/>
                    </a:p>
                  </a:txBody>
                  <a:tcPr anchor="b"/>
                </a:tc>
                <a:tc>
                  <a:txBody>
                    <a:bodyPr/>
                    <a:lstStyle/>
                    <a:p>
                      <a:pPr algn="ctr"/>
                      <a:r>
                        <a:rPr lang="fr-FR" sz="800" smtClean="0"/>
                        <a:t>80,5</a:t>
                      </a:r>
                      <a:endParaRPr lang="fr-FR" sz="800"/>
                    </a:p>
                  </a:txBody>
                  <a:tcPr anchor="b"/>
                </a:tc>
                <a:tc>
                  <a:txBody>
                    <a:bodyPr/>
                    <a:lstStyle/>
                    <a:p>
                      <a:pPr algn="ctr"/>
                      <a:r>
                        <a:rPr lang="fr-FR" sz="800" smtClean="0"/>
                        <a:t>[73,4-85,9]</a:t>
                      </a:r>
                      <a:endParaRPr lang="fr-FR" sz="800"/>
                    </a:p>
                  </a:txBody>
                  <a:tcPr anchor="b"/>
                </a:tc>
                <a:tc>
                  <a:txBody>
                    <a:bodyPr/>
                    <a:lstStyle/>
                    <a:p>
                      <a:pPr algn="ctr"/>
                      <a:r>
                        <a:rPr lang="fr-FR" sz="800" smtClean="0"/>
                        <a:t>94,2</a:t>
                      </a:r>
                      <a:endParaRPr lang="fr-FR" sz="800"/>
                    </a:p>
                  </a:txBody>
                  <a:tcPr anchor="b"/>
                </a:tc>
                <a:tc>
                  <a:txBody>
                    <a:bodyPr/>
                    <a:lstStyle/>
                    <a:p>
                      <a:pPr algn="ctr"/>
                      <a:r>
                        <a:rPr lang="fr-FR" sz="800" smtClean="0"/>
                        <a:t>[88,6-97,1]</a:t>
                      </a:r>
                      <a:endParaRPr lang="fr-FR" sz="800"/>
                    </a:p>
                  </a:txBody>
                  <a:tcPr anchor="b"/>
                </a:tc>
              </a:tr>
              <a:tr h="213360">
                <a:tc>
                  <a:txBody>
                    <a:bodyPr/>
                    <a:lstStyle/>
                    <a:p>
                      <a:r>
                        <a:rPr lang="fr-FR" sz="800" smtClean="0"/>
                        <a:t>10-14</a:t>
                      </a:r>
                      <a:endParaRPr lang="fr-FR" sz="800"/>
                    </a:p>
                  </a:txBody>
                  <a:tcPr anchor="b"/>
                </a:tc>
                <a:tc>
                  <a:txBody>
                    <a:bodyPr/>
                    <a:lstStyle/>
                    <a:p>
                      <a:pPr algn="ctr"/>
                      <a:r>
                        <a:rPr lang="fr-FR" sz="800" smtClean="0"/>
                        <a:t>348</a:t>
                      </a:r>
                      <a:endParaRPr lang="fr-FR" sz="800"/>
                    </a:p>
                  </a:txBody>
                  <a:tcPr anchor="b"/>
                </a:tc>
                <a:tc>
                  <a:txBody>
                    <a:bodyPr/>
                    <a:lstStyle/>
                    <a:p>
                      <a:pPr algn="ctr"/>
                      <a:r>
                        <a:rPr lang="fr-FR" sz="800" smtClean="0"/>
                        <a:t>25,0</a:t>
                      </a:r>
                      <a:endParaRPr lang="fr-FR" sz="800"/>
                    </a:p>
                  </a:txBody>
                  <a:tcPr anchor="b"/>
                </a:tc>
                <a:tc>
                  <a:txBody>
                    <a:bodyPr/>
                    <a:lstStyle/>
                    <a:p>
                      <a:pPr algn="ctr"/>
                      <a:r>
                        <a:rPr lang="fr-FR" sz="800" smtClean="0"/>
                        <a:t>[20,6-29,6]</a:t>
                      </a:r>
                      <a:endParaRPr lang="fr-FR" sz="800"/>
                    </a:p>
                  </a:txBody>
                  <a:tcPr anchor="b"/>
                </a:tc>
                <a:tc>
                  <a:txBody>
                    <a:bodyPr/>
                    <a:lstStyle/>
                    <a:p>
                      <a:pPr algn="ctr"/>
                      <a:r>
                        <a:rPr lang="fr-FR" sz="800" smtClean="0"/>
                        <a:t>61,9</a:t>
                      </a:r>
                      <a:endParaRPr lang="fr-FR" sz="800"/>
                    </a:p>
                  </a:txBody>
                  <a:tcPr anchor="b"/>
                </a:tc>
                <a:tc>
                  <a:txBody>
                    <a:bodyPr/>
                    <a:lstStyle/>
                    <a:p>
                      <a:pPr algn="ctr"/>
                      <a:r>
                        <a:rPr lang="fr-FR" sz="800" smtClean="0"/>
                        <a:t>[56,5-66,8]</a:t>
                      </a:r>
                      <a:endParaRPr lang="fr-FR" sz="800"/>
                    </a:p>
                  </a:txBody>
                  <a:tcPr anchor="b"/>
                </a:tc>
                <a:tc>
                  <a:txBody>
                    <a:bodyPr/>
                    <a:lstStyle/>
                    <a:p>
                      <a:pPr algn="ctr"/>
                      <a:r>
                        <a:rPr lang="fr-FR" sz="800" smtClean="0"/>
                        <a:t>81,6</a:t>
                      </a:r>
                      <a:endParaRPr lang="fr-FR" sz="800"/>
                    </a:p>
                  </a:txBody>
                  <a:tcPr anchor="b"/>
                </a:tc>
                <a:tc>
                  <a:txBody>
                    <a:bodyPr/>
                    <a:lstStyle/>
                    <a:p>
                      <a:pPr algn="ctr"/>
                      <a:r>
                        <a:rPr lang="fr-FR" sz="800" smtClean="0"/>
                        <a:t>[76,9-85,4]</a:t>
                      </a:r>
                      <a:endParaRPr lang="fr-FR" sz="800"/>
                    </a:p>
                  </a:txBody>
                  <a:tcPr anchor="b"/>
                </a:tc>
                <a:tc>
                  <a:txBody>
                    <a:bodyPr/>
                    <a:lstStyle/>
                    <a:p>
                      <a:pPr algn="ctr"/>
                      <a:r>
                        <a:rPr lang="fr-FR" sz="800" smtClean="0"/>
                        <a:t>93,0</a:t>
                      </a:r>
                      <a:endParaRPr lang="fr-FR" sz="800"/>
                    </a:p>
                  </a:txBody>
                  <a:tcPr anchor="b"/>
                </a:tc>
                <a:tc>
                  <a:txBody>
                    <a:bodyPr/>
                    <a:lstStyle/>
                    <a:p>
                      <a:pPr algn="ctr"/>
                      <a:r>
                        <a:rPr lang="fr-FR" sz="800" smtClean="0"/>
                        <a:t>[89,3-95,4]</a:t>
                      </a:r>
                      <a:endParaRPr lang="fr-FR" sz="800"/>
                    </a:p>
                  </a:txBody>
                  <a:tcPr anchor="b"/>
                </a:tc>
              </a:tr>
              <a:tr h="213360">
                <a:tc>
                  <a:txBody>
                    <a:bodyPr/>
                    <a:lstStyle/>
                    <a:p>
                      <a:r>
                        <a:rPr lang="fr-FR" sz="800" smtClean="0"/>
                        <a:t>15-17</a:t>
                      </a:r>
                      <a:endParaRPr lang="fr-FR" sz="800"/>
                    </a:p>
                  </a:txBody>
                  <a:tcPr anchor="b"/>
                </a:tc>
                <a:tc>
                  <a:txBody>
                    <a:bodyPr/>
                    <a:lstStyle/>
                    <a:p>
                      <a:pPr algn="ctr"/>
                      <a:r>
                        <a:rPr lang="fr-FR" sz="800" smtClean="0"/>
                        <a:t>317</a:t>
                      </a:r>
                      <a:endParaRPr lang="fr-FR" sz="800"/>
                    </a:p>
                  </a:txBody>
                  <a:tcPr anchor="b"/>
                </a:tc>
                <a:tc>
                  <a:txBody>
                    <a:bodyPr/>
                    <a:lstStyle/>
                    <a:p>
                      <a:pPr algn="ctr"/>
                      <a:r>
                        <a:rPr lang="fr-FR" sz="800" smtClean="0"/>
                        <a:t>23,0</a:t>
                      </a:r>
                      <a:endParaRPr lang="fr-FR" sz="800"/>
                    </a:p>
                  </a:txBody>
                  <a:tcPr anchor="b"/>
                </a:tc>
                <a:tc>
                  <a:txBody>
                    <a:bodyPr/>
                    <a:lstStyle/>
                    <a:p>
                      <a:pPr algn="ctr"/>
                      <a:r>
                        <a:rPr lang="fr-FR" sz="800" smtClean="0"/>
                        <a:t>[18,6-27,8]</a:t>
                      </a:r>
                      <a:endParaRPr lang="fr-FR" sz="800"/>
                    </a:p>
                  </a:txBody>
                  <a:tcPr anchor="b"/>
                </a:tc>
                <a:tc>
                  <a:txBody>
                    <a:bodyPr/>
                    <a:lstStyle/>
                    <a:p>
                      <a:pPr algn="ctr"/>
                      <a:r>
                        <a:rPr lang="fr-FR" sz="800" smtClean="0"/>
                        <a:t>54,3</a:t>
                      </a:r>
                      <a:endParaRPr lang="fr-FR" sz="800"/>
                    </a:p>
                  </a:txBody>
                  <a:tcPr anchor="b"/>
                </a:tc>
                <a:tc>
                  <a:txBody>
                    <a:bodyPr/>
                    <a:lstStyle/>
                    <a:p>
                      <a:pPr algn="ctr"/>
                      <a:r>
                        <a:rPr lang="fr-FR" sz="800" smtClean="0"/>
                        <a:t>[48,5-59,8]</a:t>
                      </a:r>
                      <a:endParaRPr lang="fr-FR" sz="800"/>
                    </a:p>
                  </a:txBody>
                  <a:tcPr anchor="b"/>
                </a:tc>
                <a:tc>
                  <a:txBody>
                    <a:bodyPr/>
                    <a:lstStyle/>
                    <a:p>
                      <a:pPr algn="ctr"/>
                      <a:r>
                        <a:rPr lang="fr-FR" sz="800" smtClean="0"/>
                        <a:t>73,1</a:t>
                      </a:r>
                      <a:endParaRPr lang="fr-FR" sz="800"/>
                    </a:p>
                  </a:txBody>
                  <a:tcPr anchor="b"/>
                </a:tc>
                <a:tc>
                  <a:txBody>
                    <a:bodyPr/>
                    <a:lstStyle/>
                    <a:p>
                      <a:pPr algn="ctr"/>
                      <a:r>
                        <a:rPr lang="fr-FR" sz="800" smtClean="0"/>
                        <a:t>[67,6-77,9]</a:t>
                      </a:r>
                      <a:endParaRPr lang="fr-FR" sz="800"/>
                    </a:p>
                  </a:txBody>
                  <a:tcPr anchor="b"/>
                </a:tc>
                <a:tc>
                  <a:txBody>
                    <a:bodyPr/>
                    <a:lstStyle/>
                    <a:p>
                      <a:pPr algn="ctr"/>
                      <a:r>
                        <a:rPr lang="fr-FR" sz="800" smtClean="0"/>
                        <a:t>87,5</a:t>
                      </a:r>
                      <a:endParaRPr lang="fr-FR" sz="800"/>
                    </a:p>
                  </a:txBody>
                  <a:tcPr anchor="b"/>
                </a:tc>
                <a:tc>
                  <a:txBody>
                    <a:bodyPr/>
                    <a:lstStyle/>
                    <a:p>
                      <a:pPr algn="ctr"/>
                      <a:r>
                        <a:rPr lang="fr-FR" sz="800" smtClean="0"/>
                        <a:t>[82,7-91,1]</a:t>
                      </a:r>
                      <a:endParaRPr lang="fr-FR" sz="800"/>
                    </a:p>
                  </a:txBody>
                  <a:tcPr anchor="b"/>
                </a:tc>
              </a:tr>
              <a:tr h="213360">
                <a:tc>
                  <a:txBody>
                    <a:bodyPr/>
                    <a:lstStyle/>
                    <a:p>
                      <a:r>
                        <a:rPr lang="fr-FR" sz="800" smtClean="0"/>
                        <a:t>18-19</a:t>
                      </a:r>
                      <a:endParaRPr lang="fr-FR" sz="800"/>
                    </a:p>
                  </a:txBody>
                  <a:tcPr anchor="b"/>
                </a:tc>
                <a:tc>
                  <a:txBody>
                    <a:bodyPr/>
                    <a:lstStyle/>
                    <a:p>
                      <a:pPr algn="ctr"/>
                      <a:r>
                        <a:rPr lang="fr-FR" sz="800" smtClean="0"/>
                        <a:t>329</a:t>
                      </a:r>
                      <a:endParaRPr lang="fr-FR" sz="800"/>
                    </a:p>
                  </a:txBody>
                  <a:tcPr anchor="b"/>
                </a:tc>
                <a:tc>
                  <a:txBody>
                    <a:bodyPr/>
                    <a:lstStyle/>
                    <a:p>
                      <a:pPr algn="ctr"/>
                      <a:r>
                        <a:rPr lang="fr-FR" sz="800" smtClean="0"/>
                        <a:t>14,9</a:t>
                      </a:r>
                      <a:endParaRPr lang="fr-FR" sz="800"/>
                    </a:p>
                  </a:txBody>
                  <a:tcPr anchor="b"/>
                </a:tc>
                <a:tc>
                  <a:txBody>
                    <a:bodyPr/>
                    <a:lstStyle/>
                    <a:p>
                      <a:pPr algn="ctr"/>
                      <a:r>
                        <a:rPr lang="fr-FR" sz="800" smtClean="0"/>
                        <a:t>[11,3-19,0]</a:t>
                      </a:r>
                      <a:endParaRPr lang="fr-FR" sz="800"/>
                    </a:p>
                  </a:txBody>
                  <a:tcPr anchor="b"/>
                </a:tc>
                <a:tc>
                  <a:txBody>
                    <a:bodyPr/>
                    <a:lstStyle/>
                    <a:p>
                      <a:pPr algn="ctr"/>
                      <a:r>
                        <a:rPr lang="fr-FR" sz="800" smtClean="0"/>
                        <a:t>43,7</a:t>
                      </a:r>
                      <a:endParaRPr lang="fr-FR" sz="800"/>
                    </a:p>
                  </a:txBody>
                  <a:tcPr anchor="b"/>
                </a:tc>
                <a:tc>
                  <a:txBody>
                    <a:bodyPr/>
                    <a:lstStyle/>
                    <a:p>
                      <a:pPr algn="ctr"/>
                      <a:r>
                        <a:rPr lang="fr-FR" sz="800" smtClean="0"/>
                        <a:t>[38,1-49,0]</a:t>
                      </a:r>
                      <a:endParaRPr lang="fr-FR" sz="800"/>
                    </a:p>
                  </a:txBody>
                  <a:tcPr anchor="b"/>
                </a:tc>
                <a:tc>
                  <a:txBody>
                    <a:bodyPr/>
                    <a:lstStyle/>
                    <a:p>
                      <a:pPr algn="ctr"/>
                      <a:r>
                        <a:rPr lang="fr-FR" sz="800" smtClean="0"/>
                        <a:t>61,7</a:t>
                      </a:r>
                      <a:endParaRPr lang="fr-FR" sz="800"/>
                    </a:p>
                  </a:txBody>
                  <a:tcPr anchor="b"/>
                </a:tc>
                <a:tc>
                  <a:txBody>
                    <a:bodyPr/>
                    <a:lstStyle/>
                    <a:p>
                      <a:pPr algn="ctr"/>
                      <a:r>
                        <a:rPr lang="fr-FR" sz="800" smtClean="0"/>
                        <a:t>[55,9-66,9]</a:t>
                      </a:r>
                      <a:endParaRPr lang="fr-FR" sz="800"/>
                    </a:p>
                  </a:txBody>
                  <a:tcPr anchor="b"/>
                </a:tc>
                <a:tc>
                  <a:txBody>
                    <a:bodyPr/>
                    <a:lstStyle/>
                    <a:p>
                      <a:pPr algn="ctr"/>
                      <a:r>
                        <a:rPr lang="fr-FR" sz="800" smtClean="0"/>
                        <a:t>81,9</a:t>
                      </a:r>
                      <a:endParaRPr lang="fr-FR" sz="800"/>
                    </a:p>
                  </a:txBody>
                  <a:tcPr anchor="b"/>
                </a:tc>
                <a:tc>
                  <a:txBody>
                    <a:bodyPr/>
                    <a:lstStyle/>
                    <a:p>
                      <a:pPr algn="ctr"/>
                      <a:r>
                        <a:rPr lang="fr-FR" sz="800" smtClean="0"/>
                        <a:t>[76,8-86,0]</a:t>
                      </a:r>
                      <a:endParaRPr lang="fr-FR" sz="800"/>
                    </a:p>
                  </a:txBody>
                  <a:tcPr anchor="b"/>
                </a:tc>
              </a:tr>
              <a:tr h="213360">
                <a:tc>
                  <a:txBody>
                    <a:bodyPr/>
                    <a:lstStyle/>
                    <a:p>
                      <a:r>
                        <a:rPr lang="fr-FR" sz="800" smtClean="0"/>
                        <a:t>Total</a:t>
                      </a:r>
                      <a:endParaRPr lang="fr-FR" sz="800" dirty="0"/>
                    </a:p>
                  </a:txBody>
                  <a:tcPr anchor="b"/>
                </a:tc>
                <a:tc>
                  <a:txBody>
                    <a:bodyPr/>
                    <a:lstStyle/>
                    <a:p>
                      <a:pPr algn="ctr"/>
                      <a:r>
                        <a:rPr lang="fr-FR" sz="800" smtClean="0"/>
                        <a:t>1 438</a:t>
                      </a:r>
                      <a:endParaRPr lang="fr-FR" sz="800"/>
                    </a:p>
                  </a:txBody>
                  <a:tcPr anchor="b"/>
                </a:tc>
                <a:tc>
                  <a:txBody>
                    <a:bodyPr/>
                    <a:lstStyle/>
                    <a:p>
                      <a:pPr algn="ctr"/>
                      <a:r>
                        <a:rPr lang="fr-FR" sz="800" smtClean="0"/>
                        <a:t>19,5</a:t>
                      </a:r>
                      <a:endParaRPr lang="fr-FR" sz="800"/>
                    </a:p>
                  </a:txBody>
                  <a:tcPr anchor="b"/>
                </a:tc>
                <a:tc>
                  <a:txBody>
                    <a:bodyPr/>
                    <a:lstStyle/>
                    <a:p>
                      <a:pPr algn="ctr"/>
                      <a:r>
                        <a:rPr lang="fr-FR" sz="800" smtClean="0"/>
                        <a:t>[17,5-21,6]</a:t>
                      </a:r>
                      <a:endParaRPr lang="fr-FR" sz="800"/>
                    </a:p>
                  </a:txBody>
                  <a:tcPr anchor="b"/>
                </a:tc>
                <a:tc>
                  <a:txBody>
                    <a:bodyPr/>
                    <a:lstStyle/>
                    <a:p>
                      <a:pPr algn="ctr"/>
                      <a:r>
                        <a:rPr lang="fr-FR" sz="800" smtClean="0"/>
                        <a:t>49,7</a:t>
                      </a:r>
                      <a:endParaRPr lang="fr-FR" sz="800"/>
                    </a:p>
                  </a:txBody>
                  <a:tcPr anchor="b"/>
                </a:tc>
                <a:tc>
                  <a:txBody>
                    <a:bodyPr/>
                    <a:lstStyle/>
                    <a:p>
                      <a:pPr algn="ctr"/>
                      <a:r>
                        <a:rPr lang="fr-FR" sz="800" smtClean="0"/>
                        <a:t>[47,0-52,3]</a:t>
                      </a:r>
                      <a:endParaRPr lang="fr-FR" sz="800"/>
                    </a:p>
                  </a:txBody>
                  <a:tcPr anchor="b"/>
                </a:tc>
                <a:tc>
                  <a:txBody>
                    <a:bodyPr/>
                    <a:lstStyle/>
                    <a:p>
                      <a:pPr algn="ctr"/>
                      <a:r>
                        <a:rPr lang="fr-FR" sz="800" smtClean="0"/>
                        <a:t>70,0</a:t>
                      </a:r>
                      <a:endParaRPr lang="fr-FR" sz="800"/>
                    </a:p>
                  </a:txBody>
                  <a:tcPr anchor="b"/>
                </a:tc>
                <a:tc>
                  <a:txBody>
                    <a:bodyPr/>
                    <a:lstStyle/>
                    <a:p>
                      <a:pPr algn="ctr"/>
                      <a:r>
                        <a:rPr lang="fr-FR" sz="800" smtClean="0"/>
                        <a:t>[67,4-72,4]</a:t>
                      </a:r>
                      <a:endParaRPr lang="fr-FR" sz="800"/>
                    </a:p>
                  </a:txBody>
                  <a:tcPr anchor="b"/>
                </a:tc>
                <a:tc>
                  <a:txBody>
                    <a:bodyPr/>
                    <a:lstStyle/>
                    <a:p>
                      <a:pPr algn="ctr"/>
                      <a:r>
                        <a:rPr lang="fr-FR" sz="800" smtClean="0"/>
                        <a:t>88,4</a:t>
                      </a:r>
                      <a:endParaRPr lang="fr-FR" sz="800"/>
                    </a:p>
                  </a:txBody>
                  <a:tcPr anchor="b"/>
                </a:tc>
                <a:tc>
                  <a:txBody>
                    <a:bodyPr/>
                    <a:lstStyle/>
                    <a:p>
                      <a:pPr algn="ctr"/>
                      <a:r>
                        <a:rPr lang="fr-FR" sz="800" dirty="0" smtClean="0"/>
                        <a:t>[86,4-90,2]</a:t>
                      </a:r>
                      <a:endParaRPr lang="fr-FR" sz="800" dirty="0"/>
                    </a:p>
                  </a:txBody>
                  <a:tcPr anchor="b"/>
                </a:tc>
              </a:tr>
            </a:tbl>
          </a:graphicData>
        </a:graphic>
      </p:graphicFrame>
    </p:spTree>
    <p:extLst>
      <p:ext uri="{BB962C8B-B14F-4D97-AF65-F5344CB8AC3E}">
        <p14:creationId xmlns:p14="http://schemas.microsoft.com/office/powerpoint/2010/main" val="29536133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a:xfrm>
            <a:off x="899592" y="2492896"/>
            <a:ext cx="6984776" cy="1656184"/>
          </a:xfrm>
        </p:spPr>
        <p:txBody>
          <a:bodyPr/>
          <a:lstStyle/>
          <a:p>
            <a:pPr>
              <a:defRPr/>
            </a:pPr>
            <a:r>
              <a:rPr lang="fr-FR" altLang="fr-FR" sz="4400" dirty="0">
                <a:solidFill>
                  <a:srgbClr val="3333CC"/>
                </a:solidFill>
              </a:rPr>
              <a:t>Chapitre </a:t>
            </a:r>
            <a:r>
              <a:rPr lang="fr-FR" altLang="fr-FR" sz="4400" dirty="0" smtClean="0">
                <a:solidFill>
                  <a:srgbClr val="3333CC"/>
                </a:solidFill>
              </a:rPr>
              <a:t>10</a:t>
            </a:r>
          </a:p>
          <a:p>
            <a:pPr>
              <a:defRPr/>
            </a:pPr>
            <a:r>
              <a:rPr lang="fr-FR" altLang="fr-FR" sz="4400" dirty="0">
                <a:solidFill>
                  <a:srgbClr val="3333CC"/>
                </a:solidFill>
              </a:rPr>
              <a:t>TRAJECTOIRE DES PATIENTS EN IRCT</a:t>
            </a:r>
          </a:p>
        </p:txBody>
      </p:sp>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71</a:t>
            </a:fld>
            <a:endParaRPr lang="fr-FR" altLang="fr-FR" dirty="0">
              <a:solidFill>
                <a:srgbClr val="000000"/>
              </a:solidFill>
            </a:endParaRPr>
          </a:p>
        </p:txBody>
      </p:sp>
    </p:spTree>
    <p:extLst>
      <p:ext uri="{BB962C8B-B14F-4D97-AF65-F5344CB8AC3E}">
        <p14:creationId xmlns:p14="http://schemas.microsoft.com/office/powerpoint/2010/main" val="42915967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72</a:t>
            </a:fld>
            <a:endParaRPr lang="fr-FR" altLang="fr-FR">
              <a:solidFill>
                <a:srgbClr val="000000"/>
              </a:solidFill>
            </a:endParaRPr>
          </a:p>
        </p:txBody>
      </p:sp>
      <p:sp>
        <p:nvSpPr>
          <p:cNvPr id="3" name="Espace réservé du pied de page 4"/>
          <p:cNvSpPr>
            <a:spLocks noGrp="1"/>
          </p:cNvSpPr>
          <p:nvPr>
            <p:ph type="ftr" sz="quarter" idx="10"/>
          </p:nvPr>
        </p:nvSpPr>
        <p:spPr>
          <a:xfrm>
            <a:off x="3124200" y="6248400"/>
            <a:ext cx="2895600" cy="457200"/>
          </a:xfrm>
        </p:spPr>
        <p:txBody>
          <a:bodyPr/>
          <a:lstStyle/>
          <a:p>
            <a:pPr>
              <a:defRPr/>
            </a:pPr>
            <a:r>
              <a:rPr lang="fr-FR" altLang="fr-FR" dirty="0" smtClean="0">
                <a:solidFill>
                  <a:srgbClr val="3333CC"/>
                </a:solidFill>
              </a:rPr>
              <a:t>Chapitre </a:t>
            </a:r>
            <a:r>
              <a:rPr lang="fr-FR" altLang="fr-FR" dirty="0">
                <a:solidFill>
                  <a:srgbClr val="3333CC"/>
                </a:solidFill>
              </a:rPr>
              <a:t>TRAJECTOIRE </a:t>
            </a:r>
            <a:r>
              <a:rPr lang="fr-FR" altLang="fr-FR" dirty="0" smtClean="0">
                <a:solidFill>
                  <a:srgbClr val="3333CC"/>
                </a:solidFill>
              </a:rPr>
              <a:t>2016</a:t>
            </a:r>
            <a:endParaRPr lang="fr-FR" altLang="fr-FR" dirty="0" smtClean="0">
              <a:solidFill>
                <a:srgbClr val="3333CC"/>
              </a:solidFill>
            </a:endParaRPr>
          </a:p>
          <a:p>
            <a:pPr>
              <a:defRPr/>
            </a:pPr>
            <a:r>
              <a:rPr lang="fr-FR" altLang="fr-FR" dirty="0" smtClean="0">
                <a:solidFill>
                  <a:srgbClr val="3333CC"/>
                </a:solidFill>
              </a:rPr>
              <a:t>Méthodes</a:t>
            </a:r>
            <a:endParaRPr lang="fr-FR" altLang="fr-FR" dirty="0">
              <a:solidFill>
                <a:srgbClr val="3333CC"/>
              </a:solidFill>
            </a:endParaRPr>
          </a:p>
        </p:txBody>
      </p:sp>
      <p:sp>
        <p:nvSpPr>
          <p:cNvPr id="4" name="Rectangle 3"/>
          <p:cNvSpPr/>
          <p:nvPr/>
        </p:nvSpPr>
        <p:spPr>
          <a:xfrm>
            <a:off x="467544" y="692696"/>
            <a:ext cx="8208912" cy="3139321"/>
          </a:xfrm>
          <a:prstGeom prst="rect">
            <a:avLst/>
          </a:prstGeom>
        </p:spPr>
        <p:txBody>
          <a:bodyPr wrap="square">
            <a:spAutoFit/>
          </a:bodyPr>
          <a:lstStyle/>
          <a:p>
            <a:pPr algn="just"/>
            <a:r>
              <a:rPr lang="fr-FR" dirty="0">
                <a:solidFill>
                  <a:srgbClr val="3333CC"/>
                </a:solidFill>
              </a:rPr>
              <a:t>Dans le chapitre </a:t>
            </a:r>
            <a:r>
              <a:rPr lang="fr-FR" altLang="fr-FR" b="1" u="sng" dirty="0">
                <a:solidFill>
                  <a:srgbClr val="3333CC"/>
                </a:solidFill>
              </a:rPr>
              <a:t>TRAJECTOIRE</a:t>
            </a:r>
            <a:endParaRPr lang="fr-FR" altLang="fr-FR" dirty="0">
              <a:solidFill>
                <a:srgbClr val="3333CC"/>
              </a:solidFill>
            </a:endParaRPr>
          </a:p>
          <a:p>
            <a:pPr algn="just"/>
            <a:r>
              <a:rPr lang="fr-FR" dirty="0">
                <a:solidFill>
                  <a:srgbClr val="3333CC"/>
                </a:solidFill>
              </a:rPr>
              <a:t>sont inclus tous les patients traités au </a:t>
            </a:r>
            <a:r>
              <a:rPr lang="fr-FR" dirty="0" smtClean="0">
                <a:solidFill>
                  <a:srgbClr val="3333CC"/>
                </a:solidFill>
              </a:rPr>
              <a:t>31/12/2015.</a:t>
            </a:r>
            <a:r>
              <a:rPr lang="fr-FR" dirty="0" smtClean="0"/>
              <a:t> </a:t>
            </a:r>
            <a:endParaRPr lang="fr-FR" dirty="0">
              <a:solidFill>
                <a:srgbClr val="3333CC"/>
              </a:solidFill>
            </a:endParaRPr>
          </a:p>
          <a:p>
            <a:pPr algn="just"/>
            <a:r>
              <a:rPr lang="fr-FR" dirty="0">
                <a:solidFill>
                  <a:srgbClr val="3333CC"/>
                </a:solidFill>
              </a:rPr>
              <a:t>L’antériorité est décrite pour les patients qui étaient déjà en IRTT un an auparavant, par la modalité de traitement dans laquelle ils se trouvaient au </a:t>
            </a:r>
            <a:r>
              <a:rPr lang="fr-FR" dirty="0" smtClean="0">
                <a:solidFill>
                  <a:srgbClr val="3333CC"/>
                </a:solidFill>
              </a:rPr>
              <a:t>31/12/2014 </a:t>
            </a:r>
            <a:r>
              <a:rPr lang="fr-FR" dirty="0">
                <a:solidFill>
                  <a:srgbClr val="3333CC"/>
                </a:solidFill>
              </a:rPr>
              <a:t>sans prendre en compte d’éventuels changements de traitement au cours de l’année. les patients qui n’étaient pas en IRTT au </a:t>
            </a:r>
            <a:r>
              <a:rPr lang="fr-FR" dirty="0" smtClean="0">
                <a:solidFill>
                  <a:srgbClr val="3333CC"/>
                </a:solidFill>
              </a:rPr>
              <a:t>31/12/2014 </a:t>
            </a:r>
            <a:r>
              <a:rPr lang="fr-FR" dirty="0">
                <a:solidFill>
                  <a:srgbClr val="3333CC"/>
                </a:solidFill>
              </a:rPr>
              <a:t>(car ayant débuté leur traitement au cours de l’année </a:t>
            </a:r>
            <a:r>
              <a:rPr lang="fr-FR" dirty="0" smtClean="0">
                <a:solidFill>
                  <a:srgbClr val="3333CC"/>
                </a:solidFill>
              </a:rPr>
              <a:t>2015), </a:t>
            </a:r>
            <a:r>
              <a:rPr lang="fr-FR" dirty="0">
                <a:solidFill>
                  <a:srgbClr val="3333CC"/>
                </a:solidFill>
              </a:rPr>
              <a:t>sont appelés incidents. </a:t>
            </a:r>
          </a:p>
          <a:p>
            <a:pPr algn="just"/>
            <a:r>
              <a:rPr lang="fr-FR" dirty="0">
                <a:solidFill>
                  <a:srgbClr val="3333CC"/>
                </a:solidFill>
              </a:rPr>
              <a:t>Le devenir de ces patients est décrit par la modalité de traitement au </a:t>
            </a:r>
            <a:r>
              <a:rPr lang="fr-FR" dirty="0" smtClean="0">
                <a:solidFill>
                  <a:srgbClr val="3333CC"/>
                </a:solidFill>
              </a:rPr>
              <a:t>31/12/2016. </a:t>
            </a:r>
            <a:endParaRPr lang="fr-FR" dirty="0">
              <a:solidFill>
                <a:srgbClr val="3333CC"/>
              </a:solidFill>
            </a:endParaRPr>
          </a:p>
          <a:p>
            <a:pPr algn="just"/>
            <a:endParaRPr lang="fr-FR" dirty="0">
              <a:solidFill>
                <a:srgbClr val="3333CC"/>
              </a:solidFill>
            </a:endParaRPr>
          </a:p>
          <a:p>
            <a:pPr algn="just"/>
            <a:r>
              <a:rPr lang="fr-FR" dirty="0" smtClean="0">
                <a:solidFill>
                  <a:srgbClr val="3333CC"/>
                </a:solidFill>
              </a:rPr>
              <a:t> </a:t>
            </a:r>
            <a:endParaRPr lang="fr-FR" dirty="0">
              <a:solidFill>
                <a:srgbClr val="3333CC"/>
              </a:solidFill>
            </a:endParaRPr>
          </a:p>
        </p:txBody>
      </p:sp>
    </p:spTree>
    <p:extLst>
      <p:ext uri="{BB962C8B-B14F-4D97-AF65-F5344CB8AC3E}">
        <p14:creationId xmlns:p14="http://schemas.microsoft.com/office/powerpoint/2010/main" val="16468326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73</a:t>
            </a:fld>
            <a:endParaRPr lang="fr-FR" altLang="fr-FR">
              <a:solidFill>
                <a:srgbClr val="000000"/>
              </a:solidFill>
            </a:endParaRPr>
          </a:p>
        </p:txBody>
      </p:sp>
      <p:sp>
        <p:nvSpPr>
          <p:cNvPr id="6" name="Espace réservé du pied de page 4"/>
          <p:cNvSpPr>
            <a:spLocks noGrp="1"/>
          </p:cNvSpPr>
          <p:nvPr>
            <p:ph type="ftr" sz="quarter" idx="10"/>
          </p:nvPr>
        </p:nvSpPr>
        <p:spPr>
          <a:xfrm>
            <a:off x="3124200" y="6248400"/>
            <a:ext cx="2895600" cy="457200"/>
          </a:xfrm>
        </p:spPr>
        <p:txBody>
          <a:bodyPr/>
          <a:lstStyle/>
          <a:p>
            <a:pPr>
              <a:defRPr/>
            </a:pPr>
            <a:r>
              <a:rPr lang="fr-FR" altLang="fr-FR" dirty="0" smtClean="0">
                <a:solidFill>
                  <a:srgbClr val="3333CC"/>
                </a:solidFill>
              </a:rPr>
              <a:t>Chapitre </a:t>
            </a:r>
            <a:r>
              <a:rPr lang="fr-FR" altLang="fr-FR" dirty="0">
                <a:solidFill>
                  <a:srgbClr val="3333CC"/>
                </a:solidFill>
              </a:rPr>
              <a:t>TRAJECTOIRE </a:t>
            </a:r>
            <a:r>
              <a:rPr lang="fr-FR" altLang="fr-FR" dirty="0" smtClean="0">
                <a:solidFill>
                  <a:srgbClr val="3333CC"/>
                </a:solidFill>
              </a:rPr>
              <a:t>2016</a:t>
            </a:r>
            <a:endParaRPr lang="fr-FR" altLang="fr-FR" dirty="0" smtClean="0">
              <a:solidFill>
                <a:srgbClr val="3333CC"/>
              </a:solidFill>
            </a:endParaRPr>
          </a:p>
          <a:p>
            <a:pPr>
              <a:defRPr/>
            </a:pPr>
            <a:r>
              <a:rPr lang="fr-FR" altLang="fr-FR" dirty="0" smtClean="0">
                <a:solidFill>
                  <a:srgbClr val="3333CC"/>
                </a:solidFill>
              </a:rPr>
              <a:t>HD centre</a:t>
            </a:r>
            <a:endParaRPr lang="fr-FR" altLang="fr-FR" dirty="0">
              <a:solidFill>
                <a:srgbClr val="3333CC"/>
              </a:solidFill>
            </a:endParaRPr>
          </a:p>
        </p:txBody>
      </p:sp>
      <p:sp>
        <p:nvSpPr>
          <p:cNvPr id="7" name="ZoneTexte 6"/>
          <p:cNvSpPr txBox="1"/>
          <p:nvPr/>
        </p:nvSpPr>
        <p:spPr>
          <a:xfrm>
            <a:off x="175494" y="260648"/>
            <a:ext cx="8640960" cy="1477328"/>
          </a:xfrm>
          <a:prstGeom prst="rect">
            <a:avLst/>
          </a:prstGeom>
          <a:noFill/>
        </p:spPr>
        <p:txBody>
          <a:bodyPr vert="horz" wrap="square" rtlCol="0">
            <a:spAutoFit/>
          </a:bodyPr>
          <a:lstStyle/>
          <a:p>
            <a:r>
              <a:rPr lang="fr-FR" dirty="0">
                <a:solidFill>
                  <a:srgbClr val="3333CC"/>
                </a:solidFill>
              </a:rPr>
              <a:t>Parmi les 24 </a:t>
            </a:r>
            <a:r>
              <a:rPr lang="fr-FR" dirty="0" smtClean="0">
                <a:solidFill>
                  <a:srgbClr val="3333CC"/>
                </a:solidFill>
              </a:rPr>
              <a:t>454 patients </a:t>
            </a:r>
            <a:r>
              <a:rPr lang="fr-FR" dirty="0">
                <a:solidFill>
                  <a:srgbClr val="3333CC"/>
                </a:solidFill>
              </a:rPr>
              <a:t>présents en hémodialyse en centre au </a:t>
            </a:r>
            <a:r>
              <a:rPr lang="fr-FR" dirty="0" smtClean="0">
                <a:solidFill>
                  <a:srgbClr val="3333CC"/>
                </a:solidFill>
              </a:rPr>
              <a:t>31/12/2015, </a:t>
            </a:r>
            <a:r>
              <a:rPr lang="fr-FR" dirty="0">
                <a:solidFill>
                  <a:srgbClr val="3333CC"/>
                </a:solidFill>
              </a:rPr>
              <a:t>68 % étaient déjà dans cette modalité l’année précédente, 32 % étaient des entrées de l’année. Parmi ceux-ci, la majorité (</a:t>
            </a:r>
            <a:r>
              <a:rPr lang="fr-FR" dirty="0" smtClean="0">
                <a:solidFill>
                  <a:srgbClr val="3333CC"/>
                </a:solidFill>
              </a:rPr>
              <a:t>75</a:t>
            </a:r>
            <a:r>
              <a:rPr lang="fr-FR" dirty="0">
                <a:solidFill>
                  <a:srgbClr val="3333CC"/>
                </a:solidFill>
              </a:rPr>
              <a:t> %) est constituée de patients incidents en </a:t>
            </a:r>
            <a:r>
              <a:rPr lang="fr-FR" dirty="0" smtClean="0">
                <a:solidFill>
                  <a:srgbClr val="3333CC"/>
                </a:solidFill>
              </a:rPr>
              <a:t>2015. </a:t>
            </a:r>
            <a:r>
              <a:rPr lang="fr-FR" dirty="0">
                <a:solidFill>
                  <a:srgbClr val="3333CC"/>
                </a:solidFill>
              </a:rPr>
              <a:t>Au </a:t>
            </a:r>
            <a:r>
              <a:rPr lang="fr-FR" dirty="0" smtClean="0">
                <a:solidFill>
                  <a:srgbClr val="3333CC"/>
                </a:solidFill>
              </a:rPr>
              <a:t>31/12/2016, </a:t>
            </a:r>
            <a:r>
              <a:rPr lang="fr-FR" dirty="0">
                <a:solidFill>
                  <a:srgbClr val="3333CC"/>
                </a:solidFill>
              </a:rPr>
              <a:t>70 % étaient encore en HD en centre, 30 % avaient quitté la modalité, principalement (18 %) par décès.</a:t>
            </a:r>
          </a:p>
        </p:txBody>
      </p:sp>
      <p:pic>
        <p:nvPicPr>
          <p:cNvPr id="4" name="Image 3" descr="Bar chart of var"/>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547664" y="1932548"/>
            <a:ext cx="5266993" cy="4088740"/>
          </a:xfrm>
          <a:prstGeom prst="rect">
            <a:avLst/>
          </a:prstGeom>
        </p:spPr>
      </p:pic>
    </p:spTree>
    <p:extLst>
      <p:ext uri="{BB962C8B-B14F-4D97-AF65-F5344CB8AC3E}">
        <p14:creationId xmlns:p14="http://schemas.microsoft.com/office/powerpoint/2010/main" val="9821500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74</a:t>
            </a:fld>
            <a:endParaRPr lang="fr-FR" altLang="fr-FR">
              <a:solidFill>
                <a:srgbClr val="000000"/>
              </a:solidFill>
            </a:endParaRPr>
          </a:p>
        </p:txBody>
      </p:sp>
      <p:sp>
        <p:nvSpPr>
          <p:cNvPr id="6" name="ZoneTexte 5"/>
          <p:cNvSpPr txBox="1"/>
          <p:nvPr/>
        </p:nvSpPr>
        <p:spPr>
          <a:xfrm>
            <a:off x="175494" y="260648"/>
            <a:ext cx="8640960" cy="1754326"/>
          </a:xfrm>
          <a:prstGeom prst="rect">
            <a:avLst/>
          </a:prstGeom>
          <a:noFill/>
        </p:spPr>
        <p:txBody>
          <a:bodyPr vert="horz" wrap="square" rtlCol="0">
            <a:spAutoFit/>
          </a:bodyPr>
          <a:lstStyle/>
          <a:p>
            <a:r>
              <a:rPr lang="fr-FR" dirty="0">
                <a:solidFill>
                  <a:srgbClr val="3333CC"/>
                </a:solidFill>
              </a:rPr>
              <a:t>Parmi les 8 </a:t>
            </a:r>
            <a:r>
              <a:rPr lang="fr-FR" dirty="0" smtClean="0">
                <a:solidFill>
                  <a:srgbClr val="3333CC"/>
                </a:solidFill>
              </a:rPr>
              <a:t>041 </a:t>
            </a:r>
            <a:r>
              <a:rPr lang="fr-FR" dirty="0">
                <a:solidFill>
                  <a:srgbClr val="3333CC"/>
                </a:solidFill>
              </a:rPr>
              <a:t>patients présents en hémodialyse autonome (autodialyse ou domicile) au </a:t>
            </a:r>
            <a:r>
              <a:rPr lang="fr-FR" dirty="0" smtClean="0">
                <a:solidFill>
                  <a:srgbClr val="3333CC"/>
                </a:solidFill>
              </a:rPr>
              <a:t>31/12/2015, 72</a:t>
            </a:r>
            <a:r>
              <a:rPr lang="fr-FR" dirty="0">
                <a:solidFill>
                  <a:srgbClr val="3333CC"/>
                </a:solidFill>
              </a:rPr>
              <a:t> % étaient déjà dans cette modalité l’année précédente, </a:t>
            </a:r>
            <a:r>
              <a:rPr lang="fr-FR" dirty="0" smtClean="0">
                <a:solidFill>
                  <a:srgbClr val="3333CC"/>
                </a:solidFill>
              </a:rPr>
              <a:t>28</a:t>
            </a:r>
            <a:r>
              <a:rPr lang="fr-FR" dirty="0">
                <a:solidFill>
                  <a:srgbClr val="3333CC"/>
                </a:solidFill>
              </a:rPr>
              <a:t> % étaient des entrées de l’année. </a:t>
            </a:r>
            <a:r>
              <a:rPr lang="fr-FR" dirty="0">
                <a:solidFill>
                  <a:srgbClr val="3333CC"/>
                </a:solidFill>
              </a:rPr>
              <a:t>Près de la moitié des entrées étaient le fait de patients incidents, l‘autre moitié étant des transferts d’une modalité moins autonome</a:t>
            </a:r>
            <a:r>
              <a:rPr lang="fr-FR" dirty="0" smtClean="0">
                <a:solidFill>
                  <a:srgbClr val="3333CC"/>
                </a:solidFill>
              </a:rPr>
              <a:t>. Au 31/</a:t>
            </a:r>
            <a:r>
              <a:rPr lang="fr-FR" dirty="0" smtClean="0">
                <a:solidFill>
                  <a:srgbClr val="3333CC"/>
                </a:solidFill>
              </a:rPr>
              <a:t>12/2016, 72</a:t>
            </a:r>
            <a:r>
              <a:rPr lang="fr-FR" dirty="0">
                <a:solidFill>
                  <a:srgbClr val="3333CC"/>
                </a:solidFill>
              </a:rPr>
              <a:t> % étaient encore en HD en centre, </a:t>
            </a:r>
            <a:r>
              <a:rPr lang="fr-FR" dirty="0" smtClean="0">
                <a:solidFill>
                  <a:srgbClr val="3333CC"/>
                </a:solidFill>
              </a:rPr>
              <a:t>28</a:t>
            </a:r>
            <a:r>
              <a:rPr lang="fr-FR" dirty="0">
                <a:solidFill>
                  <a:srgbClr val="3333CC"/>
                </a:solidFill>
              </a:rPr>
              <a:t> % avaient quitté la modalité, principalement (11 %) par transplantation.</a:t>
            </a:r>
          </a:p>
        </p:txBody>
      </p:sp>
      <p:sp>
        <p:nvSpPr>
          <p:cNvPr id="8" name="Espace réservé du pied de page 4"/>
          <p:cNvSpPr>
            <a:spLocks noGrp="1"/>
          </p:cNvSpPr>
          <p:nvPr>
            <p:ph type="ftr" sz="quarter" idx="10"/>
          </p:nvPr>
        </p:nvSpPr>
        <p:spPr>
          <a:xfrm>
            <a:off x="3124200" y="6248400"/>
            <a:ext cx="2895600" cy="457200"/>
          </a:xfrm>
        </p:spPr>
        <p:txBody>
          <a:bodyPr/>
          <a:lstStyle/>
          <a:p>
            <a:pPr>
              <a:defRPr/>
            </a:pPr>
            <a:r>
              <a:rPr lang="fr-FR" altLang="fr-FR" dirty="0" smtClean="0">
                <a:solidFill>
                  <a:srgbClr val="3333CC"/>
                </a:solidFill>
              </a:rPr>
              <a:t>Chapitre </a:t>
            </a:r>
            <a:r>
              <a:rPr lang="fr-FR" altLang="fr-FR" dirty="0">
                <a:solidFill>
                  <a:srgbClr val="3333CC"/>
                </a:solidFill>
              </a:rPr>
              <a:t>TRAJECTOIRE </a:t>
            </a:r>
            <a:r>
              <a:rPr lang="fr-FR" altLang="fr-FR" dirty="0" smtClean="0">
                <a:solidFill>
                  <a:srgbClr val="3333CC"/>
                </a:solidFill>
              </a:rPr>
              <a:t>2016</a:t>
            </a:r>
            <a:endParaRPr lang="fr-FR" altLang="fr-FR" dirty="0" smtClean="0">
              <a:solidFill>
                <a:srgbClr val="3333CC"/>
              </a:solidFill>
            </a:endParaRPr>
          </a:p>
          <a:p>
            <a:pPr>
              <a:defRPr/>
            </a:pPr>
            <a:r>
              <a:rPr lang="fr-FR" altLang="fr-FR" dirty="0" smtClean="0">
                <a:solidFill>
                  <a:srgbClr val="3333CC"/>
                </a:solidFill>
              </a:rPr>
              <a:t>HD autonome</a:t>
            </a:r>
            <a:endParaRPr lang="fr-FR" altLang="fr-FR" dirty="0">
              <a:solidFill>
                <a:srgbClr val="3333CC"/>
              </a:solidFill>
            </a:endParaRPr>
          </a:p>
        </p:txBody>
      </p:sp>
      <p:pic>
        <p:nvPicPr>
          <p:cNvPr id="4" name="Image 3" descr="Bar chart of var"/>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979712" y="2132856"/>
            <a:ext cx="4448175" cy="3810000"/>
          </a:xfrm>
          <a:prstGeom prst="rect">
            <a:avLst/>
          </a:prstGeom>
        </p:spPr>
      </p:pic>
    </p:spTree>
    <p:extLst>
      <p:ext uri="{BB962C8B-B14F-4D97-AF65-F5344CB8AC3E}">
        <p14:creationId xmlns:p14="http://schemas.microsoft.com/office/powerpoint/2010/main" val="3454249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75</a:t>
            </a:fld>
            <a:endParaRPr lang="fr-FR" altLang="fr-FR">
              <a:solidFill>
                <a:srgbClr val="000000"/>
              </a:solidFill>
            </a:endParaRPr>
          </a:p>
        </p:txBody>
      </p:sp>
      <p:sp>
        <p:nvSpPr>
          <p:cNvPr id="6" name="ZoneTexte 5"/>
          <p:cNvSpPr txBox="1"/>
          <p:nvPr/>
        </p:nvSpPr>
        <p:spPr>
          <a:xfrm>
            <a:off x="175494" y="260648"/>
            <a:ext cx="8788994" cy="1754326"/>
          </a:xfrm>
          <a:prstGeom prst="rect">
            <a:avLst/>
          </a:prstGeom>
          <a:noFill/>
        </p:spPr>
        <p:txBody>
          <a:bodyPr vert="horz" wrap="square" rtlCol="0">
            <a:spAutoFit/>
          </a:bodyPr>
          <a:lstStyle/>
          <a:p>
            <a:r>
              <a:rPr lang="fr-FR" dirty="0">
                <a:solidFill>
                  <a:srgbClr val="3333CC"/>
                </a:solidFill>
              </a:rPr>
              <a:t>Parmi les </a:t>
            </a:r>
            <a:r>
              <a:rPr lang="fr-FR" dirty="0" smtClean="0">
                <a:solidFill>
                  <a:srgbClr val="3333CC"/>
                </a:solidFill>
              </a:rPr>
              <a:t>8 710 patients </a:t>
            </a:r>
            <a:r>
              <a:rPr lang="fr-FR" dirty="0">
                <a:solidFill>
                  <a:srgbClr val="3333CC"/>
                </a:solidFill>
              </a:rPr>
              <a:t>présents en Unité de Dialyse Médicalisée au </a:t>
            </a:r>
            <a:r>
              <a:rPr lang="fr-FR" dirty="0" smtClean="0">
                <a:solidFill>
                  <a:srgbClr val="3333CC"/>
                </a:solidFill>
              </a:rPr>
              <a:t>31/12/2015, 66</a:t>
            </a:r>
            <a:r>
              <a:rPr lang="fr-FR" dirty="0">
                <a:solidFill>
                  <a:srgbClr val="3333CC"/>
                </a:solidFill>
              </a:rPr>
              <a:t> % étaient déjà dans cette modalité l’année précédente, </a:t>
            </a:r>
            <a:r>
              <a:rPr lang="fr-FR" dirty="0" smtClean="0">
                <a:solidFill>
                  <a:srgbClr val="3333CC"/>
                </a:solidFill>
              </a:rPr>
              <a:t>34</a:t>
            </a:r>
            <a:r>
              <a:rPr lang="fr-FR" dirty="0">
                <a:solidFill>
                  <a:srgbClr val="3333CC"/>
                </a:solidFill>
              </a:rPr>
              <a:t> % étaient des entrées de l’année. La moitié des entrées étaient le fait de patients incidents (14 %), 5 % étaient des transferts d’une modalité plus autonome. Au </a:t>
            </a:r>
            <a:r>
              <a:rPr lang="fr-FR" dirty="0" smtClean="0">
                <a:solidFill>
                  <a:srgbClr val="3333CC"/>
                </a:solidFill>
              </a:rPr>
              <a:t>31/12/2016, 72</a:t>
            </a:r>
            <a:r>
              <a:rPr lang="fr-FR" dirty="0">
                <a:solidFill>
                  <a:srgbClr val="3333CC"/>
                </a:solidFill>
              </a:rPr>
              <a:t> % étaient encore en HD en UDM, </a:t>
            </a:r>
            <a:r>
              <a:rPr lang="fr-FR" dirty="0" smtClean="0">
                <a:solidFill>
                  <a:srgbClr val="3333CC"/>
                </a:solidFill>
              </a:rPr>
              <a:t>28</a:t>
            </a:r>
            <a:r>
              <a:rPr lang="fr-FR" dirty="0">
                <a:solidFill>
                  <a:srgbClr val="3333CC"/>
                </a:solidFill>
              </a:rPr>
              <a:t> % avaient quitté la modalité, à parts égales pour le décès </a:t>
            </a:r>
            <a:r>
              <a:rPr lang="fr-FR" dirty="0" smtClean="0">
                <a:solidFill>
                  <a:srgbClr val="3333CC"/>
                </a:solidFill>
              </a:rPr>
              <a:t>et </a:t>
            </a:r>
            <a:r>
              <a:rPr lang="fr-FR" dirty="0">
                <a:solidFill>
                  <a:srgbClr val="3333CC"/>
                </a:solidFill>
              </a:rPr>
              <a:t>le repli en centre </a:t>
            </a:r>
            <a:r>
              <a:rPr lang="fr-FR" dirty="0" smtClean="0">
                <a:solidFill>
                  <a:srgbClr val="3333CC"/>
                </a:solidFill>
              </a:rPr>
              <a:t>puis 9% vers </a:t>
            </a:r>
            <a:r>
              <a:rPr lang="fr-FR" dirty="0">
                <a:solidFill>
                  <a:srgbClr val="3333CC"/>
                </a:solidFill>
              </a:rPr>
              <a:t>la </a:t>
            </a:r>
            <a:r>
              <a:rPr lang="fr-FR" dirty="0" smtClean="0">
                <a:solidFill>
                  <a:srgbClr val="3333CC"/>
                </a:solidFill>
              </a:rPr>
              <a:t>transplantation.</a:t>
            </a:r>
            <a:endParaRPr lang="fr-FR" dirty="0">
              <a:solidFill>
                <a:srgbClr val="3333CC"/>
              </a:solidFill>
            </a:endParaRPr>
          </a:p>
        </p:txBody>
      </p:sp>
      <p:sp>
        <p:nvSpPr>
          <p:cNvPr id="7" name="Espace réservé du pied de page 4"/>
          <p:cNvSpPr>
            <a:spLocks noGrp="1"/>
          </p:cNvSpPr>
          <p:nvPr>
            <p:ph type="ftr" sz="quarter" idx="10"/>
          </p:nvPr>
        </p:nvSpPr>
        <p:spPr>
          <a:xfrm>
            <a:off x="3124200" y="6248400"/>
            <a:ext cx="2895600" cy="457200"/>
          </a:xfrm>
        </p:spPr>
        <p:txBody>
          <a:bodyPr/>
          <a:lstStyle/>
          <a:p>
            <a:pPr>
              <a:defRPr/>
            </a:pPr>
            <a:r>
              <a:rPr lang="fr-FR" altLang="fr-FR" dirty="0" smtClean="0">
                <a:solidFill>
                  <a:srgbClr val="3333CC"/>
                </a:solidFill>
              </a:rPr>
              <a:t>Chapitre </a:t>
            </a:r>
            <a:r>
              <a:rPr lang="fr-FR" altLang="fr-FR" dirty="0">
                <a:solidFill>
                  <a:srgbClr val="3333CC"/>
                </a:solidFill>
              </a:rPr>
              <a:t>TRAJECTOIRE </a:t>
            </a:r>
            <a:r>
              <a:rPr lang="fr-FR" altLang="fr-FR" dirty="0" smtClean="0">
                <a:solidFill>
                  <a:srgbClr val="3333CC"/>
                </a:solidFill>
              </a:rPr>
              <a:t>2016</a:t>
            </a:r>
            <a:endParaRPr lang="fr-FR" altLang="fr-FR" dirty="0" smtClean="0">
              <a:solidFill>
                <a:srgbClr val="3333CC"/>
              </a:solidFill>
            </a:endParaRPr>
          </a:p>
          <a:p>
            <a:pPr>
              <a:defRPr/>
            </a:pPr>
            <a:r>
              <a:rPr lang="fr-FR" altLang="fr-FR" dirty="0" smtClean="0">
                <a:solidFill>
                  <a:srgbClr val="3333CC"/>
                </a:solidFill>
              </a:rPr>
              <a:t>HD unité dialyse médicalisée</a:t>
            </a:r>
            <a:endParaRPr lang="fr-FR" altLang="fr-FR" dirty="0">
              <a:solidFill>
                <a:srgbClr val="3333CC"/>
              </a:solidFill>
            </a:endParaRPr>
          </a:p>
        </p:txBody>
      </p:sp>
      <p:pic>
        <p:nvPicPr>
          <p:cNvPr id="4" name="Image 3" descr="Bar chart of var"/>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483768" y="2132856"/>
            <a:ext cx="4448175" cy="3810000"/>
          </a:xfrm>
          <a:prstGeom prst="rect">
            <a:avLst/>
          </a:prstGeom>
        </p:spPr>
      </p:pic>
    </p:spTree>
    <p:extLst>
      <p:ext uri="{BB962C8B-B14F-4D97-AF65-F5344CB8AC3E}">
        <p14:creationId xmlns:p14="http://schemas.microsoft.com/office/powerpoint/2010/main" val="10552486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76</a:t>
            </a:fld>
            <a:endParaRPr lang="fr-FR" altLang="fr-FR">
              <a:solidFill>
                <a:srgbClr val="000000"/>
              </a:solidFill>
            </a:endParaRPr>
          </a:p>
        </p:txBody>
      </p:sp>
      <p:sp>
        <p:nvSpPr>
          <p:cNvPr id="6" name="ZoneTexte 5"/>
          <p:cNvSpPr txBox="1"/>
          <p:nvPr/>
        </p:nvSpPr>
        <p:spPr>
          <a:xfrm>
            <a:off x="175494" y="260648"/>
            <a:ext cx="8788994" cy="1477328"/>
          </a:xfrm>
          <a:prstGeom prst="rect">
            <a:avLst/>
          </a:prstGeom>
          <a:noFill/>
        </p:spPr>
        <p:txBody>
          <a:bodyPr vert="horz" wrap="square" rtlCol="0">
            <a:spAutoFit/>
          </a:bodyPr>
          <a:lstStyle/>
          <a:p>
            <a:r>
              <a:rPr lang="fr-FR" dirty="0">
                <a:solidFill>
                  <a:srgbClr val="3333CC"/>
                </a:solidFill>
              </a:rPr>
              <a:t>Parmi les 2 </a:t>
            </a:r>
            <a:r>
              <a:rPr lang="fr-FR" dirty="0" smtClean="0">
                <a:solidFill>
                  <a:srgbClr val="3333CC"/>
                </a:solidFill>
              </a:rPr>
              <a:t>973 </a:t>
            </a:r>
            <a:r>
              <a:rPr lang="fr-FR" dirty="0">
                <a:solidFill>
                  <a:srgbClr val="3333CC"/>
                </a:solidFill>
              </a:rPr>
              <a:t>patients présents en dialyse péritonéale au </a:t>
            </a:r>
            <a:r>
              <a:rPr lang="fr-FR" dirty="0" smtClean="0">
                <a:solidFill>
                  <a:srgbClr val="3333CC"/>
                </a:solidFill>
              </a:rPr>
              <a:t>31/12/2015, </a:t>
            </a:r>
            <a:r>
              <a:rPr lang="fr-FR" dirty="0">
                <a:solidFill>
                  <a:srgbClr val="3333CC"/>
                </a:solidFill>
              </a:rPr>
              <a:t>60 % étaient déjà dans cette modalité l’année précédente, </a:t>
            </a:r>
            <a:r>
              <a:rPr lang="fr-FR" dirty="0" smtClean="0">
                <a:solidFill>
                  <a:srgbClr val="3333CC"/>
                </a:solidFill>
              </a:rPr>
              <a:t>40</a:t>
            </a:r>
            <a:r>
              <a:rPr lang="fr-FR" dirty="0">
                <a:solidFill>
                  <a:srgbClr val="3333CC"/>
                </a:solidFill>
              </a:rPr>
              <a:t> % étaient des entrées de l’année. La majorité des entrées étaient le fait de patients incidents </a:t>
            </a:r>
            <a:r>
              <a:rPr lang="fr-FR" dirty="0" smtClean="0">
                <a:solidFill>
                  <a:srgbClr val="3333CC"/>
                </a:solidFill>
              </a:rPr>
              <a:t>(89</a:t>
            </a:r>
            <a:r>
              <a:rPr lang="fr-FR" dirty="0">
                <a:solidFill>
                  <a:srgbClr val="3333CC"/>
                </a:solidFill>
              </a:rPr>
              <a:t> %). Au </a:t>
            </a:r>
            <a:r>
              <a:rPr lang="fr-FR" dirty="0" smtClean="0">
                <a:solidFill>
                  <a:srgbClr val="3333CC"/>
                </a:solidFill>
              </a:rPr>
              <a:t>31/12/2016, </a:t>
            </a:r>
            <a:r>
              <a:rPr lang="fr-FR" dirty="0">
                <a:solidFill>
                  <a:srgbClr val="3333CC"/>
                </a:solidFill>
              </a:rPr>
              <a:t>62 % étaient encore en </a:t>
            </a:r>
            <a:r>
              <a:rPr lang="fr-FR" dirty="0" smtClean="0">
                <a:solidFill>
                  <a:srgbClr val="3333CC"/>
                </a:solidFill>
              </a:rPr>
              <a:t>DP, 39</a:t>
            </a:r>
            <a:r>
              <a:rPr lang="fr-FR" dirty="0">
                <a:solidFill>
                  <a:srgbClr val="3333CC"/>
                </a:solidFill>
              </a:rPr>
              <a:t> % avaient quitté la modalité, par décès (</a:t>
            </a:r>
            <a:r>
              <a:rPr lang="fr-FR" dirty="0" smtClean="0">
                <a:solidFill>
                  <a:srgbClr val="3333CC"/>
                </a:solidFill>
              </a:rPr>
              <a:t>17</a:t>
            </a:r>
            <a:r>
              <a:rPr lang="fr-FR" dirty="0">
                <a:solidFill>
                  <a:srgbClr val="3333CC"/>
                </a:solidFill>
              </a:rPr>
              <a:t> %), par transfert vers l’hémodialyse (11 %) ou la transplantation (10 %).</a:t>
            </a:r>
            <a:endParaRPr lang="en-GB" dirty="0">
              <a:solidFill>
                <a:srgbClr val="3333CC"/>
              </a:solidFill>
            </a:endParaRPr>
          </a:p>
        </p:txBody>
      </p:sp>
      <p:sp>
        <p:nvSpPr>
          <p:cNvPr id="7" name="Espace réservé du pied de page 4"/>
          <p:cNvSpPr>
            <a:spLocks noGrp="1"/>
          </p:cNvSpPr>
          <p:nvPr>
            <p:ph type="ftr" sz="quarter" idx="10"/>
          </p:nvPr>
        </p:nvSpPr>
        <p:spPr>
          <a:xfrm>
            <a:off x="3124200" y="6248400"/>
            <a:ext cx="2895600" cy="457200"/>
          </a:xfrm>
        </p:spPr>
        <p:txBody>
          <a:bodyPr/>
          <a:lstStyle/>
          <a:p>
            <a:pPr>
              <a:defRPr/>
            </a:pPr>
            <a:r>
              <a:rPr lang="fr-FR" altLang="fr-FR" dirty="0" smtClean="0">
                <a:solidFill>
                  <a:srgbClr val="3333CC"/>
                </a:solidFill>
              </a:rPr>
              <a:t>Chapitre </a:t>
            </a:r>
            <a:r>
              <a:rPr lang="fr-FR" altLang="fr-FR" dirty="0">
                <a:solidFill>
                  <a:srgbClr val="3333CC"/>
                </a:solidFill>
              </a:rPr>
              <a:t>TRAJECTOIRE </a:t>
            </a:r>
            <a:r>
              <a:rPr lang="fr-FR" altLang="fr-FR" dirty="0" smtClean="0">
                <a:solidFill>
                  <a:srgbClr val="3333CC"/>
                </a:solidFill>
              </a:rPr>
              <a:t>2016</a:t>
            </a:r>
            <a:endParaRPr lang="fr-FR" altLang="fr-FR" dirty="0" smtClean="0">
              <a:solidFill>
                <a:srgbClr val="3333CC"/>
              </a:solidFill>
            </a:endParaRPr>
          </a:p>
          <a:p>
            <a:pPr>
              <a:defRPr/>
            </a:pPr>
            <a:r>
              <a:rPr lang="fr-FR" altLang="fr-FR" dirty="0" smtClean="0">
                <a:solidFill>
                  <a:srgbClr val="3333CC"/>
                </a:solidFill>
              </a:rPr>
              <a:t>Dialyse péritonéale</a:t>
            </a:r>
            <a:endParaRPr lang="fr-FR" altLang="fr-FR" dirty="0">
              <a:solidFill>
                <a:srgbClr val="3333CC"/>
              </a:solidFill>
            </a:endParaRPr>
          </a:p>
        </p:txBody>
      </p:sp>
      <p:pic>
        <p:nvPicPr>
          <p:cNvPr id="4" name="Image 3" descr="Bar chart of var"/>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907704" y="1737976"/>
            <a:ext cx="4896544" cy="4204880"/>
          </a:xfrm>
          <a:prstGeom prst="rect">
            <a:avLst/>
          </a:prstGeom>
        </p:spPr>
      </p:pic>
    </p:spTree>
    <p:extLst>
      <p:ext uri="{BB962C8B-B14F-4D97-AF65-F5344CB8AC3E}">
        <p14:creationId xmlns:p14="http://schemas.microsoft.com/office/powerpoint/2010/main" val="7337336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a:xfrm>
            <a:off x="899592" y="2492896"/>
            <a:ext cx="6984776" cy="1656184"/>
          </a:xfrm>
        </p:spPr>
        <p:txBody>
          <a:bodyPr/>
          <a:lstStyle/>
          <a:p>
            <a:pPr>
              <a:defRPr/>
            </a:pPr>
            <a:r>
              <a:rPr lang="fr-FR" altLang="fr-FR" sz="4400" dirty="0">
                <a:solidFill>
                  <a:srgbClr val="3333CC"/>
                </a:solidFill>
              </a:rPr>
              <a:t>Chapitre </a:t>
            </a:r>
            <a:r>
              <a:rPr lang="fr-FR" altLang="fr-FR" sz="4400" dirty="0" smtClean="0">
                <a:solidFill>
                  <a:srgbClr val="3333CC"/>
                </a:solidFill>
              </a:rPr>
              <a:t>11</a:t>
            </a:r>
          </a:p>
          <a:p>
            <a:pPr>
              <a:defRPr/>
            </a:pPr>
            <a:r>
              <a:rPr lang="fr-FR" altLang="fr-FR" sz="4400" dirty="0" smtClean="0">
                <a:solidFill>
                  <a:srgbClr val="3333CC"/>
                </a:solidFill>
              </a:rPr>
              <a:t>L’IRCT DANS LES DOM-TOM en </a:t>
            </a:r>
            <a:r>
              <a:rPr lang="fr-FR" altLang="fr-FR" sz="4400" dirty="0" smtClean="0">
                <a:solidFill>
                  <a:srgbClr val="3333CC"/>
                </a:solidFill>
              </a:rPr>
              <a:t>2016</a:t>
            </a:r>
            <a:endParaRPr lang="fr-FR" altLang="fr-FR" sz="4400" dirty="0">
              <a:solidFill>
                <a:srgbClr val="3333CC"/>
              </a:solidFill>
            </a:endParaRPr>
          </a:p>
        </p:txBody>
      </p:sp>
      <p:sp>
        <p:nvSpPr>
          <p:cNvPr id="6"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77</a:t>
            </a:fld>
            <a:endParaRPr lang="fr-FR" altLang="fr-FR" dirty="0">
              <a:solidFill>
                <a:srgbClr val="000000"/>
              </a:solidFill>
            </a:endParaRPr>
          </a:p>
        </p:txBody>
      </p:sp>
    </p:spTree>
    <p:extLst>
      <p:ext uri="{BB962C8B-B14F-4D97-AF65-F5344CB8AC3E}">
        <p14:creationId xmlns:p14="http://schemas.microsoft.com/office/powerpoint/2010/main" val="39947349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78</a:t>
            </a:fld>
            <a:endParaRPr lang="fr-FR" altLang="fr-FR">
              <a:solidFill>
                <a:srgbClr val="000000"/>
              </a:solidFill>
            </a:endParaRPr>
          </a:p>
        </p:txBody>
      </p:sp>
      <p:sp>
        <p:nvSpPr>
          <p:cNvPr id="3" name="Espace réservé du pied de page 4"/>
          <p:cNvSpPr>
            <a:spLocks noGrp="1"/>
          </p:cNvSpPr>
          <p:nvPr>
            <p:ph type="ftr" sz="quarter" idx="10"/>
          </p:nvPr>
        </p:nvSpPr>
        <p:spPr>
          <a:xfrm>
            <a:off x="3124200" y="6248400"/>
            <a:ext cx="2895600" cy="457200"/>
          </a:xfrm>
        </p:spPr>
        <p:txBody>
          <a:bodyPr/>
          <a:lstStyle/>
          <a:p>
            <a:pPr>
              <a:defRPr/>
            </a:pPr>
            <a:r>
              <a:rPr lang="fr-FR" altLang="fr-FR" dirty="0" smtClean="0">
                <a:solidFill>
                  <a:srgbClr val="3333CC"/>
                </a:solidFill>
              </a:rPr>
              <a:t>Chapitre </a:t>
            </a:r>
            <a:r>
              <a:rPr lang="fr-FR" altLang="fr-FR" dirty="0">
                <a:solidFill>
                  <a:srgbClr val="3333CC"/>
                </a:solidFill>
              </a:rPr>
              <a:t>Outre Mer 2016</a:t>
            </a:r>
            <a:endParaRPr lang="fr-FR" altLang="fr-FR" dirty="0" smtClean="0">
              <a:solidFill>
                <a:srgbClr val="3333CC"/>
              </a:solidFill>
            </a:endParaRPr>
          </a:p>
          <a:p>
            <a:pPr>
              <a:defRPr/>
            </a:pPr>
            <a:r>
              <a:rPr lang="fr-FR" altLang="fr-FR" dirty="0" smtClean="0">
                <a:solidFill>
                  <a:srgbClr val="3333CC"/>
                </a:solidFill>
              </a:rPr>
              <a:t>Méthodes</a:t>
            </a:r>
            <a:endParaRPr lang="fr-FR" altLang="fr-FR" dirty="0">
              <a:solidFill>
                <a:srgbClr val="3333CC"/>
              </a:solidFill>
            </a:endParaRPr>
          </a:p>
        </p:txBody>
      </p:sp>
      <p:sp>
        <p:nvSpPr>
          <p:cNvPr id="4" name="ZoneTexte 3"/>
          <p:cNvSpPr txBox="1"/>
          <p:nvPr/>
        </p:nvSpPr>
        <p:spPr>
          <a:xfrm>
            <a:off x="323528" y="404664"/>
            <a:ext cx="8352928" cy="3416320"/>
          </a:xfrm>
          <a:prstGeom prst="rect">
            <a:avLst/>
          </a:prstGeom>
          <a:noFill/>
        </p:spPr>
        <p:txBody>
          <a:bodyPr vert="horz" wrap="square" rtlCol="0">
            <a:spAutoFit/>
          </a:bodyPr>
          <a:lstStyle/>
          <a:p>
            <a:pPr algn="just"/>
            <a:endParaRPr lang="fr-FR" dirty="0" smtClean="0">
              <a:solidFill>
                <a:srgbClr val="3333CC"/>
              </a:solidFill>
            </a:endParaRPr>
          </a:p>
          <a:p>
            <a:pPr algn="just"/>
            <a:r>
              <a:rPr lang="fr-FR" dirty="0">
                <a:solidFill>
                  <a:srgbClr val="3333CC"/>
                </a:solidFill>
              </a:rPr>
              <a:t>Dans le chapitre </a:t>
            </a:r>
            <a:r>
              <a:rPr lang="fr-FR" altLang="fr-FR" b="1" u="sng" dirty="0">
                <a:solidFill>
                  <a:srgbClr val="3333CC"/>
                </a:solidFill>
              </a:rPr>
              <a:t>Outre Mer </a:t>
            </a:r>
            <a:endParaRPr lang="fr-FR" altLang="fr-FR" b="1" u="sng" dirty="0" smtClean="0">
              <a:solidFill>
                <a:srgbClr val="3333CC"/>
              </a:solidFill>
            </a:endParaRPr>
          </a:p>
          <a:p>
            <a:pPr algn="just"/>
            <a:r>
              <a:rPr lang="fr-FR" dirty="0" smtClean="0">
                <a:solidFill>
                  <a:srgbClr val="3333CC"/>
                </a:solidFill>
              </a:rPr>
              <a:t>sont </a:t>
            </a:r>
            <a:r>
              <a:rPr lang="fr-FR" dirty="0">
                <a:solidFill>
                  <a:srgbClr val="3333CC"/>
                </a:solidFill>
              </a:rPr>
              <a:t>inclus tous les patients, résidant dans l’un des </a:t>
            </a:r>
            <a:r>
              <a:rPr lang="fr-FR" dirty="0" smtClean="0">
                <a:solidFill>
                  <a:srgbClr val="3333CC"/>
                </a:solidFill>
              </a:rPr>
              <a:t>9 </a:t>
            </a:r>
            <a:r>
              <a:rPr lang="fr-FR" dirty="0">
                <a:solidFill>
                  <a:srgbClr val="3333CC"/>
                </a:solidFill>
              </a:rPr>
              <a:t>régions ou territoires suivants : Guadeloupe, Guyane, Martinique, La Réunion, Mayotte, Nouvelle-Calédonie, Wallis et Futuna</a:t>
            </a:r>
            <a:r>
              <a:rPr lang="fr-FR" dirty="0">
                <a:solidFill>
                  <a:srgbClr val="3333CC"/>
                </a:solidFill>
              </a:rPr>
              <a:t>, Saint-Pierre et </a:t>
            </a:r>
            <a:r>
              <a:rPr lang="fr-FR" dirty="0">
                <a:solidFill>
                  <a:srgbClr val="3333CC"/>
                </a:solidFill>
              </a:rPr>
              <a:t>Miquelon</a:t>
            </a:r>
            <a:r>
              <a:rPr lang="fr-FR" dirty="0" smtClean="0"/>
              <a:t>, </a:t>
            </a:r>
            <a:r>
              <a:rPr lang="fr-FR" dirty="0" smtClean="0">
                <a:solidFill>
                  <a:srgbClr val="3333CC"/>
                </a:solidFill>
              </a:rPr>
              <a:t>Polynésie </a:t>
            </a:r>
            <a:r>
              <a:rPr lang="fr-FR" dirty="0">
                <a:solidFill>
                  <a:srgbClr val="3333CC"/>
                </a:solidFill>
              </a:rPr>
              <a:t>Française</a:t>
            </a:r>
            <a:r>
              <a:rPr lang="fr-FR" dirty="0" smtClean="0">
                <a:solidFill>
                  <a:srgbClr val="3333CC"/>
                </a:solidFill>
              </a:rPr>
              <a:t>.</a:t>
            </a:r>
          </a:p>
          <a:p>
            <a:pPr algn="just"/>
            <a:r>
              <a:rPr lang="fr-FR" dirty="0" smtClean="0">
                <a:solidFill>
                  <a:srgbClr val="3333CC"/>
                </a:solidFill>
              </a:rPr>
              <a:t>Ces patients sont comparés aux patients de l’hexagone.</a:t>
            </a:r>
          </a:p>
          <a:p>
            <a:pPr algn="just"/>
            <a:endParaRPr lang="en-GB" dirty="0">
              <a:solidFill>
                <a:srgbClr val="3333CC"/>
              </a:solidFill>
            </a:endParaRPr>
          </a:p>
          <a:p>
            <a:pPr algn="just"/>
            <a:r>
              <a:rPr lang="fr-FR" dirty="0" smtClean="0">
                <a:solidFill>
                  <a:srgbClr val="3333CC"/>
                </a:solidFill>
              </a:rPr>
              <a:t>Contrairement </a:t>
            </a:r>
            <a:r>
              <a:rPr lang="fr-FR" dirty="0">
                <a:solidFill>
                  <a:srgbClr val="3333CC"/>
                </a:solidFill>
              </a:rPr>
              <a:t>aux autres chapitres du rapport annuel, où l’effectif de la population générale est basé sur les projections OMPHALE </a:t>
            </a:r>
            <a:r>
              <a:rPr lang="fr-FR" dirty="0" smtClean="0">
                <a:solidFill>
                  <a:srgbClr val="3333CC"/>
                </a:solidFill>
              </a:rPr>
              <a:t>2004-2015 </a:t>
            </a:r>
            <a:r>
              <a:rPr lang="fr-FR" dirty="0">
                <a:solidFill>
                  <a:srgbClr val="3333CC"/>
                </a:solidFill>
              </a:rPr>
              <a:t>fournis par l’INSEE, dans le présent chapitre, </a:t>
            </a:r>
            <a:r>
              <a:rPr lang="fr-FR" dirty="0" smtClean="0">
                <a:solidFill>
                  <a:srgbClr val="3333CC"/>
                </a:solidFill>
              </a:rPr>
              <a:t>sont </a:t>
            </a:r>
            <a:r>
              <a:rPr lang="fr-FR" dirty="0">
                <a:solidFill>
                  <a:srgbClr val="3333CC"/>
                </a:solidFill>
              </a:rPr>
              <a:t>utilisées </a:t>
            </a:r>
            <a:r>
              <a:rPr lang="fr-FR" dirty="0" smtClean="0">
                <a:solidFill>
                  <a:srgbClr val="3333CC"/>
                </a:solidFill>
              </a:rPr>
              <a:t>les chiffres issus </a:t>
            </a:r>
            <a:r>
              <a:rPr lang="fr-FR" dirty="0">
                <a:solidFill>
                  <a:srgbClr val="3333CC"/>
                </a:solidFill>
              </a:rPr>
              <a:t>des recensements </a:t>
            </a:r>
            <a:r>
              <a:rPr lang="fr-FR" dirty="0" smtClean="0">
                <a:solidFill>
                  <a:srgbClr val="3333CC"/>
                </a:solidFill>
              </a:rPr>
              <a:t>effectués.</a:t>
            </a:r>
            <a:endParaRPr lang="en-GB" dirty="0">
              <a:solidFill>
                <a:srgbClr val="3333CC"/>
              </a:solidFill>
            </a:endParaRPr>
          </a:p>
          <a:p>
            <a:endParaRPr lang="fr-FR" dirty="0"/>
          </a:p>
        </p:txBody>
      </p:sp>
    </p:spTree>
    <p:extLst>
      <p:ext uri="{BB962C8B-B14F-4D97-AF65-F5344CB8AC3E}">
        <p14:creationId xmlns:p14="http://schemas.microsoft.com/office/powerpoint/2010/main" val="41767174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79</a:t>
            </a:fld>
            <a:endParaRPr lang="fr-FR" altLang="fr-FR">
              <a:solidFill>
                <a:srgbClr val="000000"/>
              </a:solidFill>
            </a:endParaRPr>
          </a:p>
        </p:txBody>
      </p:sp>
      <p:pic>
        <p:nvPicPr>
          <p:cNvPr id="11266" name="Picture 2" descr="METRO-DROM-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35000"/>
            <a:ext cx="8496944" cy="459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4"/>
          <p:cNvSpPr>
            <a:spLocks noGrp="1"/>
          </p:cNvSpPr>
          <p:nvPr>
            <p:ph type="ftr" sz="quarter" idx="10"/>
          </p:nvPr>
        </p:nvSpPr>
        <p:spPr>
          <a:xfrm>
            <a:off x="3124200" y="6248400"/>
            <a:ext cx="2895600" cy="457200"/>
          </a:xfrm>
        </p:spPr>
        <p:txBody>
          <a:bodyPr/>
          <a:lstStyle/>
          <a:p>
            <a:pPr>
              <a:defRPr/>
            </a:pPr>
            <a:r>
              <a:rPr lang="fr-FR" altLang="fr-FR" dirty="0" smtClean="0">
                <a:solidFill>
                  <a:srgbClr val="3333CC"/>
                </a:solidFill>
              </a:rPr>
              <a:t>Chapitre </a:t>
            </a:r>
            <a:r>
              <a:rPr lang="fr-FR" altLang="fr-FR" dirty="0">
                <a:solidFill>
                  <a:srgbClr val="3333CC"/>
                </a:solidFill>
              </a:rPr>
              <a:t>Outre Mer 2016</a:t>
            </a:r>
            <a:endParaRPr lang="fr-FR" altLang="fr-FR" dirty="0" smtClean="0">
              <a:solidFill>
                <a:srgbClr val="3333CC"/>
              </a:solidFill>
            </a:endParaRPr>
          </a:p>
          <a:p>
            <a:pPr>
              <a:defRPr/>
            </a:pPr>
            <a:r>
              <a:rPr lang="fr-FR" altLang="fr-FR" dirty="0" smtClean="0">
                <a:solidFill>
                  <a:srgbClr val="3333CC"/>
                </a:solidFill>
              </a:rPr>
              <a:t>Localisation</a:t>
            </a:r>
            <a:endParaRPr lang="fr-FR" altLang="fr-FR" dirty="0">
              <a:solidFill>
                <a:srgbClr val="3333CC"/>
              </a:solidFill>
            </a:endParaRPr>
          </a:p>
        </p:txBody>
      </p:sp>
    </p:spTree>
    <p:extLst>
      <p:ext uri="{BB962C8B-B14F-4D97-AF65-F5344CB8AC3E}">
        <p14:creationId xmlns:p14="http://schemas.microsoft.com/office/powerpoint/2010/main" val="147579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8</a:t>
            </a:fld>
            <a:endParaRPr lang="fr-FR" altLang="fr-FR">
              <a:solidFill>
                <a:srgbClr val="000000"/>
              </a:solidFill>
            </a:endParaRPr>
          </a:p>
        </p:txBody>
      </p:sp>
      <p:sp>
        <p:nvSpPr>
          <p:cNvPr id="3" name="Espace réservé du pied de page 4"/>
          <p:cNvSpPr>
            <a:spLocks noGrp="1"/>
          </p:cNvSpPr>
          <p:nvPr>
            <p:ph type="ftr" sz="quarter" idx="10"/>
          </p:nvPr>
        </p:nvSpPr>
        <p:spPr>
          <a:xfrm>
            <a:off x="3124200" y="6248400"/>
            <a:ext cx="4976192" cy="457200"/>
          </a:xfrm>
        </p:spPr>
        <p:txBody>
          <a:bodyPr/>
          <a:lstStyle/>
          <a:p>
            <a:pPr>
              <a:defRPr/>
            </a:pPr>
            <a:r>
              <a:rPr lang="fr-FR" altLang="fr-FR" dirty="0">
                <a:solidFill>
                  <a:srgbClr val="3333CC"/>
                </a:solidFill>
              </a:rPr>
              <a:t>Chapitre </a:t>
            </a:r>
            <a:r>
              <a:rPr lang="fr-FR" altLang="fr-FR" dirty="0" smtClean="0">
                <a:solidFill>
                  <a:srgbClr val="3333CC"/>
                </a:solidFill>
              </a:rPr>
              <a:t>INCIDENCE 2016</a:t>
            </a:r>
            <a:endParaRPr lang="fr-FR" altLang="fr-FR" dirty="0">
              <a:solidFill>
                <a:srgbClr val="3333CC"/>
              </a:solidFill>
            </a:endParaRPr>
          </a:p>
          <a:p>
            <a:pPr>
              <a:defRPr/>
            </a:pPr>
            <a:r>
              <a:rPr lang="fr-FR" altLang="fr-FR" dirty="0" smtClean="0">
                <a:solidFill>
                  <a:srgbClr val="3333CC"/>
                </a:solidFill>
              </a:rPr>
              <a:t>Indice comparatif d’incidence de l’IRCT par région</a:t>
            </a:r>
            <a:endParaRPr lang="fr-FR" altLang="fr-FR" dirty="0">
              <a:solidFill>
                <a:srgbClr val="3333CC"/>
              </a:solidFill>
            </a:endParaRPr>
          </a:p>
        </p:txBody>
      </p:sp>
      <p:sp>
        <p:nvSpPr>
          <p:cNvPr id="5" name="ZoneTexte 4"/>
          <p:cNvSpPr txBox="1"/>
          <p:nvPr/>
        </p:nvSpPr>
        <p:spPr>
          <a:xfrm>
            <a:off x="647564" y="188640"/>
            <a:ext cx="3276364" cy="4247317"/>
          </a:xfrm>
          <a:prstGeom prst="rect">
            <a:avLst/>
          </a:prstGeom>
          <a:noFill/>
        </p:spPr>
        <p:txBody>
          <a:bodyPr vert="horz" wrap="square" rtlCol="0">
            <a:spAutoFit/>
          </a:bodyPr>
          <a:lstStyle/>
          <a:p>
            <a:pPr algn="just"/>
            <a:r>
              <a:rPr lang="fr-FR" dirty="0">
                <a:solidFill>
                  <a:srgbClr val="3333CC"/>
                </a:solidFill>
              </a:rPr>
              <a:t>En 2016, 11 029 nouveaux patients ont débuté un premier traitement de suppléance (dialyse ou greffe préemptive) pour insuffisance rénale chronique terminale (IRCT). Le taux d’incidence global de l’IRCT traitée est de 165 par million d’habitants.</a:t>
            </a:r>
            <a:r>
              <a:rPr lang="fr-FR" dirty="0"/>
              <a:t> </a:t>
            </a:r>
            <a:r>
              <a:rPr lang="fr-FR" dirty="0">
                <a:solidFill>
                  <a:srgbClr val="3333CC"/>
                </a:solidFill>
              </a:rPr>
              <a:t>Il existe des variations régionales qui persistent après prise en compte des différences de structure d’âge et de sexe de la population régionale.</a:t>
            </a:r>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3960440" y="58690"/>
            <a:ext cx="5148064" cy="5674566"/>
          </a:xfrm>
          <a:prstGeom prst="rect">
            <a:avLst/>
          </a:prstGeom>
        </p:spPr>
      </p:pic>
    </p:spTree>
    <p:extLst>
      <p:ext uri="{BB962C8B-B14F-4D97-AF65-F5344CB8AC3E}">
        <p14:creationId xmlns:p14="http://schemas.microsoft.com/office/powerpoint/2010/main" val="7135040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80</a:t>
            </a:fld>
            <a:endParaRPr lang="fr-FR" altLang="fr-FR">
              <a:solidFill>
                <a:srgbClr val="000000"/>
              </a:solidFill>
            </a:endParaRPr>
          </a:p>
        </p:txBody>
      </p:sp>
      <p:sp>
        <p:nvSpPr>
          <p:cNvPr id="4" name="Espace réservé du pied de page 4"/>
          <p:cNvSpPr>
            <a:spLocks noGrp="1"/>
          </p:cNvSpPr>
          <p:nvPr>
            <p:ph type="ftr" sz="quarter" idx="10"/>
          </p:nvPr>
        </p:nvSpPr>
        <p:spPr>
          <a:xfrm>
            <a:off x="3124200" y="6248400"/>
            <a:ext cx="2895600" cy="457200"/>
          </a:xfrm>
        </p:spPr>
        <p:txBody>
          <a:bodyPr/>
          <a:lstStyle/>
          <a:p>
            <a:pPr>
              <a:defRPr/>
            </a:pPr>
            <a:r>
              <a:rPr lang="fr-FR" altLang="fr-FR" dirty="0" smtClean="0">
                <a:solidFill>
                  <a:srgbClr val="3333CC"/>
                </a:solidFill>
              </a:rPr>
              <a:t>Chapitre </a:t>
            </a:r>
            <a:r>
              <a:rPr lang="fr-FR" altLang="fr-FR" dirty="0">
                <a:solidFill>
                  <a:srgbClr val="3333CC"/>
                </a:solidFill>
              </a:rPr>
              <a:t>Outre Mer 2016</a:t>
            </a:r>
            <a:endParaRPr lang="fr-FR" altLang="fr-FR" dirty="0" smtClean="0">
              <a:solidFill>
                <a:srgbClr val="3333CC"/>
              </a:solidFill>
            </a:endParaRPr>
          </a:p>
          <a:p>
            <a:pPr>
              <a:defRPr/>
            </a:pPr>
            <a:r>
              <a:rPr lang="fr-FR" altLang="fr-FR" dirty="0" smtClean="0">
                <a:solidFill>
                  <a:srgbClr val="3333CC"/>
                </a:solidFill>
              </a:rPr>
              <a:t>Répartition des patients incidents</a:t>
            </a:r>
            <a:endParaRPr lang="fr-FR" altLang="fr-FR" dirty="0">
              <a:solidFill>
                <a:srgbClr val="3333CC"/>
              </a:solidFill>
            </a:endParaRPr>
          </a:p>
        </p:txBody>
      </p:sp>
      <p:graphicFrame>
        <p:nvGraphicFramePr>
          <p:cNvPr id="6" name="Tableau 5"/>
          <p:cNvGraphicFramePr>
            <a:graphicFrameLocks noGrp="1"/>
          </p:cNvGraphicFramePr>
          <p:nvPr>
            <p:custDataLst>
              <p:tags r:id="rId1"/>
            </p:custDataLst>
            <p:extLst>
              <p:ext uri="{D42A27DB-BD31-4B8C-83A1-F6EECF244321}">
                <p14:modId xmlns:p14="http://schemas.microsoft.com/office/powerpoint/2010/main" val="3078010491"/>
              </p:ext>
            </p:extLst>
          </p:nvPr>
        </p:nvGraphicFramePr>
        <p:xfrm>
          <a:off x="251520" y="1772816"/>
          <a:ext cx="8748464" cy="4480560"/>
        </p:xfrm>
        <a:graphic>
          <a:graphicData uri="http://schemas.openxmlformats.org/drawingml/2006/table">
            <a:tbl>
              <a:tblPr firstRow="1" bandRow="1">
                <a:tableStyleId>{5C22544A-7EE6-4342-B048-85BDC9FD1C3A}</a:tableStyleId>
              </a:tblPr>
              <a:tblGrid>
                <a:gridCol w="1684501"/>
                <a:gridCol w="1667442"/>
                <a:gridCol w="693168"/>
                <a:gridCol w="650008"/>
                <a:gridCol w="1305187"/>
                <a:gridCol w="1322464"/>
                <a:gridCol w="1425694"/>
              </a:tblGrid>
              <a:tr h="991060">
                <a:tc>
                  <a:txBody>
                    <a:bodyPr/>
                    <a:lstStyle/>
                    <a:p>
                      <a:pPr algn="ctr"/>
                      <a:endParaRPr lang="fr-FR" sz="1200" dirty="0"/>
                    </a:p>
                  </a:txBody>
                  <a:tcPr anchor="ctr"/>
                </a:tc>
                <a:tc>
                  <a:txBody>
                    <a:bodyPr/>
                    <a:lstStyle/>
                    <a:p>
                      <a:pPr algn="ctr"/>
                      <a:r>
                        <a:rPr lang="fr-FR" sz="1200" smtClean="0"/>
                        <a:t>Effectif </a:t>
                      </a:r>
                    </a:p>
                    <a:p>
                      <a:pPr algn="ctr"/>
                      <a:r>
                        <a:rPr lang="fr-FR" sz="1200" smtClean="0"/>
                        <a:t> population générale</a:t>
                      </a:r>
                      <a:endParaRPr lang="fr-FR" sz="1200" dirty="0"/>
                    </a:p>
                  </a:txBody>
                  <a:tcPr anchor="ctr"/>
                </a:tc>
                <a:tc gridSpan="2">
                  <a:txBody>
                    <a:bodyPr/>
                    <a:lstStyle/>
                    <a:p>
                      <a:pPr algn="ctr"/>
                      <a:r>
                        <a:rPr lang="fr-FR" sz="1200" smtClean="0"/>
                        <a:t>Effectif nouveaux malades </a:t>
                      </a:r>
                    </a:p>
                    <a:p>
                      <a:pPr algn="ctr"/>
                      <a:r>
                        <a:rPr lang="fr-FR" sz="1200" smtClean="0"/>
                        <a:t> résidents dans la région</a:t>
                      </a:r>
                      <a:endParaRPr lang="fr-FR" sz="1200"/>
                    </a:p>
                  </a:txBody>
                  <a:tcPr anchor="ctr"/>
                </a:tc>
                <a:tc hMerge="1">
                  <a:txBody>
                    <a:bodyPr/>
                    <a:lstStyle/>
                    <a:p>
                      <a:endParaRPr lang="fr-FR" sz="800"/>
                    </a:p>
                  </a:txBody>
                  <a:tcPr/>
                </a:tc>
                <a:tc>
                  <a:txBody>
                    <a:bodyPr/>
                    <a:lstStyle/>
                    <a:p>
                      <a:pPr algn="ctr"/>
                      <a:r>
                        <a:rPr lang="fr-FR" sz="1200" smtClean="0"/>
                        <a:t>Age médian au </a:t>
                      </a:r>
                    </a:p>
                    <a:p>
                      <a:pPr algn="ctr"/>
                      <a:r>
                        <a:rPr lang="fr-FR" sz="1200" smtClean="0"/>
                        <a:t> démarrage</a:t>
                      </a:r>
                      <a:endParaRPr lang="fr-FR" sz="1200"/>
                    </a:p>
                  </a:txBody>
                  <a:tcPr anchor="ctr"/>
                </a:tc>
                <a:tc>
                  <a:txBody>
                    <a:bodyPr/>
                    <a:lstStyle/>
                    <a:p>
                      <a:pPr algn="ctr"/>
                      <a:r>
                        <a:rPr lang="fr-FR" sz="1200" smtClean="0"/>
                        <a:t>% avec diabète</a:t>
                      </a:r>
                      <a:endParaRPr lang="fr-FR" sz="1200"/>
                    </a:p>
                  </a:txBody>
                  <a:tcPr anchor="ctr"/>
                </a:tc>
                <a:tc>
                  <a:txBody>
                    <a:bodyPr/>
                    <a:lstStyle/>
                    <a:p>
                      <a:pPr algn="ctr"/>
                      <a:r>
                        <a:rPr lang="fr-FR" sz="1200" smtClean="0"/>
                        <a:t>% avec maladie </a:t>
                      </a:r>
                    </a:p>
                    <a:p>
                      <a:pPr algn="ctr"/>
                      <a:r>
                        <a:rPr lang="fr-FR" sz="1200" smtClean="0"/>
                        <a:t> cardiovasculaire</a:t>
                      </a:r>
                      <a:endParaRPr lang="fr-FR" sz="1200" dirty="0"/>
                    </a:p>
                  </a:txBody>
                  <a:tcPr anchor="ctr"/>
                </a:tc>
              </a:tr>
              <a:tr h="273730">
                <a:tc>
                  <a:txBody>
                    <a:bodyPr/>
                    <a:lstStyle/>
                    <a:p>
                      <a:pPr algn="ctr"/>
                      <a:r>
                        <a:rPr lang="fr-FR" sz="1200" smtClean="0"/>
                        <a:t>Région de résidence</a:t>
                      </a:r>
                      <a:endParaRPr lang="fr-FR" sz="1200"/>
                    </a:p>
                  </a:txBody>
                  <a:tcPr anchor="ctr"/>
                </a:tc>
                <a:tc>
                  <a:txBody>
                    <a:bodyPr/>
                    <a:lstStyle/>
                    <a:p>
                      <a:pPr algn="ctr"/>
                      <a:r>
                        <a:rPr lang="fr-FR" sz="1200" smtClean="0"/>
                        <a:t>n</a:t>
                      </a:r>
                      <a:endParaRPr lang="fr-FR" sz="1200"/>
                    </a:p>
                  </a:txBody>
                  <a:tcPr anchor="ctr"/>
                </a:tc>
                <a:tc>
                  <a:txBody>
                    <a:bodyPr/>
                    <a:lstStyle/>
                    <a:p>
                      <a:pPr algn="ctr"/>
                      <a:r>
                        <a:rPr lang="fr-FR" sz="1200" smtClean="0"/>
                        <a:t>n</a:t>
                      </a:r>
                      <a:endParaRPr lang="fr-FR" sz="1200"/>
                    </a:p>
                  </a:txBody>
                  <a:tcPr anchor="ctr"/>
                </a:tc>
                <a:tc>
                  <a:txBody>
                    <a:bodyPr/>
                    <a:lstStyle/>
                    <a:p>
                      <a:pPr algn="ctr"/>
                      <a:r>
                        <a:rPr lang="fr-FR" sz="1200" smtClean="0"/>
                        <a:t>%</a:t>
                      </a:r>
                      <a:endParaRPr lang="fr-FR" sz="1200"/>
                    </a:p>
                  </a:txBody>
                  <a:tcPr anchor="ctr"/>
                </a:tc>
                <a:tc>
                  <a:txBody>
                    <a:bodyPr/>
                    <a:lstStyle/>
                    <a:p>
                      <a:pPr algn="ctr"/>
                      <a:r>
                        <a:rPr lang="fr-FR" sz="1200" smtClean="0"/>
                        <a:t>ans</a:t>
                      </a:r>
                      <a:endParaRPr lang="fr-FR" sz="1200"/>
                    </a:p>
                  </a:txBody>
                  <a:tcPr anchor="ctr"/>
                </a:tc>
                <a:tc>
                  <a:txBody>
                    <a:bodyPr/>
                    <a:lstStyle/>
                    <a:p>
                      <a:pPr algn="ctr"/>
                      <a:r>
                        <a:rPr lang="fr-FR" sz="1200" smtClean="0"/>
                        <a:t>%</a:t>
                      </a:r>
                      <a:endParaRPr lang="fr-FR" sz="1200"/>
                    </a:p>
                  </a:txBody>
                  <a:tcPr anchor="ctr"/>
                </a:tc>
                <a:tc>
                  <a:txBody>
                    <a:bodyPr/>
                    <a:lstStyle/>
                    <a:p>
                      <a:pPr algn="ctr"/>
                      <a:r>
                        <a:rPr lang="fr-FR" sz="1200" smtClean="0"/>
                        <a:t>%</a:t>
                      </a:r>
                      <a:endParaRPr lang="fr-FR" sz="1200"/>
                    </a:p>
                  </a:txBody>
                  <a:tcPr anchor="ctr"/>
                </a:tc>
              </a:tr>
              <a:tr h="273730">
                <a:tc>
                  <a:txBody>
                    <a:bodyPr/>
                    <a:lstStyle/>
                    <a:p>
                      <a:r>
                        <a:rPr lang="fr-FR" sz="1200" smtClean="0"/>
                        <a:t>Guadeloupe</a:t>
                      </a:r>
                      <a:endParaRPr lang="fr-FR" sz="1200"/>
                    </a:p>
                  </a:txBody>
                  <a:tcPr anchor="b"/>
                </a:tc>
                <a:tc>
                  <a:txBody>
                    <a:bodyPr/>
                    <a:lstStyle/>
                    <a:p>
                      <a:pPr algn="ctr"/>
                      <a:r>
                        <a:rPr lang="fr-FR" sz="1200" smtClean="0"/>
                        <a:t>397 902</a:t>
                      </a:r>
                      <a:endParaRPr lang="fr-FR" sz="1200"/>
                    </a:p>
                  </a:txBody>
                  <a:tcPr anchor="b"/>
                </a:tc>
                <a:tc>
                  <a:txBody>
                    <a:bodyPr/>
                    <a:lstStyle/>
                    <a:p>
                      <a:pPr algn="ctr"/>
                      <a:r>
                        <a:rPr lang="fr-FR" sz="1200" smtClean="0"/>
                        <a:t>103</a:t>
                      </a:r>
                      <a:endParaRPr lang="fr-FR" sz="1200"/>
                    </a:p>
                  </a:txBody>
                  <a:tcPr anchor="b"/>
                </a:tc>
                <a:tc>
                  <a:txBody>
                    <a:bodyPr/>
                    <a:lstStyle/>
                    <a:p>
                      <a:pPr algn="ctr"/>
                      <a:r>
                        <a:rPr lang="fr-FR" sz="1200" smtClean="0"/>
                        <a:t>15,6</a:t>
                      </a:r>
                      <a:endParaRPr lang="fr-FR" sz="1200"/>
                    </a:p>
                  </a:txBody>
                  <a:tcPr anchor="b"/>
                </a:tc>
                <a:tc>
                  <a:txBody>
                    <a:bodyPr/>
                    <a:lstStyle/>
                    <a:p>
                      <a:pPr algn="ctr"/>
                      <a:r>
                        <a:rPr lang="fr-FR" sz="1200" smtClean="0"/>
                        <a:t>66.3</a:t>
                      </a:r>
                      <a:endParaRPr lang="fr-FR" sz="1200"/>
                    </a:p>
                  </a:txBody>
                  <a:tcPr anchor="b"/>
                </a:tc>
                <a:tc>
                  <a:txBody>
                    <a:bodyPr/>
                    <a:lstStyle/>
                    <a:p>
                      <a:pPr algn="ctr"/>
                      <a:r>
                        <a:rPr lang="fr-FR" sz="1200" smtClean="0"/>
                        <a:t>55,3</a:t>
                      </a:r>
                      <a:endParaRPr lang="fr-FR" sz="1200"/>
                    </a:p>
                  </a:txBody>
                  <a:tcPr anchor="b"/>
                </a:tc>
                <a:tc>
                  <a:txBody>
                    <a:bodyPr/>
                    <a:lstStyle/>
                    <a:p>
                      <a:pPr algn="ctr"/>
                      <a:r>
                        <a:rPr lang="fr-FR" sz="1200" smtClean="0"/>
                        <a:t>29,4</a:t>
                      </a:r>
                      <a:endParaRPr lang="fr-FR" sz="1200"/>
                    </a:p>
                  </a:txBody>
                  <a:tcPr anchor="b"/>
                </a:tc>
              </a:tr>
              <a:tr h="273730">
                <a:tc>
                  <a:txBody>
                    <a:bodyPr/>
                    <a:lstStyle/>
                    <a:p>
                      <a:r>
                        <a:rPr lang="fr-FR" sz="1200" smtClean="0"/>
                        <a:t>Guyane</a:t>
                      </a:r>
                      <a:endParaRPr lang="fr-FR" sz="1200"/>
                    </a:p>
                  </a:txBody>
                  <a:tcPr anchor="b"/>
                </a:tc>
                <a:tc>
                  <a:txBody>
                    <a:bodyPr/>
                    <a:lstStyle/>
                    <a:p>
                      <a:pPr algn="ctr"/>
                      <a:r>
                        <a:rPr lang="fr-FR" sz="1200" smtClean="0"/>
                        <a:t>262 527</a:t>
                      </a:r>
                      <a:endParaRPr lang="fr-FR" sz="1200"/>
                    </a:p>
                  </a:txBody>
                  <a:tcPr anchor="b"/>
                </a:tc>
                <a:tc>
                  <a:txBody>
                    <a:bodyPr/>
                    <a:lstStyle/>
                    <a:p>
                      <a:pPr algn="ctr"/>
                      <a:r>
                        <a:rPr lang="fr-FR" sz="1200" smtClean="0"/>
                        <a:t>48</a:t>
                      </a:r>
                      <a:endParaRPr lang="fr-FR" sz="1200"/>
                    </a:p>
                  </a:txBody>
                  <a:tcPr anchor="b"/>
                </a:tc>
                <a:tc>
                  <a:txBody>
                    <a:bodyPr/>
                    <a:lstStyle/>
                    <a:p>
                      <a:pPr algn="ctr"/>
                      <a:r>
                        <a:rPr lang="fr-FR" sz="1200" smtClean="0"/>
                        <a:t>6,8</a:t>
                      </a:r>
                      <a:endParaRPr lang="fr-FR" sz="1200"/>
                    </a:p>
                  </a:txBody>
                  <a:tcPr anchor="b"/>
                </a:tc>
                <a:tc>
                  <a:txBody>
                    <a:bodyPr/>
                    <a:lstStyle/>
                    <a:p>
                      <a:pPr algn="ctr"/>
                      <a:r>
                        <a:rPr lang="fr-FR" sz="1200" smtClean="0"/>
                        <a:t>64.3</a:t>
                      </a:r>
                      <a:endParaRPr lang="fr-FR" sz="1200"/>
                    </a:p>
                  </a:txBody>
                  <a:tcPr anchor="b"/>
                </a:tc>
                <a:tc>
                  <a:txBody>
                    <a:bodyPr/>
                    <a:lstStyle/>
                    <a:p>
                      <a:pPr algn="ctr"/>
                      <a:r>
                        <a:rPr lang="fr-FR" sz="1200" smtClean="0"/>
                        <a:t>51,1</a:t>
                      </a:r>
                      <a:endParaRPr lang="fr-FR" sz="1200"/>
                    </a:p>
                  </a:txBody>
                  <a:tcPr anchor="b"/>
                </a:tc>
                <a:tc>
                  <a:txBody>
                    <a:bodyPr/>
                    <a:lstStyle/>
                    <a:p>
                      <a:pPr algn="ctr"/>
                      <a:r>
                        <a:rPr lang="fr-FR" sz="1200" smtClean="0"/>
                        <a:t>40,9</a:t>
                      </a:r>
                      <a:endParaRPr lang="fr-FR" sz="1200"/>
                    </a:p>
                  </a:txBody>
                  <a:tcPr anchor="b"/>
                </a:tc>
              </a:tr>
              <a:tr h="273730">
                <a:tc>
                  <a:txBody>
                    <a:bodyPr/>
                    <a:lstStyle/>
                    <a:p>
                      <a:r>
                        <a:rPr lang="fr-FR" sz="1200" smtClean="0"/>
                        <a:t>Martinique</a:t>
                      </a:r>
                      <a:endParaRPr lang="fr-FR" sz="1200"/>
                    </a:p>
                  </a:txBody>
                  <a:tcPr anchor="b"/>
                </a:tc>
                <a:tc>
                  <a:txBody>
                    <a:bodyPr/>
                    <a:lstStyle/>
                    <a:p>
                      <a:pPr algn="ctr"/>
                      <a:r>
                        <a:rPr lang="fr-FR" sz="1200" smtClean="0"/>
                        <a:t>376 847</a:t>
                      </a:r>
                      <a:endParaRPr lang="fr-FR" sz="1200"/>
                    </a:p>
                  </a:txBody>
                  <a:tcPr anchor="b"/>
                </a:tc>
                <a:tc>
                  <a:txBody>
                    <a:bodyPr/>
                    <a:lstStyle/>
                    <a:p>
                      <a:pPr algn="ctr"/>
                      <a:r>
                        <a:rPr lang="fr-FR" sz="1200" smtClean="0"/>
                        <a:t>92</a:t>
                      </a:r>
                      <a:endParaRPr lang="fr-FR" sz="1200"/>
                    </a:p>
                  </a:txBody>
                  <a:tcPr anchor="b"/>
                </a:tc>
                <a:tc>
                  <a:txBody>
                    <a:bodyPr/>
                    <a:lstStyle/>
                    <a:p>
                      <a:pPr algn="ctr"/>
                      <a:r>
                        <a:rPr lang="fr-FR" sz="1200" dirty="0" smtClean="0"/>
                        <a:t>13,8</a:t>
                      </a:r>
                      <a:endParaRPr lang="fr-FR" sz="1200" dirty="0"/>
                    </a:p>
                  </a:txBody>
                  <a:tcPr anchor="b"/>
                </a:tc>
                <a:tc>
                  <a:txBody>
                    <a:bodyPr/>
                    <a:lstStyle/>
                    <a:p>
                      <a:pPr algn="ctr"/>
                      <a:r>
                        <a:rPr lang="fr-FR" sz="1200" smtClean="0"/>
                        <a:t>59.9</a:t>
                      </a:r>
                      <a:endParaRPr lang="fr-FR" sz="1200"/>
                    </a:p>
                  </a:txBody>
                  <a:tcPr anchor="b"/>
                </a:tc>
                <a:tc>
                  <a:txBody>
                    <a:bodyPr/>
                    <a:lstStyle/>
                    <a:p>
                      <a:pPr algn="ctr"/>
                      <a:r>
                        <a:rPr lang="fr-FR" sz="1200" smtClean="0"/>
                        <a:t>52,7</a:t>
                      </a:r>
                      <a:endParaRPr lang="fr-FR" sz="1200"/>
                    </a:p>
                  </a:txBody>
                  <a:tcPr anchor="b"/>
                </a:tc>
                <a:tc>
                  <a:txBody>
                    <a:bodyPr/>
                    <a:lstStyle/>
                    <a:p>
                      <a:pPr algn="ctr"/>
                      <a:r>
                        <a:rPr lang="fr-FR" sz="1200" smtClean="0"/>
                        <a:t>36,5</a:t>
                      </a:r>
                      <a:endParaRPr lang="fr-FR" sz="1200"/>
                    </a:p>
                  </a:txBody>
                  <a:tcPr anchor="b"/>
                </a:tc>
              </a:tr>
              <a:tr h="273730">
                <a:tc>
                  <a:txBody>
                    <a:bodyPr/>
                    <a:lstStyle/>
                    <a:p>
                      <a:r>
                        <a:rPr lang="fr-FR" sz="1200" smtClean="0"/>
                        <a:t>Mayotte</a:t>
                      </a:r>
                      <a:endParaRPr lang="fr-FR" sz="1200"/>
                    </a:p>
                  </a:txBody>
                  <a:tcPr anchor="b"/>
                </a:tc>
                <a:tc>
                  <a:txBody>
                    <a:bodyPr/>
                    <a:lstStyle/>
                    <a:p>
                      <a:pPr algn="ctr"/>
                      <a:r>
                        <a:rPr lang="fr-FR" sz="1200" smtClean="0"/>
                        <a:t>235 132</a:t>
                      </a:r>
                      <a:endParaRPr lang="fr-FR" sz="1200"/>
                    </a:p>
                  </a:txBody>
                  <a:tcPr anchor="b"/>
                </a:tc>
                <a:tc>
                  <a:txBody>
                    <a:bodyPr/>
                    <a:lstStyle/>
                    <a:p>
                      <a:pPr algn="ctr"/>
                      <a:r>
                        <a:rPr lang="fr-FR" sz="1200" smtClean="0"/>
                        <a:t>27</a:t>
                      </a:r>
                      <a:endParaRPr lang="fr-FR" sz="1200"/>
                    </a:p>
                  </a:txBody>
                  <a:tcPr anchor="b"/>
                </a:tc>
                <a:tc>
                  <a:txBody>
                    <a:bodyPr/>
                    <a:lstStyle/>
                    <a:p>
                      <a:pPr algn="ctr"/>
                      <a:r>
                        <a:rPr lang="fr-FR" sz="1200" smtClean="0"/>
                        <a:t>4,1</a:t>
                      </a:r>
                      <a:endParaRPr lang="fr-FR" sz="1200"/>
                    </a:p>
                  </a:txBody>
                  <a:tcPr anchor="b"/>
                </a:tc>
                <a:tc>
                  <a:txBody>
                    <a:bodyPr/>
                    <a:lstStyle/>
                    <a:p>
                      <a:pPr algn="ctr"/>
                      <a:r>
                        <a:rPr lang="fr-FR" sz="1200" smtClean="0"/>
                        <a:t>53.3</a:t>
                      </a:r>
                      <a:endParaRPr lang="fr-FR" sz="1200"/>
                    </a:p>
                  </a:txBody>
                  <a:tcPr anchor="b"/>
                </a:tc>
                <a:tc>
                  <a:txBody>
                    <a:bodyPr/>
                    <a:lstStyle/>
                    <a:p>
                      <a:pPr algn="ctr"/>
                      <a:r>
                        <a:rPr lang="fr-FR" sz="1200" smtClean="0"/>
                        <a:t>59,3</a:t>
                      </a:r>
                      <a:endParaRPr lang="fr-FR" sz="1200"/>
                    </a:p>
                  </a:txBody>
                  <a:tcPr anchor="b"/>
                </a:tc>
                <a:tc>
                  <a:txBody>
                    <a:bodyPr/>
                    <a:lstStyle/>
                    <a:p>
                      <a:pPr algn="ctr"/>
                      <a:r>
                        <a:rPr lang="fr-FR" sz="1200" smtClean="0"/>
                        <a:t>31,3</a:t>
                      </a:r>
                      <a:endParaRPr lang="fr-FR" sz="1200"/>
                    </a:p>
                  </a:txBody>
                  <a:tcPr anchor="b"/>
                </a:tc>
              </a:tr>
              <a:tr h="273730">
                <a:tc>
                  <a:txBody>
                    <a:bodyPr/>
                    <a:lstStyle/>
                    <a:p>
                      <a:r>
                        <a:rPr lang="fr-FR" sz="1200" smtClean="0"/>
                        <a:t>Nouvelle-Calédonie</a:t>
                      </a:r>
                      <a:endParaRPr lang="fr-FR" sz="1200"/>
                    </a:p>
                  </a:txBody>
                  <a:tcPr anchor="b"/>
                </a:tc>
                <a:tc>
                  <a:txBody>
                    <a:bodyPr/>
                    <a:lstStyle/>
                    <a:p>
                      <a:pPr algn="ctr"/>
                      <a:r>
                        <a:rPr lang="fr-FR" sz="1200" smtClean="0"/>
                        <a:t>268 767</a:t>
                      </a:r>
                      <a:endParaRPr lang="fr-FR" sz="1200"/>
                    </a:p>
                  </a:txBody>
                  <a:tcPr anchor="b"/>
                </a:tc>
                <a:tc>
                  <a:txBody>
                    <a:bodyPr/>
                    <a:lstStyle/>
                    <a:p>
                      <a:pPr algn="ctr"/>
                      <a:r>
                        <a:rPr lang="fr-FR" sz="1200" smtClean="0"/>
                        <a:t>89</a:t>
                      </a:r>
                      <a:endParaRPr lang="fr-FR" sz="1200"/>
                    </a:p>
                  </a:txBody>
                  <a:tcPr anchor="b"/>
                </a:tc>
                <a:tc>
                  <a:txBody>
                    <a:bodyPr/>
                    <a:lstStyle/>
                    <a:p>
                      <a:pPr algn="ctr"/>
                      <a:r>
                        <a:rPr lang="fr-FR" sz="1200" smtClean="0"/>
                        <a:t>13,5</a:t>
                      </a:r>
                      <a:endParaRPr lang="fr-FR" sz="1200"/>
                    </a:p>
                  </a:txBody>
                  <a:tcPr anchor="b"/>
                </a:tc>
                <a:tc>
                  <a:txBody>
                    <a:bodyPr/>
                    <a:lstStyle/>
                    <a:p>
                      <a:pPr algn="ctr"/>
                      <a:r>
                        <a:rPr lang="fr-FR" sz="1200" smtClean="0"/>
                        <a:t>57.3</a:t>
                      </a:r>
                      <a:endParaRPr lang="fr-FR" sz="1200"/>
                    </a:p>
                  </a:txBody>
                  <a:tcPr anchor="b"/>
                </a:tc>
                <a:tc>
                  <a:txBody>
                    <a:bodyPr/>
                    <a:lstStyle/>
                    <a:p>
                      <a:pPr algn="ctr"/>
                      <a:r>
                        <a:rPr lang="fr-FR" sz="1200" smtClean="0"/>
                        <a:t>56,2</a:t>
                      </a:r>
                      <a:endParaRPr lang="fr-FR" sz="1200"/>
                    </a:p>
                  </a:txBody>
                  <a:tcPr anchor="b"/>
                </a:tc>
                <a:tc>
                  <a:txBody>
                    <a:bodyPr/>
                    <a:lstStyle/>
                    <a:p>
                      <a:pPr algn="ctr"/>
                      <a:r>
                        <a:rPr lang="fr-FR" sz="1200" smtClean="0"/>
                        <a:t>47,4</a:t>
                      </a:r>
                      <a:endParaRPr lang="fr-FR" sz="1200"/>
                    </a:p>
                  </a:txBody>
                  <a:tcPr anchor="b"/>
                </a:tc>
              </a:tr>
              <a:tr h="273730">
                <a:tc>
                  <a:txBody>
                    <a:bodyPr/>
                    <a:lstStyle/>
                    <a:p>
                      <a:r>
                        <a:rPr lang="fr-FR" sz="1200" smtClean="0"/>
                        <a:t>Polynésie française</a:t>
                      </a:r>
                      <a:endParaRPr lang="fr-FR" sz="1200"/>
                    </a:p>
                  </a:txBody>
                  <a:tcPr anchor="b"/>
                </a:tc>
                <a:tc>
                  <a:txBody>
                    <a:bodyPr/>
                    <a:lstStyle/>
                    <a:p>
                      <a:pPr algn="ctr"/>
                      <a:r>
                        <a:rPr lang="fr-FR" sz="1200" smtClean="0"/>
                        <a:t>268 207</a:t>
                      </a:r>
                      <a:endParaRPr lang="fr-FR" sz="1200"/>
                    </a:p>
                  </a:txBody>
                  <a:tcPr anchor="b"/>
                </a:tc>
                <a:tc>
                  <a:txBody>
                    <a:bodyPr/>
                    <a:lstStyle/>
                    <a:p>
                      <a:pPr algn="ctr"/>
                      <a:r>
                        <a:rPr lang="fr-FR" sz="1200" smtClean="0"/>
                        <a:t>41</a:t>
                      </a:r>
                      <a:endParaRPr lang="fr-FR" sz="1200"/>
                    </a:p>
                  </a:txBody>
                  <a:tcPr anchor="b"/>
                </a:tc>
                <a:tc>
                  <a:txBody>
                    <a:bodyPr/>
                    <a:lstStyle/>
                    <a:p>
                      <a:pPr algn="ctr"/>
                      <a:r>
                        <a:rPr lang="fr-FR" sz="1200" smtClean="0"/>
                        <a:t>6,2</a:t>
                      </a:r>
                      <a:endParaRPr lang="fr-FR" sz="1200"/>
                    </a:p>
                  </a:txBody>
                  <a:tcPr anchor="b"/>
                </a:tc>
                <a:tc>
                  <a:txBody>
                    <a:bodyPr/>
                    <a:lstStyle/>
                    <a:p>
                      <a:pPr algn="ctr"/>
                      <a:r>
                        <a:rPr lang="fr-FR" sz="1200" smtClean="0"/>
                        <a:t>57.0</a:t>
                      </a:r>
                      <a:endParaRPr lang="fr-FR" sz="1200"/>
                    </a:p>
                  </a:txBody>
                  <a:tcPr anchor="b"/>
                </a:tc>
                <a:tc>
                  <a:txBody>
                    <a:bodyPr/>
                    <a:lstStyle/>
                    <a:p>
                      <a:pPr algn="ctr"/>
                      <a:r>
                        <a:rPr lang="fr-FR" sz="1200" smtClean="0"/>
                        <a:t>46,3</a:t>
                      </a:r>
                      <a:endParaRPr lang="fr-FR" sz="1200"/>
                    </a:p>
                  </a:txBody>
                  <a:tcPr anchor="b"/>
                </a:tc>
                <a:tc>
                  <a:txBody>
                    <a:bodyPr/>
                    <a:lstStyle/>
                    <a:p>
                      <a:pPr algn="ctr"/>
                      <a:r>
                        <a:rPr lang="fr-FR" sz="1200" smtClean="0"/>
                        <a:t>58,3</a:t>
                      </a:r>
                      <a:endParaRPr lang="fr-FR" sz="1200"/>
                    </a:p>
                  </a:txBody>
                  <a:tcPr anchor="b"/>
                </a:tc>
              </a:tr>
              <a:tr h="273730">
                <a:tc>
                  <a:txBody>
                    <a:bodyPr/>
                    <a:lstStyle/>
                    <a:p>
                      <a:r>
                        <a:rPr lang="fr-FR" sz="1200" smtClean="0"/>
                        <a:t>Réunion</a:t>
                      </a:r>
                      <a:endParaRPr lang="fr-FR" sz="1200"/>
                    </a:p>
                  </a:txBody>
                  <a:tcPr anchor="b"/>
                </a:tc>
                <a:tc>
                  <a:txBody>
                    <a:bodyPr/>
                    <a:lstStyle/>
                    <a:p>
                      <a:pPr algn="ctr"/>
                      <a:r>
                        <a:rPr lang="fr-FR" sz="1200" smtClean="0"/>
                        <a:t>850 996</a:t>
                      </a:r>
                      <a:endParaRPr lang="fr-FR" sz="1200"/>
                    </a:p>
                  </a:txBody>
                  <a:tcPr anchor="b"/>
                </a:tc>
                <a:tc>
                  <a:txBody>
                    <a:bodyPr/>
                    <a:lstStyle/>
                    <a:p>
                      <a:pPr algn="ctr"/>
                      <a:r>
                        <a:rPr lang="fr-FR" sz="1200" smtClean="0"/>
                        <a:t>257</a:t>
                      </a:r>
                      <a:endParaRPr lang="fr-FR" sz="1200"/>
                    </a:p>
                  </a:txBody>
                  <a:tcPr anchor="b"/>
                </a:tc>
                <a:tc>
                  <a:txBody>
                    <a:bodyPr/>
                    <a:lstStyle/>
                    <a:p>
                      <a:pPr algn="ctr"/>
                      <a:r>
                        <a:rPr lang="fr-FR" sz="1200" smtClean="0"/>
                        <a:t>38,9</a:t>
                      </a:r>
                      <a:endParaRPr lang="fr-FR" sz="1200"/>
                    </a:p>
                  </a:txBody>
                  <a:tcPr anchor="b"/>
                </a:tc>
                <a:tc>
                  <a:txBody>
                    <a:bodyPr/>
                    <a:lstStyle/>
                    <a:p>
                      <a:pPr algn="ctr"/>
                      <a:r>
                        <a:rPr lang="fr-FR" sz="1200" smtClean="0"/>
                        <a:t>64.5</a:t>
                      </a:r>
                      <a:endParaRPr lang="fr-FR" sz="1200"/>
                    </a:p>
                  </a:txBody>
                  <a:tcPr anchor="b"/>
                </a:tc>
                <a:tc>
                  <a:txBody>
                    <a:bodyPr/>
                    <a:lstStyle/>
                    <a:p>
                      <a:pPr algn="ctr"/>
                      <a:r>
                        <a:rPr lang="fr-FR" sz="1200" smtClean="0"/>
                        <a:t>69,6</a:t>
                      </a:r>
                      <a:endParaRPr lang="fr-FR" sz="1200"/>
                    </a:p>
                  </a:txBody>
                  <a:tcPr anchor="b"/>
                </a:tc>
                <a:tc>
                  <a:txBody>
                    <a:bodyPr/>
                    <a:lstStyle/>
                    <a:p>
                      <a:pPr algn="ctr"/>
                      <a:r>
                        <a:rPr lang="fr-FR" sz="1200" smtClean="0"/>
                        <a:t>73,8</a:t>
                      </a:r>
                      <a:endParaRPr lang="fr-FR" sz="1200"/>
                    </a:p>
                  </a:txBody>
                  <a:tcPr anchor="b"/>
                </a:tc>
              </a:tr>
              <a:tr h="450482">
                <a:tc>
                  <a:txBody>
                    <a:bodyPr/>
                    <a:lstStyle/>
                    <a:p>
                      <a:r>
                        <a:rPr lang="fr-FR" sz="1200" smtClean="0"/>
                        <a:t>Saint Pierre et Miquelon</a:t>
                      </a:r>
                      <a:endParaRPr lang="fr-FR" sz="1200"/>
                    </a:p>
                  </a:txBody>
                  <a:tcPr anchor="b"/>
                </a:tc>
                <a:tc>
                  <a:txBody>
                    <a:bodyPr/>
                    <a:lstStyle/>
                    <a:p>
                      <a:pPr algn="ctr"/>
                      <a:r>
                        <a:rPr lang="fr-FR" sz="1200" smtClean="0"/>
                        <a:t>6 125</a:t>
                      </a:r>
                      <a:endParaRPr lang="fr-FR" sz="1200"/>
                    </a:p>
                  </a:txBody>
                  <a:tcPr anchor="b"/>
                </a:tc>
                <a:tc>
                  <a:txBody>
                    <a:bodyPr/>
                    <a:lstStyle/>
                    <a:p>
                      <a:pPr algn="ctr"/>
                      <a:r>
                        <a:rPr lang="fr-FR" sz="1200" smtClean="0"/>
                        <a:t>1</a:t>
                      </a:r>
                      <a:endParaRPr lang="fr-FR" sz="1200"/>
                    </a:p>
                  </a:txBody>
                  <a:tcPr anchor="b"/>
                </a:tc>
                <a:tc>
                  <a:txBody>
                    <a:bodyPr/>
                    <a:lstStyle/>
                    <a:p>
                      <a:pPr algn="ctr"/>
                      <a:r>
                        <a:rPr lang="fr-FR" sz="1200" smtClean="0"/>
                        <a:t>0,2</a:t>
                      </a:r>
                      <a:endParaRPr lang="fr-FR" sz="1200"/>
                    </a:p>
                  </a:txBody>
                  <a:tcPr anchor="b"/>
                </a:tc>
                <a:tc>
                  <a:txBody>
                    <a:bodyPr/>
                    <a:lstStyle/>
                    <a:p>
                      <a:pPr algn="ctr"/>
                      <a:r>
                        <a:rPr lang="fr-FR" sz="1200" smtClean="0"/>
                        <a:t>65.3</a:t>
                      </a:r>
                      <a:endParaRPr lang="fr-FR" sz="1200"/>
                    </a:p>
                  </a:txBody>
                  <a:tcPr anchor="b"/>
                </a:tc>
                <a:tc>
                  <a:txBody>
                    <a:bodyPr/>
                    <a:lstStyle/>
                    <a:p>
                      <a:pPr algn="ctr"/>
                      <a:r>
                        <a:rPr lang="fr-FR" sz="1200" smtClean="0"/>
                        <a:t>100,0</a:t>
                      </a:r>
                      <a:endParaRPr lang="fr-FR" sz="1200"/>
                    </a:p>
                  </a:txBody>
                  <a:tcPr anchor="b"/>
                </a:tc>
                <a:tc>
                  <a:txBody>
                    <a:bodyPr/>
                    <a:lstStyle/>
                    <a:p>
                      <a:pPr algn="ctr"/>
                      <a:endParaRPr lang="fr-FR" sz="1200"/>
                    </a:p>
                  </a:txBody>
                  <a:tcPr anchor="b"/>
                </a:tc>
              </a:tr>
              <a:tr h="273730">
                <a:tc>
                  <a:txBody>
                    <a:bodyPr/>
                    <a:lstStyle/>
                    <a:p>
                      <a:r>
                        <a:rPr lang="fr-FR" sz="1200" smtClean="0"/>
                        <a:t>Wallis et Futuna</a:t>
                      </a:r>
                      <a:endParaRPr lang="fr-FR" sz="1200"/>
                    </a:p>
                  </a:txBody>
                  <a:tcPr anchor="b"/>
                </a:tc>
                <a:tc>
                  <a:txBody>
                    <a:bodyPr/>
                    <a:lstStyle/>
                    <a:p>
                      <a:pPr algn="ctr"/>
                      <a:r>
                        <a:rPr lang="fr-FR" sz="1200" smtClean="0"/>
                        <a:t>12 197</a:t>
                      </a:r>
                      <a:endParaRPr lang="fr-FR" sz="1200"/>
                    </a:p>
                  </a:txBody>
                  <a:tcPr anchor="b"/>
                </a:tc>
                <a:tc>
                  <a:txBody>
                    <a:bodyPr/>
                    <a:lstStyle/>
                    <a:p>
                      <a:pPr algn="ctr"/>
                      <a:r>
                        <a:rPr lang="fr-FR" sz="1200" smtClean="0"/>
                        <a:t>6</a:t>
                      </a:r>
                      <a:endParaRPr lang="fr-FR" sz="1200"/>
                    </a:p>
                  </a:txBody>
                  <a:tcPr anchor="b"/>
                </a:tc>
                <a:tc>
                  <a:txBody>
                    <a:bodyPr/>
                    <a:lstStyle/>
                    <a:p>
                      <a:pPr algn="ctr"/>
                      <a:r>
                        <a:rPr lang="fr-FR" sz="1200" smtClean="0"/>
                        <a:t>0,9</a:t>
                      </a:r>
                      <a:endParaRPr lang="fr-FR" sz="1200"/>
                    </a:p>
                  </a:txBody>
                  <a:tcPr anchor="b"/>
                </a:tc>
                <a:tc>
                  <a:txBody>
                    <a:bodyPr/>
                    <a:lstStyle/>
                    <a:p>
                      <a:pPr algn="ctr"/>
                      <a:r>
                        <a:rPr lang="fr-FR" sz="1200" smtClean="0"/>
                        <a:t>56.8</a:t>
                      </a:r>
                      <a:endParaRPr lang="fr-FR" sz="1200"/>
                    </a:p>
                  </a:txBody>
                  <a:tcPr anchor="b"/>
                </a:tc>
                <a:tc>
                  <a:txBody>
                    <a:bodyPr/>
                    <a:lstStyle/>
                    <a:p>
                      <a:pPr algn="ctr"/>
                      <a:r>
                        <a:rPr lang="fr-FR" sz="1200" smtClean="0"/>
                        <a:t>50,0</a:t>
                      </a:r>
                      <a:endParaRPr lang="fr-FR" sz="1200"/>
                    </a:p>
                  </a:txBody>
                  <a:tcPr anchor="b"/>
                </a:tc>
                <a:tc>
                  <a:txBody>
                    <a:bodyPr/>
                    <a:lstStyle/>
                    <a:p>
                      <a:pPr algn="ctr"/>
                      <a:r>
                        <a:rPr lang="fr-FR" sz="1200" smtClean="0"/>
                        <a:t>33,3</a:t>
                      </a:r>
                      <a:endParaRPr lang="fr-FR" sz="1200"/>
                    </a:p>
                  </a:txBody>
                  <a:tcPr anchor="b"/>
                </a:tc>
              </a:tr>
              <a:tr h="273730">
                <a:tc>
                  <a:txBody>
                    <a:bodyPr/>
                    <a:lstStyle/>
                    <a:p>
                      <a:r>
                        <a:rPr lang="fr-FR" sz="1200" b="1" dirty="0" smtClean="0"/>
                        <a:t>Total Outre Mer</a:t>
                      </a:r>
                      <a:endParaRPr lang="fr-FR" sz="1200" b="1" dirty="0"/>
                    </a:p>
                  </a:txBody>
                  <a:tcPr anchor="b"/>
                </a:tc>
                <a:tc>
                  <a:txBody>
                    <a:bodyPr/>
                    <a:lstStyle/>
                    <a:p>
                      <a:pPr algn="ctr"/>
                      <a:r>
                        <a:rPr lang="fr-FR" sz="1200" b="1" dirty="0" smtClean="0"/>
                        <a:t>2 678 700</a:t>
                      </a:r>
                      <a:endParaRPr lang="fr-FR" sz="1200" b="1" dirty="0"/>
                    </a:p>
                  </a:txBody>
                  <a:tcPr anchor="b"/>
                </a:tc>
                <a:tc>
                  <a:txBody>
                    <a:bodyPr/>
                    <a:lstStyle/>
                    <a:p>
                      <a:pPr algn="ctr"/>
                      <a:r>
                        <a:rPr lang="fr-FR" sz="1200" b="1" dirty="0" smtClean="0"/>
                        <a:t>664</a:t>
                      </a:r>
                      <a:endParaRPr lang="fr-FR" sz="1200" b="1" dirty="0"/>
                    </a:p>
                  </a:txBody>
                  <a:tcPr anchor="b"/>
                </a:tc>
                <a:tc>
                  <a:txBody>
                    <a:bodyPr/>
                    <a:lstStyle/>
                    <a:p>
                      <a:pPr algn="ctr"/>
                      <a:r>
                        <a:rPr lang="fr-FR" sz="1200" b="1" dirty="0" smtClean="0"/>
                        <a:t>100,0</a:t>
                      </a:r>
                      <a:endParaRPr lang="fr-FR" sz="1200" b="1" dirty="0"/>
                    </a:p>
                  </a:txBody>
                  <a:tcPr anchor="b"/>
                </a:tc>
                <a:tc>
                  <a:txBody>
                    <a:bodyPr/>
                    <a:lstStyle/>
                    <a:p>
                      <a:pPr algn="ctr"/>
                      <a:r>
                        <a:rPr lang="fr-FR" sz="1200" b="1" dirty="0" smtClean="0"/>
                        <a:t>62.9</a:t>
                      </a:r>
                      <a:endParaRPr lang="fr-FR" sz="1200" b="1" dirty="0"/>
                    </a:p>
                  </a:txBody>
                  <a:tcPr anchor="b"/>
                </a:tc>
                <a:tc>
                  <a:txBody>
                    <a:bodyPr/>
                    <a:lstStyle/>
                    <a:p>
                      <a:pPr algn="ctr"/>
                      <a:r>
                        <a:rPr lang="fr-FR" sz="1200" b="1" smtClean="0"/>
                        <a:t>60,0</a:t>
                      </a:r>
                      <a:endParaRPr lang="fr-FR" sz="1200" b="1"/>
                    </a:p>
                  </a:txBody>
                  <a:tcPr anchor="b"/>
                </a:tc>
                <a:tc>
                  <a:txBody>
                    <a:bodyPr/>
                    <a:lstStyle/>
                    <a:p>
                      <a:pPr algn="ctr"/>
                      <a:r>
                        <a:rPr lang="fr-FR" sz="1200" b="1" dirty="0" smtClean="0"/>
                        <a:t>52,1</a:t>
                      </a:r>
                      <a:endParaRPr lang="fr-FR" sz="1200" b="1" dirty="0"/>
                    </a:p>
                  </a:txBody>
                  <a:tcPr anchor="b"/>
                </a:tc>
              </a:tr>
              <a:tr h="273730">
                <a:tc>
                  <a:txBody>
                    <a:bodyPr/>
                    <a:lstStyle/>
                    <a:p>
                      <a:r>
                        <a:rPr lang="fr-FR" sz="1200" smtClean="0"/>
                        <a:t>Total Hexagone</a:t>
                      </a:r>
                      <a:endParaRPr lang="fr-FR" sz="1200"/>
                    </a:p>
                  </a:txBody>
                  <a:tcPr anchor="b"/>
                </a:tc>
                <a:tc>
                  <a:txBody>
                    <a:bodyPr/>
                    <a:lstStyle/>
                    <a:p>
                      <a:pPr algn="ctr"/>
                      <a:r>
                        <a:rPr lang="fr-FR" sz="1200" smtClean="0"/>
                        <a:t>64 664 860</a:t>
                      </a:r>
                      <a:endParaRPr lang="fr-FR" sz="1200"/>
                    </a:p>
                  </a:txBody>
                  <a:tcPr anchor="b"/>
                </a:tc>
                <a:tc>
                  <a:txBody>
                    <a:bodyPr/>
                    <a:lstStyle/>
                    <a:p>
                      <a:pPr algn="ctr"/>
                      <a:r>
                        <a:rPr lang="fr-FR" sz="1200" smtClean="0"/>
                        <a:t>10529</a:t>
                      </a:r>
                      <a:endParaRPr lang="fr-FR" sz="1200"/>
                    </a:p>
                  </a:txBody>
                  <a:tcPr anchor="b"/>
                </a:tc>
                <a:tc>
                  <a:txBody>
                    <a:bodyPr/>
                    <a:lstStyle/>
                    <a:p>
                      <a:pPr algn="ctr"/>
                      <a:r>
                        <a:rPr lang="fr-FR" sz="1200" smtClean="0"/>
                        <a:t>100,0</a:t>
                      </a:r>
                      <a:endParaRPr lang="fr-FR" sz="1200"/>
                    </a:p>
                  </a:txBody>
                  <a:tcPr anchor="b"/>
                </a:tc>
                <a:tc>
                  <a:txBody>
                    <a:bodyPr/>
                    <a:lstStyle/>
                    <a:p>
                      <a:pPr algn="ctr"/>
                      <a:r>
                        <a:rPr lang="fr-FR" sz="1200" smtClean="0"/>
                        <a:t>71.0</a:t>
                      </a:r>
                      <a:endParaRPr lang="fr-FR" sz="1200"/>
                    </a:p>
                  </a:txBody>
                  <a:tcPr anchor="b"/>
                </a:tc>
                <a:tc>
                  <a:txBody>
                    <a:bodyPr/>
                    <a:lstStyle/>
                    <a:p>
                      <a:pPr algn="ctr"/>
                      <a:r>
                        <a:rPr lang="fr-FR" sz="1200" smtClean="0"/>
                        <a:t>44,1</a:t>
                      </a:r>
                      <a:endParaRPr lang="fr-FR" sz="1200"/>
                    </a:p>
                  </a:txBody>
                  <a:tcPr anchor="b"/>
                </a:tc>
                <a:tc>
                  <a:txBody>
                    <a:bodyPr/>
                    <a:lstStyle/>
                    <a:p>
                      <a:pPr algn="ctr"/>
                      <a:r>
                        <a:rPr lang="fr-FR" sz="1200" smtClean="0"/>
                        <a:t>60,2</a:t>
                      </a:r>
                      <a:endParaRPr lang="fr-FR" sz="1200" dirty="0"/>
                    </a:p>
                  </a:txBody>
                  <a:tcPr anchor="b"/>
                </a:tc>
              </a:tr>
            </a:tbl>
          </a:graphicData>
        </a:graphic>
      </p:graphicFrame>
      <p:sp>
        <p:nvSpPr>
          <p:cNvPr id="7" name="ZoneTexte 6"/>
          <p:cNvSpPr txBox="1"/>
          <p:nvPr/>
        </p:nvSpPr>
        <p:spPr>
          <a:xfrm>
            <a:off x="175494" y="260648"/>
            <a:ext cx="8788994" cy="1477328"/>
          </a:xfrm>
          <a:prstGeom prst="rect">
            <a:avLst/>
          </a:prstGeom>
          <a:noFill/>
        </p:spPr>
        <p:txBody>
          <a:bodyPr vert="horz" wrap="square" rtlCol="0">
            <a:spAutoFit/>
          </a:bodyPr>
          <a:lstStyle/>
          <a:p>
            <a:r>
              <a:rPr lang="fr-FR" dirty="0">
                <a:solidFill>
                  <a:srgbClr val="3333CC"/>
                </a:solidFill>
              </a:rPr>
              <a:t>En </a:t>
            </a:r>
            <a:r>
              <a:rPr lang="fr-FR" dirty="0" smtClean="0">
                <a:solidFill>
                  <a:srgbClr val="3333CC"/>
                </a:solidFill>
              </a:rPr>
              <a:t>2016, </a:t>
            </a:r>
            <a:r>
              <a:rPr lang="fr-FR" dirty="0">
                <a:solidFill>
                  <a:srgbClr val="3333CC"/>
                </a:solidFill>
              </a:rPr>
              <a:t>au moins </a:t>
            </a:r>
            <a:r>
              <a:rPr lang="fr-FR" dirty="0" smtClean="0">
                <a:solidFill>
                  <a:srgbClr val="3333CC"/>
                </a:solidFill>
              </a:rPr>
              <a:t>664 patients </a:t>
            </a:r>
            <a:r>
              <a:rPr lang="fr-FR" dirty="0">
                <a:solidFill>
                  <a:srgbClr val="3333CC"/>
                </a:solidFill>
              </a:rPr>
              <a:t>résidant dans une région ou un territoire d’Outre-mer ont démarré un premier traitement de suppléance avec un sexe ratio de 1,2 (vs. </a:t>
            </a:r>
            <a:r>
              <a:rPr lang="fr-FR" dirty="0" smtClean="0">
                <a:solidFill>
                  <a:srgbClr val="3333CC"/>
                </a:solidFill>
              </a:rPr>
              <a:t>1,8 </a:t>
            </a:r>
            <a:r>
              <a:rPr lang="fr-FR" dirty="0">
                <a:solidFill>
                  <a:srgbClr val="3333CC"/>
                </a:solidFill>
              </a:rPr>
              <a:t>pour l’Hexagone). Près de </a:t>
            </a:r>
            <a:r>
              <a:rPr lang="fr-FR" dirty="0" smtClean="0">
                <a:solidFill>
                  <a:srgbClr val="3333CC"/>
                </a:solidFill>
              </a:rPr>
              <a:t>60</a:t>
            </a:r>
            <a:r>
              <a:rPr lang="fr-FR" dirty="0">
                <a:solidFill>
                  <a:srgbClr val="3333CC"/>
                </a:solidFill>
              </a:rPr>
              <a:t> % des patients ont un diabète (vs. </a:t>
            </a:r>
            <a:r>
              <a:rPr lang="fr-FR" dirty="0" smtClean="0">
                <a:solidFill>
                  <a:srgbClr val="3333CC"/>
                </a:solidFill>
              </a:rPr>
              <a:t>44</a:t>
            </a:r>
            <a:r>
              <a:rPr lang="fr-FR" dirty="0">
                <a:solidFill>
                  <a:srgbClr val="3333CC"/>
                </a:solidFill>
              </a:rPr>
              <a:t> % pour l’Hexagone) et </a:t>
            </a:r>
            <a:r>
              <a:rPr lang="fr-FR" dirty="0" smtClean="0">
                <a:solidFill>
                  <a:srgbClr val="3333CC"/>
                </a:solidFill>
              </a:rPr>
              <a:t>52</a:t>
            </a:r>
            <a:r>
              <a:rPr lang="fr-FR" dirty="0">
                <a:solidFill>
                  <a:srgbClr val="3333CC"/>
                </a:solidFill>
              </a:rPr>
              <a:t> % ont une maladie cardiovasculaire. Avec un âge médian de </a:t>
            </a:r>
            <a:r>
              <a:rPr lang="fr-FR" dirty="0" smtClean="0">
                <a:solidFill>
                  <a:srgbClr val="3333CC"/>
                </a:solidFill>
              </a:rPr>
              <a:t>61 </a:t>
            </a:r>
            <a:r>
              <a:rPr lang="fr-FR" dirty="0">
                <a:solidFill>
                  <a:srgbClr val="3333CC"/>
                </a:solidFill>
              </a:rPr>
              <a:t>ans, les patients ultramarins sont plus jeunes que ceux de l’Hexagone. </a:t>
            </a:r>
            <a:endParaRPr lang="en-GB" dirty="0">
              <a:solidFill>
                <a:srgbClr val="3333CC"/>
              </a:solidFill>
            </a:endParaRPr>
          </a:p>
        </p:txBody>
      </p:sp>
    </p:spTree>
    <p:extLst>
      <p:ext uri="{BB962C8B-B14F-4D97-AF65-F5344CB8AC3E}">
        <p14:creationId xmlns:p14="http://schemas.microsoft.com/office/powerpoint/2010/main" val="28993395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81</a:t>
            </a:fld>
            <a:endParaRPr lang="fr-FR" altLang="fr-FR">
              <a:solidFill>
                <a:srgbClr val="000000"/>
              </a:solidFill>
            </a:endParaRPr>
          </a:p>
        </p:txBody>
      </p:sp>
      <p:sp>
        <p:nvSpPr>
          <p:cNvPr id="4" name="Espace réservé du pied de page 4"/>
          <p:cNvSpPr>
            <a:spLocks noGrp="1"/>
          </p:cNvSpPr>
          <p:nvPr>
            <p:ph type="ftr" sz="quarter" idx="10"/>
          </p:nvPr>
        </p:nvSpPr>
        <p:spPr>
          <a:xfrm>
            <a:off x="3124200" y="6248400"/>
            <a:ext cx="2895600" cy="457200"/>
          </a:xfrm>
        </p:spPr>
        <p:txBody>
          <a:bodyPr/>
          <a:lstStyle/>
          <a:p>
            <a:pPr>
              <a:defRPr/>
            </a:pPr>
            <a:r>
              <a:rPr lang="fr-FR" altLang="fr-FR" dirty="0" smtClean="0">
                <a:solidFill>
                  <a:srgbClr val="3333CC"/>
                </a:solidFill>
              </a:rPr>
              <a:t>Chapitre </a:t>
            </a:r>
            <a:r>
              <a:rPr lang="fr-FR" altLang="fr-FR" dirty="0">
                <a:solidFill>
                  <a:srgbClr val="3333CC"/>
                </a:solidFill>
              </a:rPr>
              <a:t>Outre Mer 2016</a:t>
            </a:r>
            <a:endParaRPr lang="fr-FR" altLang="fr-FR" dirty="0" smtClean="0">
              <a:solidFill>
                <a:srgbClr val="3333CC"/>
              </a:solidFill>
            </a:endParaRPr>
          </a:p>
          <a:p>
            <a:pPr>
              <a:defRPr/>
            </a:pPr>
            <a:r>
              <a:rPr lang="fr-FR" altLang="fr-FR" dirty="0" smtClean="0">
                <a:solidFill>
                  <a:srgbClr val="3333CC"/>
                </a:solidFill>
              </a:rPr>
              <a:t>Taux d’incidence de l’IRCT</a:t>
            </a:r>
            <a:endParaRPr lang="fr-FR" altLang="fr-FR" dirty="0">
              <a:solidFill>
                <a:srgbClr val="3333CC"/>
              </a:solidFill>
            </a:endParaRPr>
          </a:p>
        </p:txBody>
      </p:sp>
      <p:sp>
        <p:nvSpPr>
          <p:cNvPr id="7" name="ZoneTexte 6"/>
          <p:cNvSpPr txBox="1"/>
          <p:nvPr/>
        </p:nvSpPr>
        <p:spPr>
          <a:xfrm>
            <a:off x="175494" y="260648"/>
            <a:ext cx="8788994" cy="646331"/>
          </a:xfrm>
          <a:prstGeom prst="rect">
            <a:avLst/>
          </a:prstGeom>
          <a:noFill/>
        </p:spPr>
        <p:txBody>
          <a:bodyPr vert="horz" wrap="square" rtlCol="0">
            <a:spAutoFit/>
          </a:bodyPr>
          <a:lstStyle/>
          <a:p>
            <a:r>
              <a:rPr lang="fr-FR" dirty="0">
                <a:solidFill>
                  <a:srgbClr val="3333CC"/>
                </a:solidFill>
              </a:rPr>
              <a:t>L’incidence globale de l’insuffisance rénale terminale traitée dans les DOM-TOM est de </a:t>
            </a:r>
            <a:r>
              <a:rPr lang="fr-FR" dirty="0" smtClean="0">
                <a:solidFill>
                  <a:srgbClr val="3333CC"/>
                </a:solidFill>
              </a:rPr>
              <a:t>247par </a:t>
            </a:r>
            <a:r>
              <a:rPr lang="fr-FR" dirty="0">
                <a:solidFill>
                  <a:srgbClr val="3333CC"/>
                </a:solidFill>
              </a:rPr>
              <a:t>million </a:t>
            </a:r>
            <a:r>
              <a:rPr lang="fr-FR" dirty="0" smtClean="0">
                <a:solidFill>
                  <a:srgbClr val="3333CC"/>
                </a:solidFill>
              </a:rPr>
              <a:t>d’habitants.</a:t>
            </a:r>
            <a:endParaRPr lang="en-GB" dirty="0">
              <a:solidFill>
                <a:srgbClr val="3333CC"/>
              </a:solidFill>
            </a:endParaRPr>
          </a:p>
        </p:txBody>
      </p:sp>
      <p:graphicFrame>
        <p:nvGraphicFramePr>
          <p:cNvPr id="5" name="Tableau 4"/>
          <p:cNvGraphicFramePr>
            <a:graphicFrameLocks noGrp="1"/>
          </p:cNvGraphicFramePr>
          <p:nvPr>
            <p:custDataLst>
              <p:tags r:id="rId1"/>
            </p:custDataLst>
            <p:extLst>
              <p:ext uri="{D42A27DB-BD31-4B8C-83A1-F6EECF244321}">
                <p14:modId xmlns:p14="http://schemas.microsoft.com/office/powerpoint/2010/main" val="3163719635"/>
              </p:ext>
            </p:extLst>
          </p:nvPr>
        </p:nvGraphicFramePr>
        <p:xfrm>
          <a:off x="152092" y="1844824"/>
          <a:ext cx="8740388" cy="3596640"/>
        </p:xfrm>
        <a:graphic>
          <a:graphicData uri="http://schemas.openxmlformats.org/drawingml/2006/table">
            <a:tbl>
              <a:tblPr firstRow="1" bandRow="1">
                <a:tableStyleId>{5C22544A-7EE6-4342-B048-85BDC9FD1C3A}</a:tableStyleId>
              </a:tblPr>
              <a:tblGrid>
                <a:gridCol w="1290340"/>
                <a:gridCol w="753304"/>
                <a:gridCol w="567261"/>
                <a:gridCol w="1448787"/>
                <a:gridCol w="720256"/>
                <a:gridCol w="1512168"/>
                <a:gridCol w="1080120"/>
                <a:gridCol w="1368152"/>
              </a:tblGrid>
              <a:tr h="929640">
                <a:tc>
                  <a:txBody>
                    <a:bodyPr/>
                    <a:lstStyle/>
                    <a:p>
                      <a:pPr algn="ctr"/>
                      <a:endParaRPr lang="fr-FR" sz="1100" dirty="0"/>
                    </a:p>
                  </a:txBody>
                  <a:tcPr anchor="ctr"/>
                </a:tc>
                <a:tc>
                  <a:txBody>
                    <a:bodyPr/>
                    <a:lstStyle/>
                    <a:p>
                      <a:pPr algn="ctr"/>
                      <a:r>
                        <a:rPr lang="fr-FR" sz="1100" smtClean="0"/>
                        <a:t>n</a:t>
                      </a:r>
                      <a:endParaRPr lang="fr-FR" sz="1100"/>
                    </a:p>
                  </a:txBody>
                  <a:tcPr anchor="ctr"/>
                </a:tc>
                <a:tc>
                  <a:txBody>
                    <a:bodyPr/>
                    <a:lstStyle/>
                    <a:p>
                      <a:pPr algn="ctr"/>
                      <a:r>
                        <a:rPr lang="fr-FR" sz="1100" smtClean="0"/>
                        <a:t>Taux brut</a:t>
                      </a:r>
                      <a:endParaRPr lang="fr-FR" sz="1100"/>
                    </a:p>
                  </a:txBody>
                  <a:tcPr anchor="ctr"/>
                </a:tc>
                <a:tc>
                  <a:txBody>
                    <a:bodyPr/>
                    <a:lstStyle/>
                    <a:p>
                      <a:pPr algn="ctr"/>
                      <a:r>
                        <a:rPr lang="fr-FR" sz="1100" smtClean="0"/>
                        <a:t>Intervalle de confiance </a:t>
                      </a:r>
                    </a:p>
                    <a:p>
                      <a:pPr algn="ctr"/>
                      <a:r>
                        <a:rPr lang="fr-FR" sz="1100" smtClean="0"/>
                        <a:t> à 95% du taux brut</a:t>
                      </a:r>
                      <a:endParaRPr lang="fr-FR" sz="1100"/>
                    </a:p>
                  </a:txBody>
                  <a:tcPr anchor="ctr"/>
                </a:tc>
                <a:tc>
                  <a:txBody>
                    <a:bodyPr/>
                    <a:lstStyle/>
                    <a:p>
                      <a:pPr algn="ctr"/>
                      <a:r>
                        <a:rPr lang="fr-FR" sz="1100" smtClean="0"/>
                        <a:t>Taux </a:t>
                      </a:r>
                    </a:p>
                    <a:p>
                      <a:pPr algn="ctr"/>
                      <a:r>
                        <a:rPr lang="fr-FR" sz="1100" smtClean="0"/>
                        <a:t>standardisé</a:t>
                      </a:r>
                      <a:endParaRPr lang="fr-FR" sz="1100" dirty="0"/>
                    </a:p>
                  </a:txBody>
                  <a:tcPr anchor="ctr"/>
                </a:tc>
                <a:tc>
                  <a:txBody>
                    <a:bodyPr/>
                    <a:lstStyle/>
                    <a:p>
                      <a:pPr algn="ctr"/>
                      <a:r>
                        <a:rPr lang="fr-FR" sz="1100" smtClean="0"/>
                        <a:t>Intervalle de confiance </a:t>
                      </a:r>
                    </a:p>
                    <a:p>
                      <a:pPr algn="ctr"/>
                      <a:r>
                        <a:rPr lang="fr-FR" sz="1100" smtClean="0"/>
                        <a:t> à 95% du taux standardisé</a:t>
                      </a:r>
                      <a:endParaRPr lang="fr-FR" sz="1100"/>
                    </a:p>
                  </a:txBody>
                  <a:tcPr anchor="ctr"/>
                </a:tc>
                <a:tc>
                  <a:txBody>
                    <a:bodyPr/>
                    <a:lstStyle/>
                    <a:p>
                      <a:pPr algn="ctr"/>
                      <a:r>
                        <a:rPr lang="fr-FR" sz="1100" smtClean="0"/>
                        <a:t>Indice </a:t>
                      </a:r>
                    </a:p>
                    <a:p>
                      <a:pPr algn="ctr"/>
                      <a:r>
                        <a:rPr lang="fr-FR" sz="1100" smtClean="0"/>
                        <a:t> comparatif </a:t>
                      </a:r>
                    </a:p>
                    <a:p>
                      <a:pPr algn="ctr"/>
                      <a:r>
                        <a:rPr lang="fr-FR" sz="1100" smtClean="0"/>
                        <a:t> d'incidence</a:t>
                      </a:r>
                      <a:endParaRPr lang="fr-FR" sz="1100"/>
                    </a:p>
                  </a:txBody>
                  <a:tcPr anchor="ctr"/>
                </a:tc>
                <a:tc>
                  <a:txBody>
                    <a:bodyPr/>
                    <a:lstStyle/>
                    <a:p>
                      <a:pPr algn="ctr"/>
                      <a:r>
                        <a:rPr lang="fr-FR" sz="1100" smtClean="0"/>
                        <a:t>Intervalle de confiance </a:t>
                      </a:r>
                    </a:p>
                    <a:p>
                      <a:pPr algn="ctr"/>
                      <a:r>
                        <a:rPr lang="fr-FR" sz="1100" smtClean="0"/>
                        <a:t> à 95% de l'indice </a:t>
                      </a:r>
                    </a:p>
                    <a:p>
                      <a:pPr algn="ctr"/>
                      <a:r>
                        <a:rPr lang="fr-FR" sz="1100" smtClean="0"/>
                        <a:t> comparatif d'incidence</a:t>
                      </a:r>
                      <a:endParaRPr lang="fr-FR" sz="1100"/>
                    </a:p>
                  </a:txBody>
                  <a:tcPr anchor="ctr"/>
                </a:tc>
              </a:tr>
              <a:tr h="259080">
                <a:tc>
                  <a:txBody>
                    <a:bodyPr/>
                    <a:lstStyle/>
                    <a:p>
                      <a:r>
                        <a:rPr lang="fr-FR" sz="1100" smtClean="0"/>
                        <a:t>Guadeloupe</a:t>
                      </a:r>
                      <a:endParaRPr lang="fr-FR" sz="1100"/>
                    </a:p>
                  </a:txBody>
                  <a:tcPr anchor="b"/>
                </a:tc>
                <a:tc>
                  <a:txBody>
                    <a:bodyPr/>
                    <a:lstStyle/>
                    <a:p>
                      <a:pPr algn="ctr"/>
                      <a:r>
                        <a:rPr lang="fr-FR" sz="1100" smtClean="0"/>
                        <a:t>103</a:t>
                      </a:r>
                      <a:endParaRPr lang="fr-FR" sz="1100"/>
                    </a:p>
                  </a:txBody>
                  <a:tcPr anchor="b"/>
                </a:tc>
                <a:tc>
                  <a:txBody>
                    <a:bodyPr/>
                    <a:lstStyle/>
                    <a:p>
                      <a:pPr algn="ctr"/>
                      <a:r>
                        <a:rPr lang="fr-FR" sz="1100" smtClean="0"/>
                        <a:t>259</a:t>
                      </a:r>
                      <a:endParaRPr lang="fr-FR" sz="1100"/>
                    </a:p>
                  </a:txBody>
                  <a:tcPr anchor="b"/>
                </a:tc>
                <a:tc>
                  <a:txBody>
                    <a:bodyPr/>
                    <a:lstStyle/>
                    <a:p>
                      <a:pPr algn="ctr"/>
                      <a:r>
                        <a:rPr lang="fr-FR" sz="1100" smtClean="0"/>
                        <a:t>[209 - 309]</a:t>
                      </a:r>
                      <a:endParaRPr lang="fr-FR" sz="1100"/>
                    </a:p>
                  </a:txBody>
                  <a:tcPr anchor="b"/>
                </a:tc>
                <a:tc>
                  <a:txBody>
                    <a:bodyPr/>
                    <a:lstStyle/>
                    <a:p>
                      <a:pPr algn="ctr"/>
                      <a:r>
                        <a:rPr lang="fr-FR" sz="1100" smtClean="0"/>
                        <a:t>274</a:t>
                      </a:r>
                      <a:endParaRPr lang="fr-FR" sz="1100"/>
                    </a:p>
                  </a:txBody>
                  <a:tcPr anchor="b"/>
                </a:tc>
                <a:tc>
                  <a:txBody>
                    <a:bodyPr/>
                    <a:lstStyle/>
                    <a:p>
                      <a:pPr algn="ctr"/>
                      <a:r>
                        <a:rPr lang="fr-FR" sz="1100" smtClean="0"/>
                        <a:t>[220 - 328]</a:t>
                      </a:r>
                      <a:endParaRPr lang="fr-FR" sz="1100"/>
                    </a:p>
                  </a:txBody>
                  <a:tcPr anchor="b"/>
                </a:tc>
                <a:tc>
                  <a:txBody>
                    <a:bodyPr/>
                    <a:lstStyle/>
                    <a:p>
                      <a:pPr algn="ctr"/>
                      <a:r>
                        <a:rPr lang="fr-FR" sz="1100" smtClean="0"/>
                        <a:t>0,82</a:t>
                      </a:r>
                      <a:endParaRPr lang="fr-FR" sz="1100"/>
                    </a:p>
                  </a:txBody>
                  <a:tcPr anchor="b"/>
                </a:tc>
                <a:tc>
                  <a:txBody>
                    <a:bodyPr/>
                    <a:lstStyle/>
                    <a:p>
                      <a:pPr algn="ctr"/>
                      <a:r>
                        <a:rPr lang="fr-FR" sz="1100" smtClean="0"/>
                        <a:t>[0,67 - 1,00]</a:t>
                      </a:r>
                      <a:endParaRPr lang="fr-FR" sz="1100"/>
                    </a:p>
                  </a:txBody>
                  <a:tcPr anchor="b"/>
                </a:tc>
              </a:tr>
              <a:tr h="259080">
                <a:tc>
                  <a:txBody>
                    <a:bodyPr/>
                    <a:lstStyle/>
                    <a:p>
                      <a:r>
                        <a:rPr lang="fr-FR" sz="1100" smtClean="0"/>
                        <a:t>Guyane</a:t>
                      </a:r>
                      <a:endParaRPr lang="fr-FR" sz="1100"/>
                    </a:p>
                  </a:txBody>
                  <a:tcPr anchor="b"/>
                </a:tc>
                <a:tc>
                  <a:txBody>
                    <a:bodyPr/>
                    <a:lstStyle/>
                    <a:p>
                      <a:pPr algn="ctr"/>
                      <a:r>
                        <a:rPr lang="fr-FR" sz="1100" smtClean="0"/>
                        <a:t>48</a:t>
                      </a:r>
                      <a:endParaRPr lang="fr-FR" sz="1100"/>
                    </a:p>
                  </a:txBody>
                  <a:tcPr anchor="b"/>
                </a:tc>
                <a:tc>
                  <a:txBody>
                    <a:bodyPr/>
                    <a:lstStyle/>
                    <a:p>
                      <a:pPr algn="ctr"/>
                      <a:r>
                        <a:rPr lang="fr-FR" sz="1100" smtClean="0"/>
                        <a:t>183</a:t>
                      </a:r>
                      <a:endParaRPr lang="fr-FR" sz="1100"/>
                    </a:p>
                  </a:txBody>
                  <a:tcPr anchor="b"/>
                </a:tc>
                <a:tc>
                  <a:txBody>
                    <a:bodyPr/>
                    <a:lstStyle/>
                    <a:p>
                      <a:pPr algn="ctr"/>
                      <a:r>
                        <a:rPr lang="fr-FR" sz="1100" smtClean="0"/>
                        <a:t>[131 - 235]</a:t>
                      </a:r>
                      <a:endParaRPr lang="fr-FR" sz="1100"/>
                    </a:p>
                  </a:txBody>
                  <a:tcPr anchor="b"/>
                </a:tc>
                <a:tc>
                  <a:txBody>
                    <a:bodyPr/>
                    <a:lstStyle/>
                    <a:p>
                      <a:pPr algn="ctr"/>
                      <a:r>
                        <a:rPr lang="fr-FR" sz="1100" smtClean="0"/>
                        <a:t>427</a:t>
                      </a:r>
                      <a:endParaRPr lang="fr-FR" sz="1100"/>
                    </a:p>
                  </a:txBody>
                  <a:tcPr anchor="b"/>
                </a:tc>
                <a:tc>
                  <a:txBody>
                    <a:bodyPr/>
                    <a:lstStyle/>
                    <a:p>
                      <a:pPr algn="ctr"/>
                      <a:r>
                        <a:rPr lang="fr-FR" sz="1100" smtClean="0"/>
                        <a:t>[289 - 565]</a:t>
                      </a:r>
                      <a:endParaRPr lang="fr-FR" sz="1100"/>
                    </a:p>
                  </a:txBody>
                  <a:tcPr anchor="b"/>
                </a:tc>
                <a:tc>
                  <a:txBody>
                    <a:bodyPr/>
                    <a:lstStyle/>
                    <a:p>
                      <a:pPr algn="ctr"/>
                      <a:r>
                        <a:rPr lang="fr-FR" sz="1100" smtClean="0"/>
                        <a:t>1,27</a:t>
                      </a:r>
                      <a:endParaRPr lang="fr-FR" sz="1100"/>
                    </a:p>
                  </a:txBody>
                  <a:tcPr anchor="b"/>
                </a:tc>
                <a:tc>
                  <a:txBody>
                    <a:bodyPr/>
                    <a:lstStyle/>
                    <a:p>
                      <a:pPr algn="ctr"/>
                      <a:r>
                        <a:rPr lang="fr-FR" sz="1100" smtClean="0"/>
                        <a:t>[0,92 - 1,76]</a:t>
                      </a:r>
                      <a:endParaRPr lang="fr-FR" sz="1100"/>
                    </a:p>
                  </a:txBody>
                  <a:tcPr anchor="b"/>
                </a:tc>
              </a:tr>
              <a:tr h="259080">
                <a:tc>
                  <a:txBody>
                    <a:bodyPr/>
                    <a:lstStyle/>
                    <a:p>
                      <a:r>
                        <a:rPr lang="fr-FR" sz="1100" smtClean="0"/>
                        <a:t>Martinique</a:t>
                      </a:r>
                      <a:endParaRPr lang="fr-FR" sz="1100"/>
                    </a:p>
                  </a:txBody>
                  <a:tcPr anchor="b"/>
                </a:tc>
                <a:tc>
                  <a:txBody>
                    <a:bodyPr/>
                    <a:lstStyle/>
                    <a:p>
                      <a:pPr algn="ctr"/>
                      <a:r>
                        <a:rPr lang="fr-FR" sz="1100" smtClean="0"/>
                        <a:t>92</a:t>
                      </a:r>
                      <a:endParaRPr lang="fr-FR" sz="1100"/>
                    </a:p>
                  </a:txBody>
                  <a:tcPr anchor="b"/>
                </a:tc>
                <a:tc>
                  <a:txBody>
                    <a:bodyPr/>
                    <a:lstStyle/>
                    <a:p>
                      <a:pPr algn="ctr"/>
                      <a:r>
                        <a:rPr lang="fr-FR" sz="1100" smtClean="0"/>
                        <a:t>244</a:t>
                      </a:r>
                      <a:endParaRPr lang="fr-FR" sz="1100"/>
                    </a:p>
                  </a:txBody>
                  <a:tcPr anchor="b"/>
                </a:tc>
                <a:tc>
                  <a:txBody>
                    <a:bodyPr/>
                    <a:lstStyle/>
                    <a:p>
                      <a:pPr algn="ctr"/>
                      <a:r>
                        <a:rPr lang="fr-FR" sz="1100" smtClean="0"/>
                        <a:t>[194 - 294]</a:t>
                      </a:r>
                      <a:endParaRPr lang="fr-FR" sz="1100"/>
                    </a:p>
                  </a:txBody>
                  <a:tcPr anchor="b"/>
                </a:tc>
                <a:tc>
                  <a:txBody>
                    <a:bodyPr/>
                    <a:lstStyle/>
                    <a:p>
                      <a:pPr algn="ctr"/>
                      <a:r>
                        <a:rPr lang="fr-FR" sz="1100" smtClean="0"/>
                        <a:t>231</a:t>
                      </a:r>
                      <a:endParaRPr lang="fr-FR" sz="1100"/>
                    </a:p>
                  </a:txBody>
                  <a:tcPr anchor="b"/>
                </a:tc>
                <a:tc>
                  <a:txBody>
                    <a:bodyPr/>
                    <a:lstStyle/>
                    <a:p>
                      <a:pPr algn="ctr"/>
                      <a:r>
                        <a:rPr lang="fr-FR" sz="1100" smtClean="0"/>
                        <a:t>[183 - 279]</a:t>
                      </a:r>
                      <a:endParaRPr lang="fr-FR" sz="1100"/>
                    </a:p>
                  </a:txBody>
                  <a:tcPr anchor="b"/>
                </a:tc>
                <a:tc>
                  <a:txBody>
                    <a:bodyPr/>
                    <a:lstStyle/>
                    <a:p>
                      <a:pPr algn="ctr"/>
                      <a:r>
                        <a:rPr lang="fr-FR" sz="1100" smtClean="0"/>
                        <a:t>0,69</a:t>
                      </a:r>
                      <a:endParaRPr lang="fr-FR" sz="1100"/>
                    </a:p>
                  </a:txBody>
                  <a:tcPr anchor="b"/>
                </a:tc>
                <a:tc>
                  <a:txBody>
                    <a:bodyPr/>
                    <a:lstStyle/>
                    <a:p>
                      <a:pPr algn="ctr"/>
                      <a:r>
                        <a:rPr lang="fr-FR" sz="1100" smtClean="0"/>
                        <a:t>[0,56 - 0,85]</a:t>
                      </a:r>
                      <a:endParaRPr lang="fr-FR" sz="1100"/>
                    </a:p>
                  </a:txBody>
                  <a:tcPr anchor="b"/>
                </a:tc>
              </a:tr>
              <a:tr h="259080">
                <a:tc>
                  <a:txBody>
                    <a:bodyPr/>
                    <a:lstStyle/>
                    <a:p>
                      <a:r>
                        <a:rPr lang="fr-FR" sz="1100" smtClean="0"/>
                        <a:t>Mayotte</a:t>
                      </a:r>
                      <a:endParaRPr lang="fr-FR" sz="1100"/>
                    </a:p>
                  </a:txBody>
                  <a:tcPr anchor="b"/>
                </a:tc>
                <a:tc>
                  <a:txBody>
                    <a:bodyPr/>
                    <a:lstStyle/>
                    <a:p>
                      <a:pPr algn="ctr"/>
                      <a:r>
                        <a:rPr lang="fr-FR" sz="1100" smtClean="0"/>
                        <a:t>27</a:t>
                      </a:r>
                      <a:endParaRPr lang="fr-FR" sz="1100"/>
                    </a:p>
                  </a:txBody>
                  <a:tcPr anchor="b"/>
                </a:tc>
                <a:tc>
                  <a:txBody>
                    <a:bodyPr/>
                    <a:lstStyle/>
                    <a:p>
                      <a:pPr algn="ctr"/>
                      <a:r>
                        <a:rPr lang="fr-FR" sz="1100" smtClean="0"/>
                        <a:t>115</a:t>
                      </a:r>
                      <a:endParaRPr lang="fr-FR" sz="1100"/>
                    </a:p>
                  </a:txBody>
                  <a:tcPr anchor="b"/>
                </a:tc>
                <a:tc>
                  <a:txBody>
                    <a:bodyPr/>
                    <a:lstStyle/>
                    <a:p>
                      <a:pPr algn="ctr"/>
                      <a:r>
                        <a:rPr lang="fr-FR" sz="1100" smtClean="0"/>
                        <a:t>[72 - 158]</a:t>
                      </a:r>
                      <a:endParaRPr lang="fr-FR" sz="1100"/>
                    </a:p>
                  </a:txBody>
                  <a:tcPr anchor="b"/>
                </a:tc>
                <a:tc>
                  <a:txBody>
                    <a:bodyPr/>
                    <a:lstStyle/>
                    <a:p>
                      <a:pPr algn="ctr"/>
                      <a:r>
                        <a:rPr lang="fr-FR" sz="1100" smtClean="0"/>
                        <a:t>426</a:t>
                      </a:r>
                      <a:endParaRPr lang="fr-FR" sz="1100"/>
                    </a:p>
                  </a:txBody>
                  <a:tcPr anchor="b"/>
                </a:tc>
                <a:tc>
                  <a:txBody>
                    <a:bodyPr/>
                    <a:lstStyle/>
                    <a:p>
                      <a:pPr algn="ctr"/>
                      <a:r>
                        <a:rPr lang="fr-FR" sz="1100" smtClean="0"/>
                        <a:t>[222 - 631]</a:t>
                      </a:r>
                      <a:endParaRPr lang="fr-FR" sz="1100"/>
                    </a:p>
                  </a:txBody>
                  <a:tcPr anchor="b"/>
                </a:tc>
                <a:tc>
                  <a:txBody>
                    <a:bodyPr/>
                    <a:lstStyle/>
                    <a:p>
                      <a:pPr algn="ctr"/>
                      <a:r>
                        <a:rPr lang="fr-FR" sz="1100" smtClean="0"/>
                        <a:t>1,27</a:t>
                      </a:r>
                      <a:endParaRPr lang="fr-FR" sz="1100"/>
                    </a:p>
                  </a:txBody>
                  <a:tcPr anchor="b"/>
                </a:tc>
                <a:tc>
                  <a:txBody>
                    <a:bodyPr/>
                    <a:lstStyle/>
                    <a:p>
                      <a:pPr algn="ctr"/>
                      <a:r>
                        <a:rPr lang="fr-FR" sz="1100" smtClean="0"/>
                        <a:t>[0,79 - 2,06]</a:t>
                      </a:r>
                      <a:endParaRPr lang="fr-FR" sz="1100"/>
                    </a:p>
                  </a:txBody>
                  <a:tcPr anchor="b"/>
                </a:tc>
              </a:tr>
              <a:tr h="426720">
                <a:tc>
                  <a:txBody>
                    <a:bodyPr/>
                    <a:lstStyle/>
                    <a:p>
                      <a:r>
                        <a:rPr lang="fr-FR" sz="1100" smtClean="0"/>
                        <a:t>Nouvelle-Calédonie</a:t>
                      </a:r>
                      <a:endParaRPr lang="fr-FR" sz="1100"/>
                    </a:p>
                  </a:txBody>
                  <a:tcPr anchor="b"/>
                </a:tc>
                <a:tc>
                  <a:txBody>
                    <a:bodyPr/>
                    <a:lstStyle/>
                    <a:p>
                      <a:pPr algn="ctr"/>
                      <a:r>
                        <a:rPr lang="fr-FR" sz="1100" smtClean="0"/>
                        <a:t>89</a:t>
                      </a:r>
                      <a:endParaRPr lang="fr-FR" sz="1100"/>
                    </a:p>
                  </a:txBody>
                  <a:tcPr anchor="b"/>
                </a:tc>
                <a:tc>
                  <a:txBody>
                    <a:bodyPr/>
                    <a:lstStyle/>
                    <a:p>
                      <a:pPr algn="ctr"/>
                      <a:r>
                        <a:rPr lang="fr-FR" sz="1100" smtClean="0"/>
                        <a:t>331</a:t>
                      </a:r>
                      <a:endParaRPr lang="fr-FR" sz="1100"/>
                    </a:p>
                  </a:txBody>
                  <a:tcPr anchor="b"/>
                </a:tc>
                <a:tc>
                  <a:txBody>
                    <a:bodyPr/>
                    <a:lstStyle/>
                    <a:p>
                      <a:pPr algn="ctr"/>
                      <a:r>
                        <a:rPr lang="fr-FR" sz="1100" smtClean="0"/>
                        <a:t>[262 - 400]</a:t>
                      </a:r>
                      <a:endParaRPr lang="fr-FR" sz="1100"/>
                    </a:p>
                  </a:txBody>
                  <a:tcPr anchor="b"/>
                </a:tc>
                <a:tc>
                  <a:txBody>
                    <a:bodyPr/>
                    <a:lstStyle/>
                    <a:p>
                      <a:pPr algn="ctr"/>
                      <a:r>
                        <a:rPr lang="fr-FR" sz="1100" smtClean="0"/>
                        <a:t>453</a:t>
                      </a:r>
                      <a:endParaRPr lang="fr-FR" sz="1100"/>
                    </a:p>
                  </a:txBody>
                  <a:tcPr anchor="b"/>
                </a:tc>
                <a:tc>
                  <a:txBody>
                    <a:bodyPr/>
                    <a:lstStyle/>
                    <a:p>
                      <a:pPr algn="ctr"/>
                      <a:r>
                        <a:rPr lang="fr-FR" sz="1100" smtClean="0"/>
                        <a:t>[353 - 553]</a:t>
                      </a:r>
                      <a:endParaRPr lang="fr-FR" sz="1100" dirty="0"/>
                    </a:p>
                  </a:txBody>
                  <a:tcPr anchor="b"/>
                </a:tc>
                <a:tc>
                  <a:txBody>
                    <a:bodyPr/>
                    <a:lstStyle/>
                    <a:p>
                      <a:pPr algn="ctr"/>
                      <a:r>
                        <a:rPr lang="fr-FR" sz="1100" smtClean="0"/>
                        <a:t>1,35</a:t>
                      </a:r>
                      <a:endParaRPr lang="fr-FR" sz="1100"/>
                    </a:p>
                  </a:txBody>
                  <a:tcPr anchor="b"/>
                </a:tc>
                <a:tc>
                  <a:txBody>
                    <a:bodyPr/>
                    <a:lstStyle/>
                    <a:p>
                      <a:pPr algn="ctr"/>
                      <a:r>
                        <a:rPr lang="fr-FR" sz="1100" smtClean="0"/>
                        <a:t>[1,09 - 1,69]</a:t>
                      </a:r>
                      <a:endParaRPr lang="fr-FR" sz="1100"/>
                    </a:p>
                  </a:txBody>
                  <a:tcPr anchor="b"/>
                </a:tc>
              </a:tr>
              <a:tr h="426720">
                <a:tc>
                  <a:txBody>
                    <a:bodyPr/>
                    <a:lstStyle/>
                    <a:p>
                      <a:r>
                        <a:rPr lang="fr-FR" sz="1100" smtClean="0"/>
                        <a:t>Polynésie française</a:t>
                      </a:r>
                      <a:endParaRPr lang="fr-FR" sz="1100"/>
                    </a:p>
                  </a:txBody>
                  <a:tcPr anchor="b"/>
                </a:tc>
                <a:tc>
                  <a:txBody>
                    <a:bodyPr/>
                    <a:lstStyle/>
                    <a:p>
                      <a:pPr algn="ctr"/>
                      <a:r>
                        <a:rPr lang="fr-FR" sz="1100" smtClean="0"/>
                        <a:t>41</a:t>
                      </a:r>
                      <a:endParaRPr lang="fr-FR" sz="1100"/>
                    </a:p>
                  </a:txBody>
                  <a:tcPr anchor="b"/>
                </a:tc>
                <a:tc>
                  <a:txBody>
                    <a:bodyPr/>
                    <a:lstStyle/>
                    <a:p>
                      <a:pPr algn="ctr"/>
                      <a:r>
                        <a:rPr lang="fr-FR" sz="1100" smtClean="0"/>
                        <a:t>153</a:t>
                      </a:r>
                      <a:endParaRPr lang="fr-FR" sz="1100"/>
                    </a:p>
                  </a:txBody>
                  <a:tcPr anchor="b"/>
                </a:tc>
                <a:tc>
                  <a:txBody>
                    <a:bodyPr/>
                    <a:lstStyle/>
                    <a:p>
                      <a:pPr algn="ctr"/>
                      <a:r>
                        <a:rPr lang="fr-FR" sz="1100" smtClean="0"/>
                        <a:t>[106 - 200]</a:t>
                      </a:r>
                      <a:endParaRPr lang="fr-FR" sz="1100"/>
                    </a:p>
                  </a:txBody>
                  <a:tcPr anchor="b"/>
                </a:tc>
                <a:tc>
                  <a:txBody>
                    <a:bodyPr/>
                    <a:lstStyle/>
                    <a:p>
                      <a:pPr algn="ctr"/>
                      <a:r>
                        <a:rPr lang="fr-FR" sz="1100" smtClean="0"/>
                        <a:t>226</a:t>
                      </a:r>
                      <a:endParaRPr lang="fr-FR" sz="1100"/>
                    </a:p>
                  </a:txBody>
                  <a:tcPr anchor="b"/>
                </a:tc>
                <a:tc>
                  <a:txBody>
                    <a:bodyPr/>
                    <a:lstStyle/>
                    <a:p>
                      <a:pPr algn="ctr"/>
                      <a:r>
                        <a:rPr lang="fr-FR" sz="1100" smtClean="0"/>
                        <a:t>[152 - 300]</a:t>
                      </a:r>
                      <a:endParaRPr lang="fr-FR" sz="1100"/>
                    </a:p>
                  </a:txBody>
                  <a:tcPr anchor="b"/>
                </a:tc>
                <a:tc>
                  <a:txBody>
                    <a:bodyPr/>
                    <a:lstStyle/>
                    <a:p>
                      <a:pPr algn="ctr"/>
                      <a:r>
                        <a:rPr lang="fr-FR" sz="1100" smtClean="0"/>
                        <a:t>0,67</a:t>
                      </a:r>
                      <a:endParaRPr lang="fr-FR" sz="1100"/>
                    </a:p>
                  </a:txBody>
                  <a:tcPr anchor="b"/>
                </a:tc>
                <a:tc>
                  <a:txBody>
                    <a:bodyPr/>
                    <a:lstStyle/>
                    <a:p>
                      <a:pPr algn="ctr"/>
                      <a:r>
                        <a:rPr lang="fr-FR" sz="1100" smtClean="0"/>
                        <a:t>[0,49 - 0,94]</a:t>
                      </a:r>
                      <a:endParaRPr lang="fr-FR" sz="1100"/>
                    </a:p>
                  </a:txBody>
                  <a:tcPr anchor="b"/>
                </a:tc>
              </a:tr>
              <a:tr h="259080">
                <a:tc>
                  <a:txBody>
                    <a:bodyPr/>
                    <a:lstStyle/>
                    <a:p>
                      <a:r>
                        <a:rPr lang="fr-FR" sz="1100" smtClean="0"/>
                        <a:t>Réunion</a:t>
                      </a:r>
                      <a:endParaRPr lang="fr-FR" sz="1100"/>
                    </a:p>
                  </a:txBody>
                  <a:tcPr anchor="b"/>
                </a:tc>
                <a:tc>
                  <a:txBody>
                    <a:bodyPr/>
                    <a:lstStyle/>
                    <a:p>
                      <a:pPr algn="ctr"/>
                      <a:r>
                        <a:rPr lang="fr-FR" sz="1100" smtClean="0"/>
                        <a:t>257</a:t>
                      </a:r>
                      <a:endParaRPr lang="fr-FR" sz="1100"/>
                    </a:p>
                  </a:txBody>
                  <a:tcPr anchor="b"/>
                </a:tc>
                <a:tc>
                  <a:txBody>
                    <a:bodyPr/>
                    <a:lstStyle/>
                    <a:p>
                      <a:pPr algn="ctr"/>
                      <a:r>
                        <a:rPr lang="fr-FR" sz="1100" smtClean="0"/>
                        <a:t>302</a:t>
                      </a:r>
                      <a:endParaRPr lang="fr-FR" sz="1100"/>
                    </a:p>
                  </a:txBody>
                  <a:tcPr anchor="b"/>
                </a:tc>
                <a:tc>
                  <a:txBody>
                    <a:bodyPr/>
                    <a:lstStyle/>
                    <a:p>
                      <a:pPr algn="ctr"/>
                      <a:r>
                        <a:rPr lang="fr-FR" sz="1100" smtClean="0"/>
                        <a:t>[265 - 339]</a:t>
                      </a:r>
                      <a:endParaRPr lang="fr-FR" sz="1100"/>
                    </a:p>
                  </a:txBody>
                  <a:tcPr anchor="b"/>
                </a:tc>
                <a:tc>
                  <a:txBody>
                    <a:bodyPr/>
                    <a:lstStyle/>
                    <a:p>
                      <a:pPr algn="ctr"/>
                      <a:r>
                        <a:rPr lang="fr-FR" sz="1100" smtClean="0"/>
                        <a:t>418</a:t>
                      </a:r>
                      <a:endParaRPr lang="fr-FR" sz="1100"/>
                    </a:p>
                  </a:txBody>
                  <a:tcPr anchor="b"/>
                </a:tc>
                <a:tc>
                  <a:txBody>
                    <a:bodyPr/>
                    <a:lstStyle/>
                    <a:p>
                      <a:pPr algn="ctr"/>
                      <a:r>
                        <a:rPr lang="fr-FR" sz="1100" smtClean="0"/>
                        <a:t>[364 - 472]</a:t>
                      </a:r>
                      <a:endParaRPr lang="fr-FR" sz="1100"/>
                    </a:p>
                  </a:txBody>
                  <a:tcPr anchor="b"/>
                </a:tc>
                <a:tc>
                  <a:txBody>
                    <a:bodyPr/>
                    <a:lstStyle/>
                    <a:p>
                      <a:pPr algn="ctr"/>
                      <a:r>
                        <a:rPr lang="fr-FR" sz="1100" smtClean="0"/>
                        <a:t>1,25</a:t>
                      </a:r>
                      <a:endParaRPr lang="fr-FR" sz="1100"/>
                    </a:p>
                  </a:txBody>
                  <a:tcPr anchor="b"/>
                </a:tc>
                <a:tc>
                  <a:txBody>
                    <a:bodyPr/>
                    <a:lstStyle/>
                    <a:p>
                      <a:pPr algn="ctr"/>
                      <a:r>
                        <a:rPr lang="fr-FR" sz="1100" smtClean="0"/>
                        <a:t>[1,10 - 1,42]</a:t>
                      </a:r>
                      <a:endParaRPr lang="fr-FR" sz="1100"/>
                    </a:p>
                  </a:txBody>
                  <a:tcPr anchor="b"/>
                </a:tc>
              </a:tr>
              <a:tr h="259080">
                <a:tc>
                  <a:txBody>
                    <a:bodyPr/>
                    <a:lstStyle/>
                    <a:p>
                      <a:r>
                        <a:rPr lang="fr-FR" sz="1100" b="1" dirty="0" smtClean="0"/>
                        <a:t>Total Outre Mer</a:t>
                      </a:r>
                      <a:endParaRPr lang="fr-FR" sz="1100" b="1" dirty="0"/>
                    </a:p>
                  </a:txBody>
                  <a:tcPr anchor="b"/>
                </a:tc>
                <a:tc>
                  <a:txBody>
                    <a:bodyPr/>
                    <a:lstStyle/>
                    <a:p>
                      <a:pPr algn="ctr"/>
                      <a:r>
                        <a:rPr lang="fr-FR" sz="1100" b="1" dirty="0" smtClean="0"/>
                        <a:t>657</a:t>
                      </a:r>
                      <a:endParaRPr lang="fr-FR" sz="1100" b="1" dirty="0"/>
                    </a:p>
                  </a:txBody>
                  <a:tcPr anchor="b"/>
                </a:tc>
                <a:tc>
                  <a:txBody>
                    <a:bodyPr/>
                    <a:lstStyle/>
                    <a:p>
                      <a:pPr algn="ctr"/>
                      <a:r>
                        <a:rPr lang="fr-FR" sz="1100" b="1" dirty="0" smtClean="0"/>
                        <a:t>247</a:t>
                      </a:r>
                      <a:endParaRPr lang="fr-FR" sz="1100" b="1" dirty="0"/>
                    </a:p>
                  </a:txBody>
                  <a:tcPr anchor="b"/>
                </a:tc>
                <a:tc>
                  <a:txBody>
                    <a:bodyPr/>
                    <a:lstStyle/>
                    <a:p>
                      <a:pPr algn="ctr"/>
                      <a:r>
                        <a:rPr lang="fr-FR" sz="1100" b="1" dirty="0" smtClean="0"/>
                        <a:t>[228 - 266]</a:t>
                      </a:r>
                      <a:endParaRPr lang="fr-FR" sz="1100" b="1" dirty="0"/>
                    </a:p>
                  </a:txBody>
                  <a:tcPr anchor="b"/>
                </a:tc>
                <a:tc>
                  <a:txBody>
                    <a:bodyPr/>
                    <a:lstStyle/>
                    <a:p>
                      <a:pPr algn="ctr"/>
                      <a:r>
                        <a:rPr lang="fr-FR" sz="1100" b="1" dirty="0" smtClean="0"/>
                        <a:t>335</a:t>
                      </a:r>
                      <a:endParaRPr lang="fr-FR" sz="1100" b="1" dirty="0"/>
                    </a:p>
                  </a:txBody>
                  <a:tcPr anchor="b"/>
                </a:tc>
                <a:tc>
                  <a:txBody>
                    <a:bodyPr/>
                    <a:lstStyle/>
                    <a:p>
                      <a:pPr algn="ctr"/>
                      <a:r>
                        <a:rPr lang="fr-FR" sz="1100" b="1" smtClean="0"/>
                        <a:t>[308 - 361]</a:t>
                      </a:r>
                      <a:endParaRPr lang="fr-FR" sz="1100" b="1"/>
                    </a:p>
                  </a:txBody>
                  <a:tcPr anchor="b"/>
                </a:tc>
                <a:tc>
                  <a:txBody>
                    <a:bodyPr/>
                    <a:lstStyle/>
                    <a:p>
                      <a:pPr algn="ctr"/>
                      <a:r>
                        <a:rPr lang="fr-FR" sz="1100" b="1" dirty="0" smtClean="0"/>
                        <a:t>1,00</a:t>
                      </a:r>
                      <a:endParaRPr lang="fr-FR" sz="1100" b="1" dirty="0"/>
                    </a:p>
                  </a:txBody>
                  <a:tcPr anchor="b"/>
                </a:tc>
                <a:tc>
                  <a:txBody>
                    <a:bodyPr/>
                    <a:lstStyle/>
                    <a:p>
                      <a:pPr algn="ctr"/>
                      <a:endParaRPr lang="fr-FR" sz="1100"/>
                    </a:p>
                  </a:txBody>
                  <a:tcPr anchor="b"/>
                </a:tc>
              </a:tr>
              <a:tr h="259080">
                <a:tc>
                  <a:txBody>
                    <a:bodyPr/>
                    <a:lstStyle/>
                    <a:p>
                      <a:r>
                        <a:rPr lang="fr-FR" sz="1100" smtClean="0"/>
                        <a:t>Total Hexagone</a:t>
                      </a:r>
                      <a:endParaRPr lang="fr-FR" sz="1100" dirty="0"/>
                    </a:p>
                  </a:txBody>
                  <a:tcPr anchor="b"/>
                </a:tc>
                <a:tc>
                  <a:txBody>
                    <a:bodyPr/>
                    <a:lstStyle/>
                    <a:p>
                      <a:pPr algn="ctr"/>
                      <a:r>
                        <a:rPr lang="fr-FR" sz="1100" smtClean="0"/>
                        <a:t>10 529</a:t>
                      </a:r>
                      <a:endParaRPr lang="fr-FR" sz="1100"/>
                    </a:p>
                  </a:txBody>
                  <a:tcPr anchor="b"/>
                </a:tc>
                <a:tc>
                  <a:txBody>
                    <a:bodyPr/>
                    <a:lstStyle/>
                    <a:p>
                      <a:pPr algn="ctr"/>
                      <a:r>
                        <a:rPr lang="fr-FR" sz="1100" smtClean="0"/>
                        <a:t>162</a:t>
                      </a:r>
                      <a:endParaRPr lang="fr-FR" sz="1100"/>
                    </a:p>
                  </a:txBody>
                  <a:tcPr anchor="b"/>
                </a:tc>
                <a:tc>
                  <a:txBody>
                    <a:bodyPr/>
                    <a:lstStyle/>
                    <a:p>
                      <a:pPr algn="ctr"/>
                      <a:r>
                        <a:rPr lang="fr-FR" sz="1100" smtClean="0"/>
                        <a:t>[159 - 165]</a:t>
                      </a:r>
                      <a:endParaRPr lang="fr-FR" sz="1100"/>
                    </a:p>
                  </a:txBody>
                  <a:tcPr anchor="b"/>
                </a:tc>
                <a:tc>
                  <a:txBody>
                    <a:bodyPr/>
                    <a:lstStyle/>
                    <a:p>
                      <a:pPr algn="ctr"/>
                      <a:r>
                        <a:rPr lang="fr-FR" sz="1100" smtClean="0"/>
                        <a:t>160</a:t>
                      </a:r>
                      <a:endParaRPr lang="fr-FR" sz="1100"/>
                    </a:p>
                  </a:txBody>
                  <a:tcPr anchor="b"/>
                </a:tc>
                <a:tc>
                  <a:txBody>
                    <a:bodyPr/>
                    <a:lstStyle/>
                    <a:p>
                      <a:pPr algn="ctr"/>
                      <a:r>
                        <a:rPr lang="fr-FR" sz="1100" smtClean="0"/>
                        <a:t>[157 - 163]</a:t>
                      </a:r>
                      <a:endParaRPr lang="fr-FR" sz="1100"/>
                    </a:p>
                  </a:txBody>
                  <a:tcPr anchor="b"/>
                </a:tc>
                <a:tc>
                  <a:txBody>
                    <a:bodyPr/>
                    <a:lstStyle/>
                    <a:p>
                      <a:pPr algn="ctr"/>
                      <a:endParaRPr lang="fr-FR" sz="1100"/>
                    </a:p>
                  </a:txBody>
                  <a:tcPr anchor="b"/>
                </a:tc>
                <a:tc>
                  <a:txBody>
                    <a:bodyPr/>
                    <a:lstStyle/>
                    <a:p>
                      <a:pPr algn="ctr"/>
                      <a:endParaRPr lang="fr-FR" sz="1100" dirty="0"/>
                    </a:p>
                  </a:txBody>
                  <a:tcPr anchor="b"/>
                </a:tc>
              </a:tr>
            </a:tbl>
          </a:graphicData>
        </a:graphic>
      </p:graphicFrame>
    </p:spTree>
    <p:extLst>
      <p:ext uri="{BB962C8B-B14F-4D97-AF65-F5344CB8AC3E}">
        <p14:creationId xmlns:p14="http://schemas.microsoft.com/office/powerpoint/2010/main" val="14265228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82</a:t>
            </a:fld>
            <a:endParaRPr lang="fr-FR" altLang="fr-FR">
              <a:solidFill>
                <a:srgbClr val="000000"/>
              </a:solidFill>
            </a:endParaRPr>
          </a:p>
        </p:txBody>
      </p:sp>
      <p:sp>
        <p:nvSpPr>
          <p:cNvPr id="4" name="Espace réservé du pied de page 4"/>
          <p:cNvSpPr>
            <a:spLocks noGrp="1"/>
          </p:cNvSpPr>
          <p:nvPr>
            <p:ph type="ftr" sz="quarter" idx="10"/>
          </p:nvPr>
        </p:nvSpPr>
        <p:spPr>
          <a:xfrm>
            <a:off x="3124200" y="6248400"/>
            <a:ext cx="4184104" cy="457200"/>
          </a:xfrm>
        </p:spPr>
        <p:txBody>
          <a:bodyPr/>
          <a:lstStyle/>
          <a:p>
            <a:pPr>
              <a:defRPr/>
            </a:pPr>
            <a:r>
              <a:rPr lang="fr-FR" altLang="fr-FR" dirty="0" smtClean="0">
                <a:solidFill>
                  <a:srgbClr val="3333CC"/>
                </a:solidFill>
              </a:rPr>
              <a:t>Chapitre </a:t>
            </a:r>
            <a:r>
              <a:rPr lang="fr-FR" altLang="fr-FR" dirty="0">
                <a:solidFill>
                  <a:srgbClr val="3333CC"/>
                </a:solidFill>
              </a:rPr>
              <a:t>Outre Mer 2016</a:t>
            </a:r>
            <a:endParaRPr lang="fr-FR" altLang="fr-FR" dirty="0" smtClean="0">
              <a:solidFill>
                <a:srgbClr val="3333CC"/>
              </a:solidFill>
            </a:endParaRPr>
          </a:p>
          <a:p>
            <a:pPr>
              <a:defRPr/>
            </a:pPr>
            <a:r>
              <a:rPr lang="fr-FR" altLang="fr-FR" dirty="0" smtClean="0">
                <a:solidFill>
                  <a:srgbClr val="3333CC"/>
                </a:solidFill>
              </a:rPr>
              <a:t>Comorbidités des patients incidents</a:t>
            </a:r>
            <a:endParaRPr lang="fr-FR" altLang="fr-FR" dirty="0">
              <a:solidFill>
                <a:srgbClr val="3333CC"/>
              </a:solidFill>
            </a:endParaRPr>
          </a:p>
        </p:txBody>
      </p:sp>
      <p:sp>
        <p:nvSpPr>
          <p:cNvPr id="7" name="ZoneTexte 6"/>
          <p:cNvSpPr txBox="1"/>
          <p:nvPr/>
        </p:nvSpPr>
        <p:spPr>
          <a:xfrm>
            <a:off x="175494" y="260648"/>
            <a:ext cx="8788994" cy="923330"/>
          </a:xfrm>
          <a:prstGeom prst="rect">
            <a:avLst/>
          </a:prstGeom>
          <a:noFill/>
        </p:spPr>
        <p:txBody>
          <a:bodyPr vert="horz" wrap="square" rtlCol="0">
            <a:spAutoFit/>
          </a:bodyPr>
          <a:lstStyle/>
          <a:p>
            <a:r>
              <a:rPr lang="fr-FR" dirty="0">
                <a:solidFill>
                  <a:srgbClr val="3333CC"/>
                </a:solidFill>
              </a:rPr>
              <a:t>On observe une plus grande fréquence de l’insuffisance cardiaque, des pathologies coronariennes et des troubles du rythme </a:t>
            </a:r>
            <a:r>
              <a:rPr lang="fr-FR" dirty="0" smtClean="0">
                <a:solidFill>
                  <a:srgbClr val="3333CC"/>
                </a:solidFill>
              </a:rPr>
              <a:t>dans l’Hexagone, </a:t>
            </a:r>
            <a:r>
              <a:rPr lang="fr-FR" dirty="0">
                <a:solidFill>
                  <a:srgbClr val="3333CC"/>
                </a:solidFill>
              </a:rPr>
              <a:t>tandis que le </a:t>
            </a:r>
            <a:r>
              <a:rPr lang="fr-FR" dirty="0" smtClean="0">
                <a:solidFill>
                  <a:srgbClr val="3333CC"/>
                </a:solidFill>
              </a:rPr>
              <a:t>diabète et l’artérite des membres inférieurs dominent </a:t>
            </a:r>
            <a:r>
              <a:rPr lang="fr-FR" dirty="0">
                <a:solidFill>
                  <a:srgbClr val="3333CC"/>
                </a:solidFill>
              </a:rPr>
              <a:t>dans les DOM</a:t>
            </a:r>
            <a:r>
              <a:rPr lang="fr-FR" dirty="0" smtClean="0">
                <a:solidFill>
                  <a:srgbClr val="3333CC"/>
                </a:solidFill>
              </a:rPr>
              <a:t>.</a:t>
            </a:r>
            <a:endParaRPr lang="en-GB" dirty="0">
              <a:solidFill>
                <a:srgbClr val="3333CC"/>
              </a:solidFill>
            </a:endParaRPr>
          </a:p>
        </p:txBody>
      </p:sp>
      <p:graphicFrame>
        <p:nvGraphicFramePr>
          <p:cNvPr id="6" name="Tableau 5"/>
          <p:cNvGraphicFramePr>
            <a:graphicFrameLocks noGrp="1"/>
          </p:cNvGraphicFramePr>
          <p:nvPr>
            <p:custDataLst>
              <p:tags r:id="rId1"/>
            </p:custDataLst>
            <p:extLst>
              <p:ext uri="{D42A27DB-BD31-4B8C-83A1-F6EECF244321}">
                <p14:modId xmlns:p14="http://schemas.microsoft.com/office/powerpoint/2010/main" val="89692591"/>
              </p:ext>
            </p:extLst>
          </p:nvPr>
        </p:nvGraphicFramePr>
        <p:xfrm>
          <a:off x="1403648" y="1412776"/>
          <a:ext cx="6408712" cy="4389120"/>
        </p:xfrm>
        <a:graphic>
          <a:graphicData uri="http://schemas.openxmlformats.org/drawingml/2006/table">
            <a:tbl>
              <a:tblPr firstRow="1" bandRow="1">
                <a:tableStyleId>{5C22544A-7EE6-4342-B048-85BDC9FD1C3A}</a:tableStyleId>
              </a:tblPr>
              <a:tblGrid>
                <a:gridCol w="2987928"/>
                <a:gridCol w="1020656"/>
                <a:gridCol w="969596"/>
                <a:gridCol w="1430532"/>
              </a:tblGrid>
              <a:tr h="274320">
                <a:tc>
                  <a:txBody>
                    <a:bodyPr/>
                    <a:lstStyle/>
                    <a:p>
                      <a:pPr algn="ctr"/>
                      <a:endParaRPr lang="fr-FR" sz="1200" dirty="0"/>
                    </a:p>
                  </a:txBody>
                  <a:tcPr anchor="ctr"/>
                </a:tc>
                <a:tc>
                  <a:txBody>
                    <a:bodyPr/>
                    <a:lstStyle/>
                    <a:p>
                      <a:pPr algn="ctr"/>
                      <a:r>
                        <a:rPr lang="fr-FR" sz="1200" smtClean="0"/>
                        <a:t>DOM-TOM</a:t>
                      </a:r>
                      <a:endParaRPr lang="fr-FR" sz="1200"/>
                    </a:p>
                  </a:txBody>
                  <a:tcPr anchor="ctr"/>
                </a:tc>
                <a:tc>
                  <a:txBody>
                    <a:bodyPr/>
                    <a:lstStyle/>
                    <a:p>
                      <a:pPr algn="ctr"/>
                      <a:r>
                        <a:rPr lang="fr-FR" sz="1200" smtClean="0"/>
                        <a:t>Hexagone</a:t>
                      </a:r>
                      <a:endParaRPr lang="fr-FR" sz="1200"/>
                    </a:p>
                  </a:txBody>
                  <a:tcPr anchor="ctr"/>
                </a:tc>
                <a:tc>
                  <a:txBody>
                    <a:bodyPr/>
                    <a:lstStyle/>
                    <a:p>
                      <a:pPr algn="ctr"/>
                      <a:r>
                        <a:rPr lang="fr-FR" sz="1200" smtClean="0"/>
                        <a:t>p ajusté sur l'âge</a:t>
                      </a:r>
                      <a:endParaRPr lang="fr-FR" sz="1200"/>
                    </a:p>
                  </a:txBody>
                  <a:tcPr anchor="ctr"/>
                </a:tc>
              </a:tr>
              <a:tr h="274320">
                <a:tc>
                  <a:txBody>
                    <a:bodyPr/>
                    <a:lstStyle/>
                    <a:p>
                      <a:pPr algn="ctr"/>
                      <a:r>
                        <a:rPr lang="fr-FR" sz="1200" smtClean="0"/>
                        <a:t>Comorbidités</a:t>
                      </a:r>
                      <a:endParaRPr lang="fr-FR" sz="1200"/>
                    </a:p>
                  </a:txBody>
                  <a:tcPr anchor="ctr"/>
                </a:tc>
                <a:tc>
                  <a:txBody>
                    <a:bodyPr/>
                    <a:lstStyle/>
                    <a:p>
                      <a:pPr algn="ctr"/>
                      <a:r>
                        <a:rPr lang="fr-FR" sz="1200" smtClean="0"/>
                        <a:t>%</a:t>
                      </a:r>
                      <a:endParaRPr lang="fr-FR" sz="1200"/>
                    </a:p>
                  </a:txBody>
                  <a:tcPr anchor="ctr"/>
                </a:tc>
                <a:tc>
                  <a:txBody>
                    <a:bodyPr/>
                    <a:lstStyle/>
                    <a:p>
                      <a:pPr algn="ctr"/>
                      <a:r>
                        <a:rPr lang="fr-FR" sz="1200" smtClean="0"/>
                        <a:t>%</a:t>
                      </a:r>
                      <a:endParaRPr lang="fr-FR" sz="1200"/>
                    </a:p>
                  </a:txBody>
                  <a:tcPr anchor="ctr"/>
                </a:tc>
                <a:tc>
                  <a:txBody>
                    <a:bodyPr/>
                    <a:lstStyle/>
                    <a:p>
                      <a:pPr algn="ctr"/>
                      <a:r>
                        <a:rPr lang="fr-FR" sz="1200" smtClean="0"/>
                        <a:t>pvalue</a:t>
                      </a:r>
                      <a:endParaRPr lang="fr-FR" sz="1200"/>
                    </a:p>
                  </a:txBody>
                  <a:tcPr anchor="ctr"/>
                </a:tc>
              </a:tr>
              <a:tr h="274320">
                <a:tc>
                  <a:txBody>
                    <a:bodyPr/>
                    <a:lstStyle/>
                    <a:p>
                      <a:r>
                        <a:rPr lang="fr-FR" sz="1200" smtClean="0"/>
                        <a:t>Diabète</a:t>
                      </a:r>
                      <a:endParaRPr lang="fr-FR" sz="1200"/>
                    </a:p>
                  </a:txBody>
                  <a:tcPr anchor="b"/>
                </a:tc>
                <a:tc>
                  <a:txBody>
                    <a:bodyPr/>
                    <a:lstStyle/>
                    <a:p>
                      <a:pPr algn="ctr"/>
                      <a:r>
                        <a:rPr lang="fr-FR" sz="1200" smtClean="0"/>
                        <a:t>60,0</a:t>
                      </a:r>
                      <a:endParaRPr lang="fr-FR" sz="1200"/>
                    </a:p>
                  </a:txBody>
                  <a:tcPr anchor="b"/>
                </a:tc>
                <a:tc>
                  <a:txBody>
                    <a:bodyPr/>
                    <a:lstStyle/>
                    <a:p>
                      <a:pPr algn="ctr"/>
                      <a:r>
                        <a:rPr lang="fr-FR" sz="1200" smtClean="0"/>
                        <a:t>44,1</a:t>
                      </a:r>
                      <a:endParaRPr lang="fr-FR" sz="1200"/>
                    </a:p>
                  </a:txBody>
                  <a:tcPr anchor="b"/>
                </a:tc>
                <a:tc>
                  <a:txBody>
                    <a:bodyPr/>
                    <a:lstStyle/>
                    <a:p>
                      <a:pPr algn="ctr"/>
                      <a:r>
                        <a:rPr lang="fr-FR" sz="1200" smtClean="0"/>
                        <a:t>***</a:t>
                      </a:r>
                      <a:endParaRPr lang="fr-FR" sz="1200"/>
                    </a:p>
                  </a:txBody>
                  <a:tcPr anchor="b"/>
                </a:tc>
              </a:tr>
              <a:tr h="274320">
                <a:tc>
                  <a:txBody>
                    <a:bodyPr/>
                    <a:lstStyle/>
                    <a:p>
                      <a:r>
                        <a:rPr lang="fr-FR" sz="1200" smtClean="0"/>
                        <a:t>Diabète type 2</a:t>
                      </a:r>
                      <a:endParaRPr lang="fr-FR" sz="1200"/>
                    </a:p>
                  </a:txBody>
                  <a:tcPr anchor="b"/>
                </a:tc>
                <a:tc>
                  <a:txBody>
                    <a:bodyPr/>
                    <a:lstStyle/>
                    <a:p>
                      <a:pPr algn="ctr"/>
                      <a:r>
                        <a:rPr lang="fr-FR" sz="1200" smtClean="0"/>
                        <a:t>59,0</a:t>
                      </a:r>
                      <a:endParaRPr lang="fr-FR" sz="1200"/>
                    </a:p>
                  </a:txBody>
                  <a:tcPr anchor="b"/>
                </a:tc>
                <a:tc>
                  <a:txBody>
                    <a:bodyPr/>
                    <a:lstStyle/>
                    <a:p>
                      <a:pPr algn="ctr"/>
                      <a:r>
                        <a:rPr lang="fr-FR" sz="1200" smtClean="0"/>
                        <a:t>42,7</a:t>
                      </a:r>
                      <a:endParaRPr lang="fr-FR" sz="1200"/>
                    </a:p>
                  </a:txBody>
                  <a:tcPr anchor="b"/>
                </a:tc>
                <a:tc>
                  <a:txBody>
                    <a:bodyPr/>
                    <a:lstStyle/>
                    <a:p>
                      <a:pPr algn="ctr"/>
                      <a:r>
                        <a:rPr lang="fr-FR" sz="1200" smtClean="0"/>
                        <a:t>***</a:t>
                      </a:r>
                      <a:endParaRPr lang="fr-FR" sz="1200"/>
                    </a:p>
                  </a:txBody>
                  <a:tcPr anchor="b"/>
                </a:tc>
              </a:tr>
              <a:tr h="274320">
                <a:tc>
                  <a:txBody>
                    <a:bodyPr/>
                    <a:lstStyle/>
                    <a:p>
                      <a:r>
                        <a:rPr lang="fr-FR" sz="1200" smtClean="0"/>
                        <a:t>Indice de masse corporelle &gt;= 30 kg/m²</a:t>
                      </a:r>
                      <a:endParaRPr lang="fr-FR" sz="1200"/>
                    </a:p>
                  </a:txBody>
                  <a:tcPr anchor="b"/>
                </a:tc>
                <a:tc>
                  <a:txBody>
                    <a:bodyPr/>
                    <a:lstStyle/>
                    <a:p>
                      <a:pPr algn="ctr"/>
                      <a:r>
                        <a:rPr lang="fr-FR" sz="1200" smtClean="0"/>
                        <a:t>26,7</a:t>
                      </a:r>
                      <a:endParaRPr lang="fr-FR" sz="1200"/>
                    </a:p>
                  </a:txBody>
                  <a:tcPr anchor="b"/>
                </a:tc>
                <a:tc>
                  <a:txBody>
                    <a:bodyPr/>
                    <a:lstStyle/>
                    <a:p>
                      <a:pPr algn="ctr"/>
                      <a:r>
                        <a:rPr lang="fr-FR" sz="1200" smtClean="0"/>
                        <a:t>24,3</a:t>
                      </a:r>
                      <a:endParaRPr lang="fr-FR" sz="1200"/>
                    </a:p>
                  </a:txBody>
                  <a:tcPr anchor="b"/>
                </a:tc>
                <a:tc>
                  <a:txBody>
                    <a:bodyPr/>
                    <a:lstStyle/>
                    <a:p>
                      <a:pPr algn="ctr"/>
                      <a:r>
                        <a:rPr lang="fr-FR" sz="1200" smtClean="0"/>
                        <a:t>NS</a:t>
                      </a:r>
                      <a:endParaRPr lang="fr-FR" sz="1200"/>
                    </a:p>
                  </a:txBody>
                  <a:tcPr anchor="b"/>
                </a:tc>
              </a:tr>
              <a:tr h="274320">
                <a:tc>
                  <a:txBody>
                    <a:bodyPr/>
                    <a:lstStyle/>
                    <a:p>
                      <a:r>
                        <a:rPr lang="fr-FR" sz="1200" smtClean="0"/>
                        <a:t>Pathologie coronarienne</a:t>
                      </a:r>
                      <a:endParaRPr lang="fr-FR" sz="1200"/>
                    </a:p>
                  </a:txBody>
                  <a:tcPr anchor="b"/>
                </a:tc>
                <a:tc>
                  <a:txBody>
                    <a:bodyPr/>
                    <a:lstStyle/>
                    <a:p>
                      <a:pPr algn="ctr"/>
                      <a:r>
                        <a:rPr lang="fr-FR" sz="1200" smtClean="0"/>
                        <a:t>19,5</a:t>
                      </a:r>
                      <a:endParaRPr lang="fr-FR" sz="1200"/>
                    </a:p>
                  </a:txBody>
                  <a:tcPr anchor="b"/>
                </a:tc>
                <a:tc>
                  <a:txBody>
                    <a:bodyPr/>
                    <a:lstStyle/>
                    <a:p>
                      <a:pPr algn="ctr"/>
                      <a:r>
                        <a:rPr lang="fr-FR" sz="1200" smtClean="0"/>
                        <a:t>26,8</a:t>
                      </a:r>
                      <a:endParaRPr lang="fr-FR" sz="1200"/>
                    </a:p>
                  </a:txBody>
                  <a:tcPr anchor="b"/>
                </a:tc>
                <a:tc>
                  <a:txBody>
                    <a:bodyPr/>
                    <a:lstStyle/>
                    <a:p>
                      <a:pPr algn="ctr"/>
                      <a:r>
                        <a:rPr lang="fr-FR" sz="1200" smtClean="0"/>
                        <a:t>NS</a:t>
                      </a:r>
                      <a:endParaRPr lang="fr-FR" sz="1200"/>
                    </a:p>
                  </a:txBody>
                  <a:tcPr anchor="b"/>
                </a:tc>
              </a:tr>
              <a:tr h="274320">
                <a:tc>
                  <a:txBody>
                    <a:bodyPr/>
                    <a:lstStyle/>
                    <a:p>
                      <a:r>
                        <a:rPr lang="fr-FR" sz="1200" smtClean="0"/>
                        <a:t>Insuffisance cardiaque</a:t>
                      </a:r>
                      <a:endParaRPr lang="fr-FR" sz="1200"/>
                    </a:p>
                  </a:txBody>
                  <a:tcPr anchor="b"/>
                </a:tc>
                <a:tc>
                  <a:txBody>
                    <a:bodyPr/>
                    <a:lstStyle/>
                    <a:p>
                      <a:pPr algn="ctr"/>
                      <a:r>
                        <a:rPr lang="fr-FR" sz="1200" smtClean="0"/>
                        <a:t>16,1</a:t>
                      </a:r>
                      <a:endParaRPr lang="fr-FR" sz="1200"/>
                    </a:p>
                  </a:txBody>
                  <a:tcPr anchor="b"/>
                </a:tc>
                <a:tc>
                  <a:txBody>
                    <a:bodyPr/>
                    <a:lstStyle/>
                    <a:p>
                      <a:pPr algn="ctr"/>
                      <a:r>
                        <a:rPr lang="fr-FR" sz="1200" smtClean="0"/>
                        <a:t>26,2</a:t>
                      </a:r>
                      <a:endParaRPr lang="fr-FR" sz="1200"/>
                    </a:p>
                  </a:txBody>
                  <a:tcPr anchor="b"/>
                </a:tc>
                <a:tc>
                  <a:txBody>
                    <a:bodyPr/>
                    <a:lstStyle/>
                    <a:p>
                      <a:pPr algn="ctr"/>
                      <a:r>
                        <a:rPr lang="fr-FR" sz="1200" smtClean="0"/>
                        <a:t>**</a:t>
                      </a:r>
                      <a:endParaRPr lang="fr-FR" sz="1200"/>
                    </a:p>
                  </a:txBody>
                  <a:tcPr anchor="b"/>
                </a:tc>
              </a:tr>
              <a:tr h="274320">
                <a:tc>
                  <a:txBody>
                    <a:bodyPr/>
                    <a:lstStyle/>
                    <a:p>
                      <a:r>
                        <a:rPr lang="fr-FR" sz="1200" smtClean="0"/>
                        <a:t>Troubles du rythme</a:t>
                      </a:r>
                      <a:endParaRPr lang="fr-FR" sz="1200"/>
                    </a:p>
                  </a:txBody>
                  <a:tcPr anchor="b"/>
                </a:tc>
                <a:tc>
                  <a:txBody>
                    <a:bodyPr/>
                    <a:lstStyle/>
                    <a:p>
                      <a:pPr algn="ctr"/>
                      <a:r>
                        <a:rPr lang="fr-FR" sz="1200" smtClean="0"/>
                        <a:t>8,5</a:t>
                      </a:r>
                      <a:endParaRPr lang="fr-FR" sz="1200"/>
                    </a:p>
                  </a:txBody>
                  <a:tcPr anchor="b"/>
                </a:tc>
                <a:tc>
                  <a:txBody>
                    <a:bodyPr/>
                    <a:lstStyle/>
                    <a:p>
                      <a:pPr algn="ctr"/>
                      <a:r>
                        <a:rPr lang="fr-FR" sz="1200" smtClean="0"/>
                        <a:t>25,1</a:t>
                      </a:r>
                      <a:endParaRPr lang="fr-FR" sz="1200"/>
                    </a:p>
                  </a:txBody>
                  <a:tcPr anchor="b"/>
                </a:tc>
                <a:tc>
                  <a:txBody>
                    <a:bodyPr/>
                    <a:lstStyle/>
                    <a:p>
                      <a:pPr algn="ctr"/>
                      <a:r>
                        <a:rPr lang="fr-FR" sz="1200" smtClean="0"/>
                        <a:t>***</a:t>
                      </a:r>
                      <a:endParaRPr lang="fr-FR" sz="1200"/>
                    </a:p>
                  </a:txBody>
                  <a:tcPr anchor="b"/>
                </a:tc>
              </a:tr>
              <a:tr h="274320">
                <a:tc>
                  <a:txBody>
                    <a:bodyPr/>
                    <a:lstStyle/>
                    <a:p>
                      <a:r>
                        <a:rPr lang="fr-FR" sz="1200" dirty="0" smtClean="0"/>
                        <a:t>Artérite des membres inférieurs</a:t>
                      </a:r>
                      <a:endParaRPr lang="fr-FR" sz="1200" dirty="0"/>
                    </a:p>
                  </a:txBody>
                  <a:tcPr anchor="b"/>
                </a:tc>
                <a:tc>
                  <a:txBody>
                    <a:bodyPr/>
                    <a:lstStyle/>
                    <a:p>
                      <a:pPr algn="ctr"/>
                      <a:r>
                        <a:rPr lang="fr-FR" sz="1200" smtClean="0"/>
                        <a:t>28,2</a:t>
                      </a:r>
                      <a:endParaRPr lang="fr-FR" sz="1200"/>
                    </a:p>
                  </a:txBody>
                  <a:tcPr anchor="b"/>
                </a:tc>
                <a:tc>
                  <a:txBody>
                    <a:bodyPr/>
                    <a:lstStyle/>
                    <a:p>
                      <a:pPr algn="ctr"/>
                      <a:r>
                        <a:rPr lang="fr-FR" sz="1200" smtClean="0"/>
                        <a:t>20,2</a:t>
                      </a:r>
                      <a:endParaRPr lang="fr-FR" sz="1200"/>
                    </a:p>
                  </a:txBody>
                  <a:tcPr anchor="b"/>
                </a:tc>
                <a:tc>
                  <a:txBody>
                    <a:bodyPr/>
                    <a:lstStyle/>
                    <a:p>
                      <a:pPr algn="ctr"/>
                      <a:r>
                        <a:rPr lang="fr-FR" sz="1200" smtClean="0"/>
                        <a:t>***</a:t>
                      </a:r>
                      <a:endParaRPr lang="fr-FR" sz="1200"/>
                    </a:p>
                  </a:txBody>
                  <a:tcPr anchor="b"/>
                </a:tc>
              </a:tr>
              <a:tr h="274320">
                <a:tc>
                  <a:txBody>
                    <a:bodyPr/>
                    <a:lstStyle/>
                    <a:p>
                      <a:r>
                        <a:rPr lang="fr-FR" sz="1200" smtClean="0"/>
                        <a:t>Accident vasculaire cérébral</a:t>
                      </a:r>
                      <a:endParaRPr lang="fr-FR" sz="1200"/>
                    </a:p>
                  </a:txBody>
                  <a:tcPr anchor="b"/>
                </a:tc>
                <a:tc>
                  <a:txBody>
                    <a:bodyPr/>
                    <a:lstStyle/>
                    <a:p>
                      <a:pPr algn="ctr"/>
                      <a:r>
                        <a:rPr lang="fr-FR" sz="1200" smtClean="0"/>
                        <a:t>12,8</a:t>
                      </a:r>
                      <a:endParaRPr lang="fr-FR" sz="1200"/>
                    </a:p>
                  </a:txBody>
                  <a:tcPr anchor="b"/>
                </a:tc>
                <a:tc>
                  <a:txBody>
                    <a:bodyPr/>
                    <a:lstStyle/>
                    <a:p>
                      <a:pPr algn="ctr"/>
                      <a:r>
                        <a:rPr lang="fr-FR" sz="1200" smtClean="0"/>
                        <a:t>11,6</a:t>
                      </a:r>
                      <a:endParaRPr lang="fr-FR" sz="1200"/>
                    </a:p>
                  </a:txBody>
                  <a:tcPr anchor="b"/>
                </a:tc>
                <a:tc>
                  <a:txBody>
                    <a:bodyPr/>
                    <a:lstStyle/>
                    <a:p>
                      <a:pPr algn="ctr"/>
                      <a:r>
                        <a:rPr lang="fr-FR" sz="1200" smtClean="0"/>
                        <a:t>*</a:t>
                      </a:r>
                      <a:endParaRPr lang="fr-FR" sz="1200"/>
                    </a:p>
                  </a:txBody>
                  <a:tcPr anchor="b"/>
                </a:tc>
              </a:tr>
              <a:tr h="274320">
                <a:tc>
                  <a:txBody>
                    <a:bodyPr/>
                    <a:lstStyle/>
                    <a:p>
                      <a:r>
                        <a:rPr lang="fr-FR" sz="1200" smtClean="0"/>
                        <a:t>Anévrysme de l'aorte</a:t>
                      </a:r>
                      <a:endParaRPr lang="fr-FR" sz="1200"/>
                    </a:p>
                  </a:txBody>
                  <a:tcPr anchor="b"/>
                </a:tc>
                <a:tc>
                  <a:txBody>
                    <a:bodyPr/>
                    <a:lstStyle/>
                    <a:p>
                      <a:pPr algn="ctr"/>
                      <a:r>
                        <a:rPr lang="fr-FR" sz="1200" smtClean="0"/>
                        <a:t>1,9</a:t>
                      </a:r>
                      <a:endParaRPr lang="fr-FR" sz="1200"/>
                    </a:p>
                  </a:txBody>
                  <a:tcPr anchor="b"/>
                </a:tc>
                <a:tc>
                  <a:txBody>
                    <a:bodyPr/>
                    <a:lstStyle/>
                    <a:p>
                      <a:pPr algn="ctr"/>
                      <a:r>
                        <a:rPr lang="fr-FR" sz="1200" smtClean="0"/>
                        <a:t>4,1</a:t>
                      </a:r>
                      <a:endParaRPr lang="fr-FR" sz="1200"/>
                    </a:p>
                  </a:txBody>
                  <a:tcPr anchor="b"/>
                </a:tc>
                <a:tc>
                  <a:txBody>
                    <a:bodyPr/>
                    <a:lstStyle/>
                    <a:p>
                      <a:pPr algn="ctr"/>
                      <a:r>
                        <a:rPr lang="fr-FR" sz="1200" smtClean="0"/>
                        <a:t>NS</a:t>
                      </a:r>
                      <a:endParaRPr lang="fr-FR" sz="1200"/>
                    </a:p>
                  </a:txBody>
                  <a:tcPr anchor="b"/>
                </a:tc>
              </a:tr>
              <a:tr h="274320">
                <a:tc>
                  <a:txBody>
                    <a:bodyPr/>
                    <a:lstStyle/>
                    <a:p>
                      <a:r>
                        <a:rPr lang="fr-FR" sz="1200" smtClean="0"/>
                        <a:t>Insuffisance respiratoire</a:t>
                      </a:r>
                      <a:endParaRPr lang="fr-FR" sz="1200"/>
                    </a:p>
                  </a:txBody>
                  <a:tcPr anchor="b"/>
                </a:tc>
                <a:tc>
                  <a:txBody>
                    <a:bodyPr/>
                    <a:lstStyle/>
                    <a:p>
                      <a:pPr algn="ctr"/>
                      <a:r>
                        <a:rPr lang="fr-FR" sz="1200" smtClean="0"/>
                        <a:t>13,5</a:t>
                      </a:r>
                      <a:endParaRPr lang="fr-FR" sz="1200"/>
                    </a:p>
                  </a:txBody>
                  <a:tcPr anchor="b"/>
                </a:tc>
                <a:tc>
                  <a:txBody>
                    <a:bodyPr/>
                    <a:lstStyle/>
                    <a:p>
                      <a:pPr algn="ctr"/>
                      <a:r>
                        <a:rPr lang="fr-FR" sz="1200" smtClean="0"/>
                        <a:t>17,2</a:t>
                      </a:r>
                      <a:endParaRPr lang="fr-FR" sz="1200"/>
                    </a:p>
                  </a:txBody>
                  <a:tcPr anchor="b"/>
                </a:tc>
                <a:tc>
                  <a:txBody>
                    <a:bodyPr/>
                    <a:lstStyle/>
                    <a:p>
                      <a:pPr algn="ctr"/>
                      <a:r>
                        <a:rPr lang="fr-FR" sz="1200" smtClean="0"/>
                        <a:t>NS</a:t>
                      </a:r>
                      <a:endParaRPr lang="fr-FR" sz="1200" dirty="0"/>
                    </a:p>
                  </a:txBody>
                  <a:tcPr anchor="b"/>
                </a:tc>
              </a:tr>
              <a:tr h="274320">
                <a:tc>
                  <a:txBody>
                    <a:bodyPr/>
                    <a:lstStyle/>
                    <a:p>
                      <a:r>
                        <a:rPr lang="fr-FR" sz="1200" smtClean="0"/>
                        <a:t>Cancer évolutif</a:t>
                      </a:r>
                      <a:endParaRPr lang="fr-FR" sz="1200"/>
                    </a:p>
                  </a:txBody>
                  <a:tcPr anchor="b"/>
                </a:tc>
                <a:tc>
                  <a:txBody>
                    <a:bodyPr/>
                    <a:lstStyle/>
                    <a:p>
                      <a:pPr algn="ctr"/>
                      <a:r>
                        <a:rPr lang="fr-FR" sz="1200" smtClean="0"/>
                        <a:t>4,3</a:t>
                      </a:r>
                      <a:endParaRPr lang="fr-FR" sz="1200"/>
                    </a:p>
                  </a:txBody>
                  <a:tcPr anchor="b"/>
                </a:tc>
                <a:tc>
                  <a:txBody>
                    <a:bodyPr/>
                    <a:lstStyle/>
                    <a:p>
                      <a:pPr algn="ctr"/>
                      <a:r>
                        <a:rPr lang="fr-FR" sz="1200" smtClean="0"/>
                        <a:t>11,9</a:t>
                      </a:r>
                      <a:endParaRPr lang="fr-FR" sz="1200"/>
                    </a:p>
                  </a:txBody>
                  <a:tcPr anchor="b"/>
                </a:tc>
                <a:tc>
                  <a:txBody>
                    <a:bodyPr/>
                    <a:lstStyle/>
                    <a:p>
                      <a:pPr algn="ctr"/>
                      <a:r>
                        <a:rPr lang="fr-FR" sz="1200" smtClean="0"/>
                        <a:t>***</a:t>
                      </a:r>
                      <a:endParaRPr lang="fr-FR" sz="1200"/>
                    </a:p>
                  </a:txBody>
                  <a:tcPr anchor="b"/>
                </a:tc>
              </a:tr>
              <a:tr h="274320">
                <a:tc>
                  <a:txBody>
                    <a:bodyPr/>
                    <a:lstStyle/>
                    <a:p>
                      <a:r>
                        <a:rPr lang="fr-FR" sz="1200" smtClean="0"/>
                        <a:t>Porteur VHB</a:t>
                      </a:r>
                      <a:endParaRPr lang="fr-FR" sz="1200"/>
                    </a:p>
                  </a:txBody>
                  <a:tcPr anchor="b"/>
                </a:tc>
                <a:tc>
                  <a:txBody>
                    <a:bodyPr/>
                    <a:lstStyle/>
                    <a:p>
                      <a:pPr algn="ctr"/>
                      <a:r>
                        <a:rPr lang="fr-FR" sz="1200" smtClean="0"/>
                        <a:t>2,0</a:t>
                      </a:r>
                      <a:endParaRPr lang="fr-FR" sz="1200"/>
                    </a:p>
                  </a:txBody>
                  <a:tcPr anchor="b"/>
                </a:tc>
                <a:tc>
                  <a:txBody>
                    <a:bodyPr/>
                    <a:lstStyle/>
                    <a:p>
                      <a:pPr algn="ctr"/>
                      <a:r>
                        <a:rPr lang="fr-FR" sz="1200" smtClean="0"/>
                        <a:t>1,9</a:t>
                      </a:r>
                      <a:endParaRPr lang="fr-FR" sz="1200"/>
                    </a:p>
                  </a:txBody>
                  <a:tcPr anchor="b"/>
                </a:tc>
                <a:tc>
                  <a:txBody>
                    <a:bodyPr/>
                    <a:lstStyle/>
                    <a:p>
                      <a:pPr algn="ctr"/>
                      <a:r>
                        <a:rPr lang="fr-FR" sz="1200" smtClean="0"/>
                        <a:t>NS</a:t>
                      </a:r>
                      <a:endParaRPr lang="fr-FR" sz="1200"/>
                    </a:p>
                  </a:txBody>
                  <a:tcPr anchor="b"/>
                </a:tc>
              </a:tr>
              <a:tr h="274320">
                <a:tc>
                  <a:txBody>
                    <a:bodyPr/>
                    <a:lstStyle/>
                    <a:p>
                      <a:r>
                        <a:rPr lang="fr-FR" sz="1200" smtClean="0"/>
                        <a:t>Porteur VHC</a:t>
                      </a:r>
                      <a:endParaRPr lang="fr-FR" sz="1200"/>
                    </a:p>
                  </a:txBody>
                  <a:tcPr anchor="b"/>
                </a:tc>
                <a:tc>
                  <a:txBody>
                    <a:bodyPr/>
                    <a:lstStyle/>
                    <a:p>
                      <a:pPr algn="ctr"/>
                      <a:r>
                        <a:rPr lang="fr-FR" sz="1200" smtClean="0"/>
                        <a:t>1,7</a:t>
                      </a:r>
                      <a:endParaRPr lang="fr-FR" sz="1200"/>
                    </a:p>
                  </a:txBody>
                  <a:tcPr anchor="b"/>
                </a:tc>
                <a:tc>
                  <a:txBody>
                    <a:bodyPr/>
                    <a:lstStyle/>
                    <a:p>
                      <a:pPr algn="ctr"/>
                      <a:r>
                        <a:rPr lang="fr-FR" sz="1200" smtClean="0"/>
                        <a:t>1,2</a:t>
                      </a:r>
                      <a:endParaRPr lang="fr-FR" sz="1200"/>
                    </a:p>
                  </a:txBody>
                  <a:tcPr anchor="b"/>
                </a:tc>
                <a:tc>
                  <a:txBody>
                    <a:bodyPr/>
                    <a:lstStyle/>
                    <a:p>
                      <a:pPr algn="ctr"/>
                      <a:r>
                        <a:rPr lang="fr-FR" sz="1200" smtClean="0"/>
                        <a:t>NS</a:t>
                      </a:r>
                      <a:endParaRPr lang="fr-FR" sz="1200"/>
                    </a:p>
                  </a:txBody>
                  <a:tcPr anchor="b"/>
                </a:tc>
              </a:tr>
              <a:tr h="274320">
                <a:tc>
                  <a:txBody>
                    <a:bodyPr/>
                    <a:lstStyle/>
                    <a:p>
                      <a:r>
                        <a:rPr lang="fr-FR" sz="1200" smtClean="0"/>
                        <a:t>Porteur VIH ou SIDA</a:t>
                      </a:r>
                      <a:endParaRPr lang="fr-FR" sz="1200" dirty="0"/>
                    </a:p>
                  </a:txBody>
                  <a:tcPr anchor="b"/>
                </a:tc>
                <a:tc>
                  <a:txBody>
                    <a:bodyPr/>
                    <a:lstStyle/>
                    <a:p>
                      <a:pPr algn="ctr"/>
                      <a:r>
                        <a:rPr lang="fr-FR" sz="1200" smtClean="0"/>
                        <a:t>1,9</a:t>
                      </a:r>
                      <a:endParaRPr lang="fr-FR" sz="1200"/>
                    </a:p>
                  </a:txBody>
                  <a:tcPr anchor="b"/>
                </a:tc>
                <a:tc>
                  <a:txBody>
                    <a:bodyPr/>
                    <a:lstStyle/>
                    <a:p>
                      <a:pPr algn="ctr"/>
                      <a:r>
                        <a:rPr lang="fr-FR" sz="1200" smtClean="0"/>
                        <a:t>0,7</a:t>
                      </a:r>
                      <a:endParaRPr lang="fr-FR" sz="1200"/>
                    </a:p>
                  </a:txBody>
                  <a:tcPr anchor="b"/>
                </a:tc>
                <a:tc>
                  <a:txBody>
                    <a:bodyPr/>
                    <a:lstStyle/>
                    <a:p>
                      <a:pPr algn="ctr"/>
                      <a:r>
                        <a:rPr lang="fr-FR" sz="1200" smtClean="0"/>
                        <a:t>*</a:t>
                      </a:r>
                      <a:endParaRPr lang="fr-FR" sz="1200" dirty="0"/>
                    </a:p>
                  </a:txBody>
                  <a:tcPr anchor="b"/>
                </a:tc>
              </a:tr>
            </a:tbl>
          </a:graphicData>
        </a:graphic>
      </p:graphicFrame>
      <p:sp>
        <p:nvSpPr>
          <p:cNvPr id="8" name="ZoneTexte 7"/>
          <p:cNvSpPr txBox="1"/>
          <p:nvPr>
            <p:custDataLst>
              <p:tags r:id="rId2"/>
            </p:custDataLst>
          </p:nvPr>
        </p:nvSpPr>
        <p:spPr>
          <a:xfrm>
            <a:off x="1918007" y="5753581"/>
            <a:ext cx="3600666" cy="276999"/>
          </a:xfrm>
          <a:prstGeom prst="rect">
            <a:avLst/>
          </a:prstGeom>
          <a:noFill/>
        </p:spPr>
        <p:txBody>
          <a:bodyPr vert="horz" wrap="none" rtlCol="0" anchor="b">
            <a:spAutoFit/>
          </a:bodyPr>
          <a:lstStyle/>
          <a:p>
            <a:r>
              <a:rPr lang="fr-FR" sz="1200" smtClean="0"/>
              <a:t>p&lt;0,05; **p&lt;0,01; ***p&lt;0.0001; NS: non significatif</a:t>
            </a:r>
            <a:endParaRPr lang="fr-FR" sz="1200" dirty="0"/>
          </a:p>
        </p:txBody>
      </p:sp>
    </p:spTree>
    <p:extLst>
      <p:ext uri="{BB962C8B-B14F-4D97-AF65-F5344CB8AC3E}">
        <p14:creationId xmlns:p14="http://schemas.microsoft.com/office/powerpoint/2010/main" val="18380947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83</a:t>
            </a:fld>
            <a:endParaRPr lang="fr-FR" altLang="fr-FR">
              <a:solidFill>
                <a:srgbClr val="000000"/>
              </a:solidFill>
            </a:endParaRPr>
          </a:p>
        </p:txBody>
      </p:sp>
      <p:graphicFrame>
        <p:nvGraphicFramePr>
          <p:cNvPr id="6" name="Tableau 5"/>
          <p:cNvGraphicFramePr>
            <a:graphicFrameLocks noGrp="1"/>
          </p:cNvGraphicFramePr>
          <p:nvPr>
            <p:custDataLst>
              <p:tags r:id="rId1"/>
            </p:custDataLst>
            <p:extLst>
              <p:ext uri="{D42A27DB-BD31-4B8C-83A1-F6EECF244321}">
                <p14:modId xmlns:p14="http://schemas.microsoft.com/office/powerpoint/2010/main" val="1595925545"/>
              </p:ext>
            </p:extLst>
          </p:nvPr>
        </p:nvGraphicFramePr>
        <p:xfrm>
          <a:off x="72008" y="2636912"/>
          <a:ext cx="8964488" cy="2926080"/>
        </p:xfrm>
        <a:graphic>
          <a:graphicData uri="http://schemas.openxmlformats.org/drawingml/2006/table">
            <a:tbl>
              <a:tblPr firstRow="1" bandRow="1">
                <a:tableStyleId>{5C22544A-7EE6-4342-B048-85BDC9FD1C3A}</a:tableStyleId>
              </a:tblPr>
              <a:tblGrid>
                <a:gridCol w="1515445"/>
                <a:gridCol w="1760411"/>
                <a:gridCol w="1872208"/>
                <a:gridCol w="1944216"/>
                <a:gridCol w="1872208"/>
              </a:tblGrid>
              <a:tr h="259080">
                <a:tc>
                  <a:txBody>
                    <a:bodyPr/>
                    <a:lstStyle/>
                    <a:p>
                      <a:pPr algn="ctr"/>
                      <a:endParaRPr lang="fr-FR" sz="1100" dirty="0"/>
                    </a:p>
                  </a:txBody>
                  <a:tcPr anchor="ctr"/>
                </a:tc>
                <a:tc gridSpan="2">
                  <a:txBody>
                    <a:bodyPr/>
                    <a:lstStyle/>
                    <a:p>
                      <a:pPr algn="ctr"/>
                      <a:r>
                        <a:rPr lang="fr-FR" sz="1100" smtClean="0"/>
                        <a:t>Ensemble des malades</a:t>
                      </a:r>
                      <a:endParaRPr lang="fr-FR" sz="1100"/>
                    </a:p>
                  </a:txBody>
                  <a:tcPr anchor="ctr"/>
                </a:tc>
                <a:tc hMerge="1">
                  <a:txBody>
                    <a:bodyPr/>
                    <a:lstStyle/>
                    <a:p>
                      <a:endParaRPr lang="fr-FR" sz="800"/>
                    </a:p>
                  </a:txBody>
                  <a:tcPr/>
                </a:tc>
                <a:tc gridSpan="2">
                  <a:txBody>
                    <a:bodyPr/>
                    <a:lstStyle/>
                    <a:p>
                      <a:pPr algn="ctr"/>
                      <a:r>
                        <a:rPr lang="fr-FR" sz="1100" smtClean="0"/>
                        <a:t>Malades diabétiques</a:t>
                      </a:r>
                      <a:endParaRPr lang="fr-FR" sz="1100" dirty="0"/>
                    </a:p>
                  </a:txBody>
                  <a:tcPr anchor="ctr"/>
                </a:tc>
                <a:tc hMerge="1">
                  <a:txBody>
                    <a:bodyPr/>
                    <a:lstStyle/>
                    <a:p>
                      <a:endParaRPr lang="fr-FR" sz="800"/>
                    </a:p>
                  </a:txBody>
                  <a:tcPr/>
                </a:tc>
              </a:tr>
              <a:tr h="259080">
                <a:tc>
                  <a:txBody>
                    <a:bodyPr/>
                    <a:lstStyle/>
                    <a:p>
                      <a:pPr algn="ctr"/>
                      <a:endParaRPr lang="fr-FR" sz="1100"/>
                    </a:p>
                  </a:txBody>
                  <a:tcPr anchor="ctr"/>
                </a:tc>
                <a:tc rowSpan="2">
                  <a:txBody>
                    <a:bodyPr/>
                    <a:lstStyle/>
                    <a:p>
                      <a:pPr algn="ctr"/>
                      <a:r>
                        <a:rPr lang="fr-FR" sz="1100" smtClean="0"/>
                        <a:t>Probabilité de survie à 6 mois</a:t>
                      </a:r>
                      <a:endParaRPr lang="fr-FR" sz="1100"/>
                    </a:p>
                  </a:txBody>
                  <a:tcPr anchor="ctr"/>
                </a:tc>
                <a:tc rowSpan="2">
                  <a:txBody>
                    <a:bodyPr/>
                    <a:lstStyle/>
                    <a:p>
                      <a:pPr algn="ctr"/>
                      <a:r>
                        <a:rPr lang="fr-FR" sz="1100" smtClean="0"/>
                        <a:t>Probabilité de survie à 6 mois </a:t>
                      </a:r>
                    </a:p>
                    <a:p>
                      <a:pPr algn="ctr"/>
                      <a:r>
                        <a:rPr lang="fr-FR" sz="1100" smtClean="0"/>
                        <a:t>ajustée sur l'âge</a:t>
                      </a:r>
                      <a:endParaRPr lang="fr-FR" sz="1100"/>
                    </a:p>
                  </a:txBody>
                  <a:tcPr anchor="ctr"/>
                </a:tc>
                <a:tc rowSpan="2">
                  <a:txBody>
                    <a:bodyPr/>
                    <a:lstStyle/>
                    <a:p>
                      <a:pPr algn="ctr"/>
                      <a:r>
                        <a:rPr lang="fr-FR" sz="1100" smtClean="0"/>
                        <a:t>Probabilité de survie à 6 mois</a:t>
                      </a:r>
                      <a:endParaRPr lang="fr-FR" sz="1100"/>
                    </a:p>
                  </a:txBody>
                  <a:tcPr anchor="ctr"/>
                </a:tc>
                <a:tc rowSpan="2">
                  <a:txBody>
                    <a:bodyPr/>
                    <a:lstStyle/>
                    <a:p>
                      <a:pPr algn="ctr"/>
                      <a:r>
                        <a:rPr lang="fr-FR" sz="1100" smtClean="0"/>
                        <a:t>Probabilité de survie à 6 mois </a:t>
                      </a:r>
                    </a:p>
                    <a:p>
                      <a:pPr algn="ctr"/>
                      <a:r>
                        <a:rPr lang="fr-FR" sz="1100" smtClean="0"/>
                        <a:t>ajustée sur l'âge</a:t>
                      </a:r>
                      <a:endParaRPr lang="fr-FR" sz="1100"/>
                    </a:p>
                  </a:txBody>
                  <a:tcPr anchor="ctr"/>
                </a:tc>
              </a:tr>
              <a:tr h="335280">
                <a:tc>
                  <a:txBody>
                    <a:bodyPr/>
                    <a:lstStyle/>
                    <a:p>
                      <a:pPr algn="ctr"/>
                      <a:r>
                        <a:rPr lang="fr-FR" sz="1100" smtClean="0"/>
                        <a:t>Région de résidence</a:t>
                      </a:r>
                      <a:endParaRPr lang="fr-FR" sz="1100"/>
                    </a:p>
                  </a:txBody>
                  <a:tcPr anchor="ctr"/>
                </a:tc>
                <a:tc vMerge="1">
                  <a:txBody>
                    <a:bodyPr/>
                    <a:lstStyle/>
                    <a:p>
                      <a:endParaRPr lang="fr-FR" sz="800"/>
                    </a:p>
                  </a:txBody>
                  <a:tcPr/>
                </a:tc>
                <a:tc vMerge="1">
                  <a:txBody>
                    <a:bodyPr/>
                    <a:lstStyle/>
                    <a:p>
                      <a:endParaRPr lang="fr-FR" sz="800"/>
                    </a:p>
                  </a:txBody>
                  <a:tcPr/>
                </a:tc>
                <a:tc vMerge="1">
                  <a:txBody>
                    <a:bodyPr/>
                    <a:lstStyle/>
                    <a:p>
                      <a:endParaRPr lang="fr-FR" sz="800"/>
                    </a:p>
                  </a:txBody>
                  <a:tcPr/>
                </a:tc>
                <a:tc vMerge="1">
                  <a:txBody>
                    <a:bodyPr/>
                    <a:lstStyle/>
                    <a:p>
                      <a:endParaRPr lang="fr-FR" sz="800"/>
                    </a:p>
                  </a:txBody>
                  <a:tcPr/>
                </a:tc>
              </a:tr>
              <a:tr h="259080">
                <a:tc>
                  <a:txBody>
                    <a:bodyPr/>
                    <a:lstStyle/>
                    <a:p>
                      <a:r>
                        <a:rPr lang="fr-FR" sz="1100" smtClean="0"/>
                        <a:t>Guadeloupe</a:t>
                      </a:r>
                      <a:endParaRPr lang="fr-FR" sz="1100"/>
                    </a:p>
                  </a:txBody>
                  <a:tcPr anchor="b"/>
                </a:tc>
                <a:tc>
                  <a:txBody>
                    <a:bodyPr/>
                    <a:lstStyle/>
                    <a:p>
                      <a:pPr algn="ctr"/>
                      <a:r>
                        <a:rPr lang="fr-FR" sz="1100" smtClean="0"/>
                        <a:t>95,5 [92,7-97,2]</a:t>
                      </a:r>
                      <a:endParaRPr lang="fr-FR" sz="1100"/>
                    </a:p>
                  </a:txBody>
                  <a:tcPr anchor="b"/>
                </a:tc>
                <a:tc>
                  <a:txBody>
                    <a:bodyPr/>
                    <a:lstStyle/>
                    <a:p>
                      <a:pPr algn="ctr"/>
                      <a:r>
                        <a:rPr lang="fr-FR" sz="1100" smtClean="0"/>
                        <a:t>96,0 [94,0-97,9]</a:t>
                      </a:r>
                      <a:endParaRPr lang="fr-FR" sz="1100"/>
                    </a:p>
                  </a:txBody>
                  <a:tcPr anchor="b"/>
                </a:tc>
                <a:tc>
                  <a:txBody>
                    <a:bodyPr/>
                    <a:lstStyle/>
                    <a:p>
                      <a:pPr algn="ctr"/>
                      <a:r>
                        <a:rPr lang="fr-FR" sz="1100" smtClean="0"/>
                        <a:t>95,6 [91,7-97,7]</a:t>
                      </a:r>
                      <a:endParaRPr lang="fr-FR" sz="1100"/>
                    </a:p>
                  </a:txBody>
                  <a:tcPr anchor="b"/>
                </a:tc>
                <a:tc>
                  <a:txBody>
                    <a:bodyPr/>
                    <a:lstStyle/>
                    <a:p>
                      <a:pPr algn="ctr"/>
                      <a:r>
                        <a:rPr lang="fr-FR" sz="1100" smtClean="0"/>
                        <a:t>96,0 [93,4-98,5]</a:t>
                      </a:r>
                      <a:endParaRPr lang="fr-FR" sz="1100" dirty="0"/>
                    </a:p>
                  </a:txBody>
                  <a:tcPr anchor="b"/>
                </a:tc>
              </a:tr>
              <a:tr h="259080">
                <a:tc>
                  <a:txBody>
                    <a:bodyPr/>
                    <a:lstStyle/>
                    <a:p>
                      <a:r>
                        <a:rPr lang="fr-FR" sz="1100" smtClean="0"/>
                        <a:t>Guyane</a:t>
                      </a:r>
                      <a:endParaRPr lang="fr-FR" sz="1100"/>
                    </a:p>
                  </a:txBody>
                  <a:tcPr anchor="b"/>
                </a:tc>
                <a:tc>
                  <a:txBody>
                    <a:bodyPr/>
                    <a:lstStyle/>
                    <a:p>
                      <a:pPr algn="ctr"/>
                      <a:r>
                        <a:rPr lang="fr-FR" sz="1100" smtClean="0"/>
                        <a:t>86,8 [79,7-91,6]</a:t>
                      </a:r>
                      <a:endParaRPr lang="fr-FR" sz="1100"/>
                    </a:p>
                  </a:txBody>
                  <a:tcPr anchor="b"/>
                </a:tc>
                <a:tc>
                  <a:txBody>
                    <a:bodyPr/>
                    <a:lstStyle/>
                    <a:p>
                      <a:pPr algn="ctr"/>
                      <a:r>
                        <a:rPr lang="fr-FR" sz="1100" smtClean="0"/>
                        <a:t>84,9 [78,5-91,3]</a:t>
                      </a:r>
                      <a:endParaRPr lang="fr-FR" sz="1100"/>
                    </a:p>
                  </a:txBody>
                  <a:tcPr anchor="b"/>
                </a:tc>
                <a:tc>
                  <a:txBody>
                    <a:bodyPr/>
                    <a:lstStyle/>
                    <a:p>
                      <a:pPr algn="ctr"/>
                      <a:r>
                        <a:rPr lang="fr-FR" sz="1100" smtClean="0"/>
                        <a:t>84,5 [72,3-91,6]</a:t>
                      </a:r>
                      <a:endParaRPr lang="fr-FR" sz="1100"/>
                    </a:p>
                  </a:txBody>
                  <a:tcPr anchor="b"/>
                </a:tc>
                <a:tc>
                  <a:txBody>
                    <a:bodyPr/>
                    <a:lstStyle/>
                    <a:p>
                      <a:pPr algn="ctr"/>
                      <a:r>
                        <a:rPr lang="fr-FR" sz="1100" smtClean="0"/>
                        <a:t>82,8 [72,9-92,6]</a:t>
                      </a:r>
                      <a:endParaRPr lang="fr-FR" sz="1100"/>
                    </a:p>
                  </a:txBody>
                  <a:tcPr anchor="b"/>
                </a:tc>
              </a:tr>
              <a:tr h="259080">
                <a:tc>
                  <a:txBody>
                    <a:bodyPr/>
                    <a:lstStyle/>
                    <a:p>
                      <a:r>
                        <a:rPr lang="fr-FR" sz="1100" smtClean="0"/>
                        <a:t>Martinique</a:t>
                      </a:r>
                      <a:endParaRPr lang="fr-FR" sz="1100"/>
                    </a:p>
                  </a:txBody>
                  <a:tcPr anchor="b"/>
                </a:tc>
                <a:tc>
                  <a:txBody>
                    <a:bodyPr/>
                    <a:lstStyle/>
                    <a:p>
                      <a:pPr algn="ctr"/>
                      <a:r>
                        <a:rPr lang="fr-FR" sz="1100" smtClean="0"/>
                        <a:t>90,0 [86,0-92,8]</a:t>
                      </a:r>
                      <a:endParaRPr lang="fr-FR" sz="1100"/>
                    </a:p>
                  </a:txBody>
                  <a:tcPr anchor="b"/>
                </a:tc>
                <a:tc>
                  <a:txBody>
                    <a:bodyPr/>
                    <a:lstStyle/>
                    <a:p>
                      <a:pPr algn="ctr"/>
                      <a:r>
                        <a:rPr lang="fr-FR" sz="1100" smtClean="0"/>
                        <a:t>90,3 [87,2-93,5]</a:t>
                      </a:r>
                      <a:endParaRPr lang="fr-FR" sz="1100"/>
                    </a:p>
                  </a:txBody>
                  <a:tcPr anchor="b"/>
                </a:tc>
                <a:tc>
                  <a:txBody>
                    <a:bodyPr/>
                    <a:lstStyle/>
                    <a:p>
                      <a:pPr algn="ctr"/>
                      <a:r>
                        <a:rPr lang="fr-FR" sz="1100" smtClean="0"/>
                        <a:t>89,6 [83,6-93,5]</a:t>
                      </a:r>
                      <a:endParaRPr lang="fr-FR" sz="1100"/>
                    </a:p>
                  </a:txBody>
                  <a:tcPr anchor="b"/>
                </a:tc>
                <a:tc>
                  <a:txBody>
                    <a:bodyPr/>
                    <a:lstStyle/>
                    <a:p>
                      <a:pPr algn="ctr"/>
                      <a:r>
                        <a:rPr lang="fr-FR" sz="1100" smtClean="0"/>
                        <a:t>90,9 [86,7-95,1]</a:t>
                      </a:r>
                      <a:endParaRPr lang="fr-FR" sz="1100"/>
                    </a:p>
                  </a:txBody>
                  <a:tcPr anchor="b"/>
                </a:tc>
              </a:tr>
              <a:tr h="259080">
                <a:tc>
                  <a:txBody>
                    <a:bodyPr/>
                    <a:lstStyle/>
                    <a:p>
                      <a:r>
                        <a:rPr lang="fr-FR" sz="1100" smtClean="0"/>
                        <a:t>Mayotte</a:t>
                      </a:r>
                      <a:endParaRPr lang="fr-FR" sz="1100"/>
                    </a:p>
                  </a:txBody>
                  <a:tcPr anchor="b"/>
                </a:tc>
                <a:tc>
                  <a:txBody>
                    <a:bodyPr/>
                    <a:lstStyle/>
                    <a:p>
                      <a:pPr algn="ctr"/>
                      <a:r>
                        <a:rPr lang="fr-FR" sz="1100" smtClean="0"/>
                        <a:t>97,5 [90,4-99,4]</a:t>
                      </a:r>
                      <a:endParaRPr lang="fr-FR" sz="1100"/>
                    </a:p>
                  </a:txBody>
                  <a:tcPr anchor="b"/>
                </a:tc>
                <a:tc>
                  <a:txBody>
                    <a:bodyPr/>
                    <a:lstStyle/>
                    <a:p>
                      <a:pPr algn="ctr"/>
                      <a:r>
                        <a:rPr lang="fr-FR" sz="1100" smtClean="0"/>
                        <a:t>96,6 [92,0-101,2]</a:t>
                      </a:r>
                      <a:endParaRPr lang="fr-FR" sz="1100" dirty="0"/>
                    </a:p>
                  </a:txBody>
                  <a:tcPr anchor="b"/>
                </a:tc>
                <a:tc>
                  <a:txBody>
                    <a:bodyPr/>
                    <a:lstStyle/>
                    <a:p>
                      <a:pPr algn="ctr"/>
                      <a:r>
                        <a:rPr lang="fr-FR" sz="1100" smtClean="0"/>
                        <a:t>97,5 [83,5-99,6]</a:t>
                      </a:r>
                      <a:endParaRPr lang="fr-FR" sz="1100"/>
                    </a:p>
                  </a:txBody>
                  <a:tcPr anchor="b"/>
                </a:tc>
                <a:tc>
                  <a:txBody>
                    <a:bodyPr/>
                    <a:lstStyle/>
                    <a:p>
                      <a:pPr algn="ctr"/>
                      <a:r>
                        <a:rPr lang="fr-FR" sz="1100" smtClean="0"/>
                        <a:t>96,2 [88,9-103,5]</a:t>
                      </a:r>
                      <a:endParaRPr lang="fr-FR" sz="1100"/>
                    </a:p>
                  </a:txBody>
                  <a:tcPr anchor="b"/>
                </a:tc>
              </a:tr>
              <a:tr h="259080">
                <a:tc>
                  <a:txBody>
                    <a:bodyPr/>
                    <a:lstStyle/>
                    <a:p>
                      <a:r>
                        <a:rPr lang="fr-FR" sz="1100" smtClean="0"/>
                        <a:t>Nouvelle-Calédonie</a:t>
                      </a:r>
                      <a:endParaRPr lang="fr-FR" sz="1100"/>
                    </a:p>
                  </a:txBody>
                  <a:tcPr anchor="b"/>
                </a:tc>
                <a:tc>
                  <a:txBody>
                    <a:bodyPr/>
                    <a:lstStyle/>
                    <a:p>
                      <a:pPr algn="ctr"/>
                      <a:r>
                        <a:rPr lang="fr-FR" sz="1100" smtClean="0"/>
                        <a:t>98,5 [96,1-99,4]</a:t>
                      </a:r>
                      <a:endParaRPr lang="fr-FR" sz="1100"/>
                    </a:p>
                  </a:txBody>
                  <a:tcPr anchor="b"/>
                </a:tc>
                <a:tc>
                  <a:txBody>
                    <a:bodyPr/>
                    <a:lstStyle/>
                    <a:p>
                      <a:pPr algn="ctr"/>
                      <a:r>
                        <a:rPr lang="fr-FR" sz="1100" smtClean="0"/>
                        <a:t>98,2 [96,5-99,9]</a:t>
                      </a:r>
                      <a:endParaRPr lang="fr-FR" sz="1100"/>
                    </a:p>
                  </a:txBody>
                  <a:tcPr anchor="b"/>
                </a:tc>
                <a:tc>
                  <a:txBody>
                    <a:bodyPr/>
                    <a:lstStyle/>
                    <a:p>
                      <a:pPr algn="ctr"/>
                      <a:r>
                        <a:rPr lang="fr-FR" sz="1100" smtClean="0"/>
                        <a:t>98,2 [94,6-99,4]</a:t>
                      </a:r>
                      <a:endParaRPr lang="fr-FR" sz="1100"/>
                    </a:p>
                  </a:txBody>
                  <a:tcPr anchor="b"/>
                </a:tc>
                <a:tc>
                  <a:txBody>
                    <a:bodyPr/>
                    <a:lstStyle/>
                    <a:p>
                      <a:pPr algn="ctr"/>
                      <a:r>
                        <a:rPr lang="fr-FR" sz="1100" smtClean="0"/>
                        <a:t>97,7 [95,1-100,3]</a:t>
                      </a:r>
                      <a:endParaRPr lang="fr-FR" sz="1100"/>
                    </a:p>
                  </a:txBody>
                  <a:tcPr anchor="b"/>
                </a:tc>
              </a:tr>
              <a:tr h="259080">
                <a:tc>
                  <a:txBody>
                    <a:bodyPr/>
                    <a:lstStyle/>
                    <a:p>
                      <a:r>
                        <a:rPr lang="fr-FR" sz="1100" smtClean="0"/>
                        <a:t>Réunion</a:t>
                      </a:r>
                      <a:endParaRPr lang="fr-FR" sz="1100"/>
                    </a:p>
                  </a:txBody>
                  <a:tcPr anchor="b"/>
                </a:tc>
                <a:tc>
                  <a:txBody>
                    <a:bodyPr/>
                    <a:lstStyle/>
                    <a:p>
                      <a:pPr algn="ctr"/>
                      <a:r>
                        <a:rPr lang="fr-FR" sz="1100" smtClean="0"/>
                        <a:t>94,7 [92,8-96,2]</a:t>
                      </a:r>
                      <a:endParaRPr lang="fr-FR" sz="1100"/>
                    </a:p>
                  </a:txBody>
                  <a:tcPr anchor="b"/>
                </a:tc>
                <a:tc>
                  <a:txBody>
                    <a:bodyPr/>
                    <a:lstStyle/>
                    <a:p>
                      <a:pPr algn="ctr"/>
                      <a:r>
                        <a:rPr lang="fr-FR" sz="1100" smtClean="0"/>
                        <a:t>95,0 [93,5-96,6]</a:t>
                      </a:r>
                      <a:endParaRPr lang="fr-FR" sz="1100"/>
                    </a:p>
                  </a:txBody>
                  <a:tcPr anchor="b"/>
                </a:tc>
                <a:tc>
                  <a:txBody>
                    <a:bodyPr/>
                    <a:lstStyle/>
                    <a:p>
                      <a:pPr algn="ctr"/>
                      <a:r>
                        <a:rPr lang="fr-FR" sz="1100" smtClean="0"/>
                        <a:t>94,0 [91,3-95,8]</a:t>
                      </a:r>
                      <a:endParaRPr lang="fr-FR" sz="1100"/>
                    </a:p>
                  </a:txBody>
                  <a:tcPr anchor="b"/>
                </a:tc>
                <a:tc>
                  <a:txBody>
                    <a:bodyPr/>
                    <a:lstStyle/>
                    <a:p>
                      <a:pPr algn="ctr"/>
                      <a:r>
                        <a:rPr lang="fr-FR" sz="1100" smtClean="0"/>
                        <a:t>94,2 [92,1-96,3]</a:t>
                      </a:r>
                      <a:endParaRPr lang="fr-FR" sz="1100"/>
                    </a:p>
                  </a:txBody>
                  <a:tcPr anchor="b"/>
                </a:tc>
              </a:tr>
              <a:tr h="259080">
                <a:tc>
                  <a:txBody>
                    <a:bodyPr/>
                    <a:lstStyle/>
                    <a:p>
                      <a:r>
                        <a:rPr lang="fr-FR" sz="1100" b="1" dirty="0" smtClean="0"/>
                        <a:t>Total Outre Mer</a:t>
                      </a:r>
                      <a:endParaRPr lang="fr-FR" sz="1100" b="1" dirty="0"/>
                    </a:p>
                  </a:txBody>
                  <a:tcPr anchor="b"/>
                </a:tc>
                <a:tc>
                  <a:txBody>
                    <a:bodyPr/>
                    <a:lstStyle/>
                    <a:p>
                      <a:pPr algn="ctr"/>
                      <a:r>
                        <a:rPr lang="fr-FR" sz="1100" b="1" dirty="0" smtClean="0"/>
                        <a:t>94,2 [93,0-95,2]</a:t>
                      </a:r>
                      <a:endParaRPr lang="fr-FR" sz="1100" b="1" dirty="0"/>
                    </a:p>
                  </a:txBody>
                  <a:tcPr anchor="b"/>
                </a:tc>
                <a:tc>
                  <a:txBody>
                    <a:bodyPr/>
                    <a:lstStyle/>
                    <a:p>
                      <a:pPr algn="ctr"/>
                      <a:r>
                        <a:rPr lang="fr-FR" sz="1100" b="1" dirty="0" smtClean="0"/>
                        <a:t>90,7 [90,4-91,0]</a:t>
                      </a:r>
                      <a:endParaRPr lang="fr-FR" sz="1100" b="1" dirty="0"/>
                    </a:p>
                  </a:txBody>
                  <a:tcPr anchor="b"/>
                </a:tc>
                <a:tc>
                  <a:txBody>
                    <a:bodyPr/>
                    <a:lstStyle/>
                    <a:p>
                      <a:pPr algn="ctr"/>
                      <a:r>
                        <a:rPr lang="fr-FR" sz="1100" b="1" smtClean="0"/>
                        <a:t>93,9 [92,3-95,2]</a:t>
                      </a:r>
                      <a:endParaRPr lang="fr-FR" sz="1100" b="1"/>
                    </a:p>
                  </a:txBody>
                  <a:tcPr anchor="b"/>
                </a:tc>
                <a:tc>
                  <a:txBody>
                    <a:bodyPr/>
                    <a:lstStyle/>
                    <a:p>
                      <a:pPr algn="ctr"/>
                      <a:r>
                        <a:rPr lang="fr-FR" sz="1100" b="1" dirty="0" smtClean="0"/>
                        <a:t>92,5 [90,8-94,3]</a:t>
                      </a:r>
                      <a:endParaRPr lang="fr-FR" sz="1100" b="1" dirty="0"/>
                    </a:p>
                  </a:txBody>
                  <a:tcPr anchor="b"/>
                </a:tc>
              </a:tr>
              <a:tr h="259080">
                <a:tc>
                  <a:txBody>
                    <a:bodyPr/>
                    <a:lstStyle/>
                    <a:p>
                      <a:r>
                        <a:rPr lang="fr-FR" sz="1100" smtClean="0"/>
                        <a:t>Total Hexagone</a:t>
                      </a:r>
                      <a:endParaRPr lang="fr-FR" sz="1100"/>
                    </a:p>
                  </a:txBody>
                  <a:tcPr anchor="b"/>
                </a:tc>
                <a:tc>
                  <a:txBody>
                    <a:bodyPr/>
                    <a:lstStyle/>
                    <a:p>
                      <a:pPr algn="ctr"/>
                      <a:r>
                        <a:rPr lang="fr-FR" sz="1100" smtClean="0"/>
                        <a:t>90,5 [90,2-90,9]</a:t>
                      </a:r>
                      <a:endParaRPr lang="fr-FR" sz="1100" dirty="0"/>
                    </a:p>
                  </a:txBody>
                  <a:tcPr anchor="b"/>
                </a:tc>
                <a:tc>
                  <a:txBody>
                    <a:bodyPr/>
                    <a:lstStyle/>
                    <a:p>
                      <a:pPr algn="ctr"/>
                      <a:r>
                        <a:rPr lang="fr-FR" sz="1100" smtClean="0"/>
                        <a:t>92,5 [91,1-93,8]</a:t>
                      </a:r>
                      <a:endParaRPr lang="fr-FR" sz="1100"/>
                    </a:p>
                  </a:txBody>
                  <a:tcPr anchor="b"/>
                </a:tc>
                <a:tc>
                  <a:txBody>
                    <a:bodyPr/>
                    <a:lstStyle/>
                    <a:p>
                      <a:pPr algn="ctr"/>
                      <a:r>
                        <a:rPr lang="fr-FR" sz="1100" smtClean="0"/>
                        <a:t>90,0 [89,4-90,5]</a:t>
                      </a:r>
                      <a:endParaRPr lang="fr-FR" sz="1100"/>
                    </a:p>
                  </a:txBody>
                  <a:tcPr anchor="b"/>
                </a:tc>
                <a:tc>
                  <a:txBody>
                    <a:bodyPr/>
                    <a:lstStyle/>
                    <a:p>
                      <a:pPr algn="ctr"/>
                      <a:r>
                        <a:rPr lang="fr-FR" sz="1100" dirty="0" smtClean="0"/>
                        <a:t>90,1 [89,6-90,6]</a:t>
                      </a:r>
                      <a:endParaRPr lang="fr-FR" sz="1100" dirty="0"/>
                    </a:p>
                  </a:txBody>
                  <a:tcPr anchor="b"/>
                </a:tc>
              </a:tr>
            </a:tbl>
          </a:graphicData>
        </a:graphic>
      </p:graphicFrame>
      <p:sp>
        <p:nvSpPr>
          <p:cNvPr id="7" name="Rectangle 1"/>
          <p:cNvSpPr>
            <a:spLocks noChangeArrowheads="1"/>
          </p:cNvSpPr>
          <p:nvPr/>
        </p:nvSpPr>
        <p:spPr bwMode="auto">
          <a:xfrm>
            <a:off x="144016" y="273422"/>
            <a:ext cx="8892480" cy="923330"/>
          </a:xfrm>
          <a:prstGeom prst="rect">
            <a:avLst/>
          </a:prstGeom>
          <a:noFill/>
        </p:spPr>
        <p:txBody>
          <a:bodyPr vert="horz" wrap="square" rtlCol="0">
            <a:spAutoFit/>
          </a:bodyPr>
          <a:lstStyle/>
          <a:p>
            <a:r>
              <a:rPr lang="fr-FR" altLang="en-US" dirty="0">
                <a:solidFill>
                  <a:srgbClr val="3333CC"/>
                </a:solidFill>
              </a:rPr>
              <a:t>Après ajustement sur l’âge, la survie globale à 6 mois dans les DOM-TOM </a:t>
            </a:r>
            <a:r>
              <a:rPr lang="fr-FR" altLang="en-US" dirty="0" smtClean="0">
                <a:solidFill>
                  <a:srgbClr val="3333CC"/>
                </a:solidFill>
              </a:rPr>
              <a:t>est inférieure à celle de l’Hexagone. </a:t>
            </a:r>
            <a:r>
              <a:rPr lang="fr-FR" altLang="en-US" dirty="0">
                <a:solidFill>
                  <a:srgbClr val="3333CC"/>
                </a:solidFill>
              </a:rPr>
              <a:t>La survie des patients diabétiques semble meilleure dans les DOM TOM par rapport à </a:t>
            </a:r>
            <a:r>
              <a:rPr lang="fr-FR" altLang="en-US" dirty="0" smtClean="0">
                <a:solidFill>
                  <a:srgbClr val="3333CC"/>
                </a:solidFill>
              </a:rPr>
              <a:t>l’Hexagone.</a:t>
            </a:r>
            <a:endParaRPr lang="fr-FR" altLang="en-US" dirty="0">
              <a:solidFill>
                <a:srgbClr val="3333CC"/>
              </a:solidFill>
            </a:endParaRPr>
          </a:p>
        </p:txBody>
      </p:sp>
      <p:sp>
        <p:nvSpPr>
          <p:cNvPr id="8" name="Espace réservé du pied de page 4"/>
          <p:cNvSpPr>
            <a:spLocks noGrp="1"/>
          </p:cNvSpPr>
          <p:nvPr>
            <p:ph type="ftr" sz="quarter" idx="10"/>
          </p:nvPr>
        </p:nvSpPr>
        <p:spPr>
          <a:xfrm>
            <a:off x="3124200" y="6248400"/>
            <a:ext cx="4184104" cy="457200"/>
          </a:xfrm>
        </p:spPr>
        <p:txBody>
          <a:bodyPr/>
          <a:lstStyle/>
          <a:p>
            <a:pPr>
              <a:defRPr/>
            </a:pPr>
            <a:r>
              <a:rPr lang="fr-FR" altLang="fr-FR" dirty="0" smtClean="0">
                <a:solidFill>
                  <a:srgbClr val="3333CC"/>
                </a:solidFill>
              </a:rPr>
              <a:t>Chapitre </a:t>
            </a:r>
            <a:r>
              <a:rPr lang="fr-FR" altLang="fr-FR" dirty="0">
                <a:solidFill>
                  <a:srgbClr val="3333CC"/>
                </a:solidFill>
              </a:rPr>
              <a:t>Outre Mer 2016</a:t>
            </a:r>
            <a:endParaRPr lang="fr-FR" altLang="fr-FR" dirty="0" smtClean="0">
              <a:solidFill>
                <a:srgbClr val="3333CC"/>
              </a:solidFill>
            </a:endParaRPr>
          </a:p>
          <a:p>
            <a:pPr>
              <a:defRPr/>
            </a:pPr>
            <a:r>
              <a:rPr lang="fr-FR" altLang="fr-FR" dirty="0" smtClean="0">
                <a:solidFill>
                  <a:srgbClr val="3333CC"/>
                </a:solidFill>
              </a:rPr>
              <a:t>Survie précoce des patients incidents </a:t>
            </a:r>
            <a:r>
              <a:rPr lang="fr-FR" altLang="fr-FR" dirty="0" smtClean="0">
                <a:solidFill>
                  <a:srgbClr val="3333CC"/>
                </a:solidFill>
              </a:rPr>
              <a:t>2014-2016</a:t>
            </a:r>
            <a:endParaRPr lang="fr-FR" altLang="fr-FR" dirty="0">
              <a:solidFill>
                <a:srgbClr val="3333CC"/>
              </a:solidFill>
            </a:endParaRPr>
          </a:p>
        </p:txBody>
      </p:sp>
    </p:spTree>
    <p:extLst>
      <p:ext uri="{BB962C8B-B14F-4D97-AF65-F5344CB8AC3E}">
        <p14:creationId xmlns:p14="http://schemas.microsoft.com/office/powerpoint/2010/main" val="20996768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84</a:t>
            </a:fld>
            <a:endParaRPr lang="fr-FR" altLang="fr-FR">
              <a:solidFill>
                <a:srgbClr val="000000"/>
              </a:solidFill>
            </a:endParaRPr>
          </a:p>
        </p:txBody>
      </p:sp>
      <p:graphicFrame>
        <p:nvGraphicFramePr>
          <p:cNvPr id="5" name="Tableau 4"/>
          <p:cNvGraphicFramePr>
            <a:graphicFrameLocks noGrp="1"/>
          </p:cNvGraphicFramePr>
          <p:nvPr>
            <p:custDataLst>
              <p:tags r:id="rId1"/>
            </p:custDataLst>
            <p:extLst>
              <p:ext uri="{D42A27DB-BD31-4B8C-83A1-F6EECF244321}">
                <p14:modId xmlns:p14="http://schemas.microsoft.com/office/powerpoint/2010/main" val="2092914463"/>
              </p:ext>
            </p:extLst>
          </p:nvPr>
        </p:nvGraphicFramePr>
        <p:xfrm>
          <a:off x="683568" y="1268760"/>
          <a:ext cx="7704856" cy="4815840"/>
        </p:xfrm>
        <a:graphic>
          <a:graphicData uri="http://schemas.openxmlformats.org/drawingml/2006/table">
            <a:tbl>
              <a:tblPr firstRow="1" bandRow="1">
                <a:tableStyleId>{5C22544A-7EE6-4342-B048-85BDC9FD1C3A}</a:tableStyleId>
              </a:tblPr>
              <a:tblGrid>
                <a:gridCol w="1890458"/>
                <a:gridCol w="777917"/>
                <a:gridCol w="729482"/>
                <a:gridCol w="1222835"/>
                <a:gridCol w="1484157"/>
                <a:gridCol w="1600007"/>
              </a:tblGrid>
              <a:tr h="872948">
                <a:tc>
                  <a:txBody>
                    <a:bodyPr/>
                    <a:lstStyle/>
                    <a:p>
                      <a:pPr algn="ctr"/>
                      <a:endParaRPr lang="fr-FR" sz="1400" dirty="0"/>
                    </a:p>
                  </a:txBody>
                  <a:tcPr anchor="ctr"/>
                </a:tc>
                <a:tc gridSpan="2">
                  <a:txBody>
                    <a:bodyPr/>
                    <a:lstStyle/>
                    <a:p>
                      <a:pPr algn="ctr"/>
                      <a:r>
                        <a:rPr lang="fr-FR" sz="1400" smtClean="0"/>
                        <a:t>Effectif des malades </a:t>
                      </a:r>
                    </a:p>
                    <a:p>
                      <a:pPr algn="ctr"/>
                      <a:r>
                        <a:rPr lang="fr-FR" sz="1400" smtClean="0"/>
                        <a:t> résidents dans la région</a:t>
                      </a:r>
                      <a:endParaRPr lang="fr-FR" sz="1400"/>
                    </a:p>
                  </a:txBody>
                  <a:tcPr anchor="ctr"/>
                </a:tc>
                <a:tc hMerge="1">
                  <a:txBody>
                    <a:bodyPr/>
                    <a:lstStyle/>
                    <a:p>
                      <a:endParaRPr lang="fr-FR" sz="800"/>
                    </a:p>
                  </a:txBody>
                  <a:tcPr/>
                </a:tc>
                <a:tc>
                  <a:txBody>
                    <a:bodyPr/>
                    <a:lstStyle/>
                    <a:p>
                      <a:pPr algn="ctr"/>
                      <a:r>
                        <a:rPr lang="fr-FR" sz="1400" smtClean="0"/>
                        <a:t>Age médian</a:t>
                      </a:r>
                      <a:endParaRPr lang="fr-FR" sz="1400"/>
                    </a:p>
                  </a:txBody>
                  <a:tcPr anchor="ctr"/>
                </a:tc>
                <a:tc>
                  <a:txBody>
                    <a:bodyPr/>
                    <a:lstStyle/>
                    <a:p>
                      <a:pPr algn="ctr"/>
                      <a:r>
                        <a:rPr lang="fr-FR" sz="1400" smtClean="0"/>
                        <a:t>% avec diabète</a:t>
                      </a:r>
                      <a:endParaRPr lang="fr-FR" sz="1400"/>
                    </a:p>
                  </a:txBody>
                  <a:tcPr anchor="ctr"/>
                </a:tc>
                <a:tc>
                  <a:txBody>
                    <a:bodyPr/>
                    <a:lstStyle/>
                    <a:p>
                      <a:pPr algn="ctr"/>
                      <a:r>
                        <a:rPr lang="fr-FR" sz="1400" smtClean="0"/>
                        <a:t>% avec maladie </a:t>
                      </a:r>
                    </a:p>
                    <a:p>
                      <a:pPr algn="ctr"/>
                      <a:r>
                        <a:rPr lang="fr-FR" sz="1400" smtClean="0"/>
                        <a:t> cardiovasculaire</a:t>
                      </a:r>
                      <a:endParaRPr lang="fr-FR" sz="1400"/>
                    </a:p>
                  </a:txBody>
                  <a:tcPr anchor="ctr"/>
                </a:tc>
              </a:tr>
              <a:tr h="295529">
                <a:tc>
                  <a:txBody>
                    <a:bodyPr/>
                    <a:lstStyle/>
                    <a:p>
                      <a:pPr algn="ctr"/>
                      <a:r>
                        <a:rPr lang="fr-FR" sz="1400" smtClean="0"/>
                        <a:t>Région de résidence</a:t>
                      </a:r>
                      <a:endParaRPr lang="fr-FR" sz="1400"/>
                    </a:p>
                  </a:txBody>
                  <a:tcPr anchor="ctr"/>
                </a:tc>
                <a:tc>
                  <a:txBody>
                    <a:bodyPr/>
                    <a:lstStyle/>
                    <a:p>
                      <a:pPr algn="ctr"/>
                      <a:r>
                        <a:rPr lang="fr-FR" sz="1400" smtClean="0"/>
                        <a:t>n</a:t>
                      </a:r>
                      <a:endParaRPr lang="fr-FR" sz="1400"/>
                    </a:p>
                  </a:txBody>
                  <a:tcPr anchor="ctr"/>
                </a:tc>
                <a:tc>
                  <a:txBody>
                    <a:bodyPr/>
                    <a:lstStyle/>
                    <a:p>
                      <a:pPr algn="ctr"/>
                      <a:r>
                        <a:rPr lang="fr-FR" sz="1400" smtClean="0"/>
                        <a:t>%</a:t>
                      </a:r>
                      <a:endParaRPr lang="fr-FR" sz="1400"/>
                    </a:p>
                  </a:txBody>
                  <a:tcPr anchor="ctr"/>
                </a:tc>
                <a:tc>
                  <a:txBody>
                    <a:bodyPr/>
                    <a:lstStyle/>
                    <a:p>
                      <a:pPr algn="ctr"/>
                      <a:r>
                        <a:rPr lang="fr-FR" sz="1400" smtClean="0"/>
                        <a:t>ans</a:t>
                      </a:r>
                      <a:endParaRPr lang="fr-FR" sz="1400"/>
                    </a:p>
                  </a:txBody>
                  <a:tcPr anchor="ctr"/>
                </a:tc>
                <a:tc>
                  <a:txBody>
                    <a:bodyPr/>
                    <a:lstStyle/>
                    <a:p>
                      <a:pPr algn="ctr"/>
                      <a:r>
                        <a:rPr lang="fr-FR" sz="1400" smtClean="0"/>
                        <a:t>%</a:t>
                      </a:r>
                      <a:endParaRPr lang="fr-FR" sz="1400"/>
                    </a:p>
                  </a:txBody>
                  <a:tcPr anchor="ctr"/>
                </a:tc>
                <a:tc>
                  <a:txBody>
                    <a:bodyPr/>
                    <a:lstStyle/>
                    <a:p>
                      <a:pPr algn="ctr"/>
                      <a:r>
                        <a:rPr lang="fr-FR" sz="1400" smtClean="0"/>
                        <a:t>%</a:t>
                      </a:r>
                      <a:endParaRPr lang="fr-FR" sz="1400"/>
                    </a:p>
                  </a:txBody>
                  <a:tcPr anchor="ctr"/>
                </a:tc>
              </a:tr>
              <a:tr h="295529">
                <a:tc>
                  <a:txBody>
                    <a:bodyPr/>
                    <a:lstStyle/>
                    <a:p>
                      <a:r>
                        <a:rPr lang="fr-FR" sz="1400" smtClean="0"/>
                        <a:t>Guadeloupe</a:t>
                      </a:r>
                      <a:endParaRPr lang="fr-FR" sz="1400"/>
                    </a:p>
                  </a:txBody>
                  <a:tcPr anchor="b"/>
                </a:tc>
                <a:tc>
                  <a:txBody>
                    <a:bodyPr/>
                    <a:lstStyle/>
                    <a:p>
                      <a:pPr algn="ctr"/>
                      <a:r>
                        <a:rPr lang="fr-FR" sz="1400" smtClean="0"/>
                        <a:t>964</a:t>
                      </a:r>
                      <a:endParaRPr lang="fr-FR" sz="1400"/>
                    </a:p>
                  </a:txBody>
                  <a:tcPr anchor="b"/>
                </a:tc>
                <a:tc>
                  <a:txBody>
                    <a:bodyPr/>
                    <a:lstStyle/>
                    <a:p>
                      <a:pPr algn="ctr"/>
                      <a:r>
                        <a:rPr lang="fr-FR" sz="1400" smtClean="0"/>
                        <a:t>18,1</a:t>
                      </a:r>
                      <a:endParaRPr lang="fr-FR" sz="1400"/>
                    </a:p>
                  </a:txBody>
                  <a:tcPr anchor="b"/>
                </a:tc>
                <a:tc>
                  <a:txBody>
                    <a:bodyPr/>
                    <a:lstStyle/>
                    <a:p>
                      <a:pPr algn="ctr"/>
                      <a:r>
                        <a:rPr lang="fr-FR" sz="1400" smtClean="0"/>
                        <a:t>64.6</a:t>
                      </a:r>
                      <a:endParaRPr lang="fr-FR" sz="1400"/>
                    </a:p>
                  </a:txBody>
                  <a:tcPr anchor="b"/>
                </a:tc>
                <a:tc>
                  <a:txBody>
                    <a:bodyPr/>
                    <a:lstStyle/>
                    <a:p>
                      <a:pPr algn="ctr"/>
                      <a:r>
                        <a:rPr lang="fr-FR" sz="1400" smtClean="0"/>
                        <a:t>48,6</a:t>
                      </a:r>
                      <a:endParaRPr lang="fr-FR" sz="1400"/>
                    </a:p>
                  </a:txBody>
                  <a:tcPr anchor="b"/>
                </a:tc>
                <a:tc>
                  <a:txBody>
                    <a:bodyPr/>
                    <a:lstStyle/>
                    <a:p>
                      <a:pPr algn="ctr"/>
                      <a:r>
                        <a:rPr lang="fr-FR" sz="1400" smtClean="0"/>
                        <a:t>47,7</a:t>
                      </a:r>
                      <a:endParaRPr lang="fr-FR" sz="1400"/>
                    </a:p>
                  </a:txBody>
                  <a:tcPr anchor="b"/>
                </a:tc>
              </a:tr>
              <a:tr h="295529">
                <a:tc>
                  <a:txBody>
                    <a:bodyPr/>
                    <a:lstStyle/>
                    <a:p>
                      <a:r>
                        <a:rPr lang="fr-FR" sz="1400" smtClean="0"/>
                        <a:t>Guyane</a:t>
                      </a:r>
                      <a:endParaRPr lang="fr-FR" sz="1400"/>
                    </a:p>
                  </a:txBody>
                  <a:tcPr anchor="b"/>
                </a:tc>
                <a:tc>
                  <a:txBody>
                    <a:bodyPr/>
                    <a:lstStyle/>
                    <a:p>
                      <a:pPr algn="ctr"/>
                      <a:r>
                        <a:rPr lang="fr-FR" sz="1400" smtClean="0"/>
                        <a:t>255</a:t>
                      </a:r>
                      <a:endParaRPr lang="fr-FR" sz="1400"/>
                    </a:p>
                  </a:txBody>
                  <a:tcPr anchor="b"/>
                </a:tc>
                <a:tc>
                  <a:txBody>
                    <a:bodyPr/>
                    <a:lstStyle/>
                    <a:p>
                      <a:pPr algn="ctr"/>
                      <a:r>
                        <a:rPr lang="fr-FR" sz="1400" smtClean="0"/>
                        <a:t>5,1</a:t>
                      </a:r>
                      <a:endParaRPr lang="fr-FR" sz="1400"/>
                    </a:p>
                  </a:txBody>
                  <a:tcPr anchor="b"/>
                </a:tc>
                <a:tc>
                  <a:txBody>
                    <a:bodyPr/>
                    <a:lstStyle/>
                    <a:p>
                      <a:pPr algn="ctr"/>
                      <a:r>
                        <a:rPr lang="fr-FR" sz="1400" smtClean="0"/>
                        <a:t>58.8</a:t>
                      </a:r>
                      <a:endParaRPr lang="fr-FR" sz="1400"/>
                    </a:p>
                  </a:txBody>
                  <a:tcPr anchor="b"/>
                </a:tc>
                <a:tc>
                  <a:txBody>
                    <a:bodyPr/>
                    <a:lstStyle/>
                    <a:p>
                      <a:pPr algn="ctr"/>
                      <a:r>
                        <a:rPr lang="fr-FR" sz="1400" smtClean="0"/>
                        <a:t>37,1</a:t>
                      </a:r>
                      <a:endParaRPr lang="fr-FR" sz="1400"/>
                    </a:p>
                  </a:txBody>
                  <a:tcPr anchor="b"/>
                </a:tc>
                <a:tc>
                  <a:txBody>
                    <a:bodyPr/>
                    <a:lstStyle/>
                    <a:p>
                      <a:pPr algn="ctr"/>
                      <a:r>
                        <a:rPr lang="fr-FR" sz="1400" smtClean="0"/>
                        <a:t>34,2</a:t>
                      </a:r>
                      <a:endParaRPr lang="fr-FR" sz="1400"/>
                    </a:p>
                  </a:txBody>
                  <a:tcPr anchor="b"/>
                </a:tc>
              </a:tr>
              <a:tr h="295529">
                <a:tc>
                  <a:txBody>
                    <a:bodyPr/>
                    <a:lstStyle/>
                    <a:p>
                      <a:r>
                        <a:rPr lang="fr-FR" sz="1400" smtClean="0"/>
                        <a:t>Martinique</a:t>
                      </a:r>
                      <a:endParaRPr lang="fr-FR" sz="1400"/>
                    </a:p>
                  </a:txBody>
                  <a:tcPr anchor="b"/>
                </a:tc>
                <a:tc>
                  <a:txBody>
                    <a:bodyPr/>
                    <a:lstStyle/>
                    <a:p>
                      <a:pPr algn="ctr"/>
                      <a:r>
                        <a:rPr lang="fr-FR" sz="1400" smtClean="0"/>
                        <a:t>810</a:t>
                      </a:r>
                      <a:endParaRPr lang="fr-FR" sz="1400"/>
                    </a:p>
                  </a:txBody>
                  <a:tcPr anchor="b"/>
                </a:tc>
                <a:tc>
                  <a:txBody>
                    <a:bodyPr/>
                    <a:lstStyle/>
                    <a:p>
                      <a:pPr algn="ctr"/>
                      <a:r>
                        <a:rPr lang="fr-FR" sz="1400" smtClean="0"/>
                        <a:t>14,8</a:t>
                      </a:r>
                      <a:endParaRPr lang="fr-FR" sz="1400"/>
                    </a:p>
                  </a:txBody>
                  <a:tcPr anchor="b"/>
                </a:tc>
                <a:tc>
                  <a:txBody>
                    <a:bodyPr/>
                    <a:lstStyle/>
                    <a:p>
                      <a:pPr algn="ctr"/>
                      <a:r>
                        <a:rPr lang="fr-FR" sz="1400" smtClean="0"/>
                        <a:t>63.1</a:t>
                      </a:r>
                      <a:endParaRPr lang="fr-FR" sz="1400"/>
                    </a:p>
                  </a:txBody>
                  <a:tcPr anchor="b"/>
                </a:tc>
                <a:tc>
                  <a:txBody>
                    <a:bodyPr/>
                    <a:lstStyle/>
                    <a:p>
                      <a:pPr algn="ctr"/>
                      <a:r>
                        <a:rPr lang="fr-FR" sz="1400" smtClean="0"/>
                        <a:t>44,2</a:t>
                      </a:r>
                      <a:endParaRPr lang="fr-FR" sz="1400"/>
                    </a:p>
                  </a:txBody>
                  <a:tcPr anchor="b"/>
                </a:tc>
                <a:tc>
                  <a:txBody>
                    <a:bodyPr/>
                    <a:lstStyle/>
                    <a:p>
                      <a:pPr algn="ctr"/>
                      <a:r>
                        <a:rPr lang="fr-FR" sz="1400" smtClean="0"/>
                        <a:t>45,0</a:t>
                      </a:r>
                      <a:endParaRPr lang="fr-FR" sz="1400"/>
                    </a:p>
                  </a:txBody>
                  <a:tcPr anchor="b"/>
                </a:tc>
              </a:tr>
              <a:tr h="295529">
                <a:tc>
                  <a:txBody>
                    <a:bodyPr/>
                    <a:lstStyle/>
                    <a:p>
                      <a:r>
                        <a:rPr lang="fr-FR" sz="1400" smtClean="0"/>
                        <a:t>Mayotte</a:t>
                      </a:r>
                      <a:endParaRPr lang="fr-FR" sz="1400"/>
                    </a:p>
                  </a:txBody>
                  <a:tcPr anchor="b"/>
                </a:tc>
                <a:tc>
                  <a:txBody>
                    <a:bodyPr/>
                    <a:lstStyle/>
                    <a:p>
                      <a:pPr algn="ctr"/>
                      <a:r>
                        <a:rPr lang="fr-FR" sz="1400" smtClean="0"/>
                        <a:t>128</a:t>
                      </a:r>
                      <a:endParaRPr lang="fr-FR" sz="1400"/>
                    </a:p>
                  </a:txBody>
                  <a:tcPr anchor="b"/>
                </a:tc>
                <a:tc>
                  <a:txBody>
                    <a:bodyPr/>
                    <a:lstStyle/>
                    <a:p>
                      <a:pPr algn="ctr"/>
                      <a:r>
                        <a:rPr lang="fr-FR" sz="1400" smtClean="0"/>
                        <a:t>2,7</a:t>
                      </a:r>
                      <a:endParaRPr lang="fr-FR" sz="1400"/>
                    </a:p>
                  </a:txBody>
                  <a:tcPr anchor="b"/>
                </a:tc>
                <a:tc>
                  <a:txBody>
                    <a:bodyPr/>
                    <a:lstStyle/>
                    <a:p>
                      <a:pPr algn="ctr"/>
                      <a:r>
                        <a:rPr lang="fr-FR" sz="1400" smtClean="0"/>
                        <a:t>59.0</a:t>
                      </a:r>
                      <a:endParaRPr lang="fr-FR" sz="1400"/>
                    </a:p>
                  </a:txBody>
                  <a:tcPr anchor="b"/>
                </a:tc>
                <a:tc>
                  <a:txBody>
                    <a:bodyPr/>
                    <a:lstStyle/>
                    <a:p>
                      <a:pPr algn="ctr"/>
                      <a:r>
                        <a:rPr lang="fr-FR" sz="1400" smtClean="0"/>
                        <a:t>59,4</a:t>
                      </a:r>
                      <a:endParaRPr lang="fr-FR" sz="1400"/>
                    </a:p>
                  </a:txBody>
                  <a:tcPr anchor="b"/>
                </a:tc>
                <a:tc>
                  <a:txBody>
                    <a:bodyPr/>
                    <a:lstStyle/>
                    <a:p>
                      <a:pPr algn="ctr"/>
                      <a:r>
                        <a:rPr lang="fr-FR" sz="1400" smtClean="0"/>
                        <a:t>38,4</a:t>
                      </a:r>
                      <a:endParaRPr lang="fr-FR" sz="1400"/>
                    </a:p>
                  </a:txBody>
                  <a:tcPr anchor="b"/>
                </a:tc>
              </a:tr>
              <a:tr h="295529">
                <a:tc>
                  <a:txBody>
                    <a:bodyPr/>
                    <a:lstStyle/>
                    <a:p>
                      <a:r>
                        <a:rPr lang="fr-FR" sz="1400" smtClean="0"/>
                        <a:t>Nouvelle-Calédonie</a:t>
                      </a:r>
                      <a:endParaRPr lang="fr-FR" sz="1400"/>
                    </a:p>
                  </a:txBody>
                  <a:tcPr anchor="b"/>
                </a:tc>
                <a:tc>
                  <a:txBody>
                    <a:bodyPr/>
                    <a:lstStyle/>
                    <a:p>
                      <a:pPr algn="ctr"/>
                      <a:r>
                        <a:rPr lang="fr-FR" sz="1400" smtClean="0"/>
                        <a:t>591</a:t>
                      </a:r>
                      <a:endParaRPr lang="fr-FR" sz="1400"/>
                    </a:p>
                  </a:txBody>
                  <a:tcPr anchor="b"/>
                </a:tc>
                <a:tc>
                  <a:txBody>
                    <a:bodyPr/>
                    <a:lstStyle/>
                    <a:p>
                      <a:pPr algn="ctr"/>
                      <a:r>
                        <a:rPr lang="fr-FR" sz="1400" smtClean="0"/>
                        <a:t>12,1</a:t>
                      </a:r>
                      <a:endParaRPr lang="fr-FR" sz="1400"/>
                    </a:p>
                  </a:txBody>
                  <a:tcPr anchor="b"/>
                </a:tc>
                <a:tc>
                  <a:txBody>
                    <a:bodyPr/>
                    <a:lstStyle/>
                    <a:p>
                      <a:pPr algn="ctr"/>
                      <a:r>
                        <a:rPr lang="fr-FR" sz="1400" smtClean="0"/>
                        <a:t>61.7</a:t>
                      </a:r>
                      <a:endParaRPr lang="fr-FR" sz="1400"/>
                    </a:p>
                  </a:txBody>
                  <a:tcPr anchor="b"/>
                </a:tc>
                <a:tc>
                  <a:txBody>
                    <a:bodyPr/>
                    <a:lstStyle/>
                    <a:p>
                      <a:pPr algn="ctr"/>
                      <a:r>
                        <a:rPr lang="fr-FR" sz="1400" smtClean="0"/>
                        <a:t>56,3</a:t>
                      </a:r>
                      <a:endParaRPr lang="fr-FR" sz="1400"/>
                    </a:p>
                  </a:txBody>
                  <a:tcPr anchor="b"/>
                </a:tc>
                <a:tc>
                  <a:txBody>
                    <a:bodyPr/>
                    <a:lstStyle/>
                    <a:p>
                      <a:pPr algn="ctr"/>
                      <a:r>
                        <a:rPr lang="fr-FR" sz="1400" smtClean="0"/>
                        <a:t>56,8</a:t>
                      </a:r>
                      <a:endParaRPr lang="fr-FR" sz="1400"/>
                    </a:p>
                  </a:txBody>
                  <a:tcPr anchor="b"/>
                </a:tc>
              </a:tr>
              <a:tr h="295529">
                <a:tc>
                  <a:txBody>
                    <a:bodyPr/>
                    <a:lstStyle/>
                    <a:p>
                      <a:r>
                        <a:rPr lang="fr-FR" sz="1400" smtClean="0"/>
                        <a:t>Polynésie française</a:t>
                      </a:r>
                      <a:endParaRPr lang="fr-FR" sz="1400"/>
                    </a:p>
                  </a:txBody>
                  <a:tcPr anchor="b"/>
                </a:tc>
                <a:tc>
                  <a:txBody>
                    <a:bodyPr/>
                    <a:lstStyle/>
                    <a:p>
                      <a:pPr algn="ctr"/>
                      <a:r>
                        <a:rPr lang="fr-FR" sz="1400" smtClean="0"/>
                        <a:t>398</a:t>
                      </a:r>
                      <a:endParaRPr lang="fr-FR" sz="1400"/>
                    </a:p>
                  </a:txBody>
                  <a:tcPr anchor="b"/>
                </a:tc>
                <a:tc>
                  <a:txBody>
                    <a:bodyPr/>
                    <a:lstStyle/>
                    <a:p>
                      <a:pPr algn="ctr"/>
                      <a:r>
                        <a:rPr lang="fr-FR" sz="1400" smtClean="0"/>
                        <a:t>8,3</a:t>
                      </a:r>
                      <a:endParaRPr lang="fr-FR" sz="1400"/>
                    </a:p>
                  </a:txBody>
                  <a:tcPr anchor="b"/>
                </a:tc>
                <a:tc>
                  <a:txBody>
                    <a:bodyPr/>
                    <a:lstStyle/>
                    <a:p>
                      <a:pPr algn="ctr"/>
                      <a:r>
                        <a:rPr lang="fr-FR" sz="1400" smtClean="0"/>
                        <a:t>58.4</a:t>
                      </a:r>
                      <a:endParaRPr lang="fr-FR" sz="1400"/>
                    </a:p>
                  </a:txBody>
                  <a:tcPr anchor="b"/>
                </a:tc>
                <a:tc>
                  <a:txBody>
                    <a:bodyPr/>
                    <a:lstStyle/>
                    <a:p>
                      <a:pPr algn="ctr"/>
                      <a:r>
                        <a:rPr lang="fr-FR" sz="1400" smtClean="0"/>
                        <a:t>50,9</a:t>
                      </a:r>
                      <a:endParaRPr lang="fr-FR" sz="1400"/>
                    </a:p>
                  </a:txBody>
                  <a:tcPr anchor="b"/>
                </a:tc>
                <a:tc>
                  <a:txBody>
                    <a:bodyPr/>
                    <a:lstStyle/>
                    <a:p>
                      <a:pPr algn="ctr"/>
                      <a:r>
                        <a:rPr lang="fr-FR" sz="1400" smtClean="0"/>
                        <a:t>70,8</a:t>
                      </a:r>
                      <a:endParaRPr lang="fr-FR" sz="1400"/>
                    </a:p>
                  </a:txBody>
                  <a:tcPr anchor="b"/>
                </a:tc>
              </a:tr>
              <a:tr h="295529">
                <a:tc>
                  <a:txBody>
                    <a:bodyPr/>
                    <a:lstStyle/>
                    <a:p>
                      <a:r>
                        <a:rPr lang="fr-FR" sz="1400" smtClean="0"/>
                        <a:t>Réunion</a:t>
                      </a:r>
                      <a:endParaRPr lang="fr-FR" sz="1400"/>
                    </a:p>
                  </a:txBody>
                  <a:tcPr anchor="b"/>
                </a:tc>
                <a:tc>
                  <a:txBody>
                    <a:bodyPr/>
                    <a:lstStyle/>
                    <a:p>
                      <a:pPr algn="ctr"/>
                      <a:r>
                        <a:rPr lang="fr-FR" sz="1400" smtClean="0"/>
                        <a:t>1991</a:t>
                      </a:r>
                      <a:endParaRPr lang="fr-FR" sz="1400"/>
                    </a:p>
                  </a:txBody>
                  <a:tcPr anchor="b"/>
                </a:tc>
                <a:tc>
                  <a:txBody>
                    <a:bodyPr/>
                    <a:lstStyle/>
                    <a:p>
                      <a:pPr algn="ctr"/>
                      <a:r>
                        <a:rPr lang="fr-FR" sz="1400" smtClean="0"/>
                        <a:t>38,2</a:t>
                      </a:r>
                      <a:endParaRPr lang="fr-FR" sz="1400"/>
                    </a:p>
                  </a:txBody>
                  <a:tcPr anchor="b"/>
                </a:tc>
                <a:tc>
                  <a:txBody>
                    <a:bodyPr/>
                    <a:lstStyle/>
                    <a:p>
                      <a:pPr algn="ctr"/>
                      <a:r>
                        <a:rPr lang="fr-FR" sz="1400" smtClean="0"/>
                        <a:t>62.3</a:t>
                      </a:r>
                      <a:endParaRPr lang="fr-FR" sz="1400"/>
                    </a:p>
                  </a:txBody>
                  <a:tcPr anchor="b"/>
                </a:tc>
                <a:tc>
                  <a:txBody>
                    <a:bodyPr/>
                    <a:lstStyle/>
                    <a:p>
                      <a:pPr algn="ctr"/>
                      <a:r>
                        <a:rPr lang="fr-FR" sz="1400" smtClean="0"/>
                        <a:t>53,7</a:t>
                      </a:r>
                      <a:endParaRPr lang="fr-FR" sz="1400"/>
                    </a:p>
                  </a:txBody>
                  <a:tcPr anchor="b"/>
                </a:tc>
                <a:tc>
                  <a:txBody>
                    <a:bodyPr/>
                    <a:lstStyle/>
                    <a:p>
                      <a:pPr algn="ctr"/>
                      <a:r>
                        <a:rPr lang="fr-FR" sz="1400" smtClean="0"/>
                        <a:t>56,7</a:t>
                      </a:r>
                      <a:endParaRPr lang="fr-FR" sz="1400"/>
                    </a:p>
                  </a:txBody>
                  <a:tcPr anchor="b"/>
                </a:tc>
              </a:tr>
              <a:tr h="478713">
                <a:tc>
                  <a:txBody>
                    <a:bodyPr/>
                    <a:lstStyle/>
                    <a:p>
                      <a:r>
                        <a:rPr lang="fr-FR" sz="1400" smtClean="0"/>
                        <a:t>Saint Pierre et Miquelon</a:t>
                      </a:r>
                      <a:endParaRPr lang="fr-FR" sz="1400"/>
                    </a:p>
                  </a:txBody>
                  <a:tcPr anchor="b"/>
                </a:tc>
                <a:tc>
                  <a:txBody>
                    <a:bodyPr/>
                    <a:lstStyle/>
                    <a:p>
                      <a:pPr algn="ctr"/>
                      <a:r>
                        <a:rPr lang="fr-FR" sz="1400" smtClean="0"/>
                        <a:t>2</a:t>
                      </a:r>
                      <a:endParaRPr lang="fr-FR" sz="1400"/>
                    </a:p>
                  </a:txBody>
                  <a:tcPr anchor="b"/>
                </a:tc>
                <a:tc>
                  <a:txBody>
                    <a:bodyPr/>
                    <a:lstStyle/>
                    <a:p>
                      <a:pPr algn="ctr"/>
                      <a:r>
                        <a:rPr lang="fr-FR" sz="1400" smtClean="0"/>
                        <a:t>0,0</a:t>
                      </a:r>
                      <a:endParaRPr lang="fr-FR" sz="1400"/>
                    </a:p>
                  </a:txBody>
                  <a:tcPr anchor="b"/>
                </a:tc>
                <a:tc>
                  <a:txBody>
                    <a:bodyPr/>
                    <a:lstStyle/>
                    <a:p>
                      <a:pPr algn="ctr"/>
                      <a:r>
                        <a:rPr lang="fr-FR" sz="1400" smtClean="0"/>
                        <a:t>65.8</a:t>
                      </a:r>
                      <a:endParaRPr lang="fr-FR" sz="1400"/>
                    </a:p>
                  </a:txBody>
                  <a:tcPr anchor="b"/>
                </a:tc>
                <a:tc>
                  <a:txBody>
                    <a:bodyPr/>
                    <a:lstStyle/>
                    <a:p>
                      <a:pPr algn="ctr"/>
                      <a:r>
                        <a:rPr lang="fr-FR" sz="1400" smtClean="0"/>
                        <a:t>100,0</a:t>
                      </a:r>
                      <a:endParaRPr lang="fr-FR" sz="1400"/>
                    </a:p>
                  </a:txBody>
                  <a:tcPr anchor="b"/>
                </a:tc>
                <a:tc>
                  <a:txBody>
                    <a:bodyPr/>
                    <a:lstStyle/>
                    <a:p>
                      <a:pPr algn="ctr"/>
                      <a:r>
                        <a:rPr lang="fr-FR" sz="1400" smtClean="0"/>
                        <a:t>100,0</a:t>
                      </a:r>
                      <a:endParaRPr lang="fr-FR" sz="1400"/>
                    </a:p>
                  </a:txBody>
                  <a:tcPr anchor="b"/>
                </a:tc>
              </a:tr>
              <a:tr h="295529">
                <a:tc>
                  <a:txBody>
                    <a:bodyPr/>
                    <a:lstStyle/>
                    <a:p>
                      <a:r>
                        <a:rPr lang="fr-FR" sz="1400" smtClean="0"/>
                        <a:t>Wallis et Futuna</a:t>
                      </a:r>
                      <a:endParaRPr lang="fr-FR" sz="1400"/>
                    </a:p>
                  </a:txBody>
                  <a:tcPr anchor="b"/>
                </a:tc>
                <a:tc>
                  <a:txBody>
                    <a:bodyPr/>
                    <a:lstStyle/>
                    <a:p>
                      <a:pPr algn="ctr"/>
                      <a:r>
                        <a:rPr lang="fr-FR" sz="1400" smtClean="0"/>
                        <a:t>29</a:t>
                      </a:r>
                      <a:endParaRPr lang="fr-FR" sz="1400"/>
                    </a:p>
                  </a:txBody>
                  <a:tcPr anchor="b"/>
                </a:tc>
                <a:tc>
                  <a:txBody>
                    <a:bodyPr/>
                    <a:lstStyle/>
                    <a:p>
                      <a:pPr algn="ctr"/>
                      <a:r>
                        <a:rPr lang="fr-FR" sz="1400" smtClean="0"/>
                        <a:t>0,6</a:t>
                      </a:r>
                      <a:endParaRPr lang="fr-FR" sz="1400"/>
                    </a:p>
                  </a:txBody>
                  <a:tcPr anchor="b"/>
                </a:tc>
                <a:tc>
                  <a:txBody>
                    <a:bodyPr/>
                    <a:lstStyle/>
                    <a:p>
                      <a:pPr algn="ctr"/>
                      <a:r>
                        <a:rPr lang="fr-FR" sz="1400" smtClean="0"/>
                        <a:t>57.4</a:t>
                      </a:r>
                      <a:endParaRPr lang="fr-FR" sz="1400"/>
                    </a:p>
                  </a:txBody>
                  <a:tcPr anchor="b"/>
                </a:tc>
                <a:tc>
                  <a:txBody>
                    <a:bodyPr/>
                    <a:lstStyle/>
                    <a:p>
                      <a:pPr algn="ctr"/>
                      <a:r>
                        <a:rPr lang="fr-FR" sz="1400" smtClean="0"/>
                        <a:t>67,9</a:t>
                      </a:r>
                      <a:endParaRPr lang="fr-FR" sz="1400"/>
                    </a:p>
                  </a:txBody>
                  <a:tcPr anchor="b"/>
                </a:tc>
                <a:tc>
                  <a:txBody>
                    <a:bodyPr/>
                    <a:lstStyle/>
                    <a:p>
                      <a:pPr algn="ctr"/>
                      <a:r>
                        <a:rPr lang="fr-FR" sz="1400" smtClean="0"/>
                        <a:t>27,8</a:t>
                      </a:r>
                      <a:endParaRPr lang="fr-FR" sz="1400"/>
                    </a:p>
                  </a:txBody>
                  <a:tcPr anchor="b"/>
                </a:tc>
              </a:tr>
              <a:tr h="295529">
                <a:tc>
                  <a:txBody>
                    <a:bodyPr/>
                    <a:lstStyle/>
                    <a:p>
                      <a:r>
                        <a:rPr lang="fr-FR" sz="1400" b="1" dirty="0" smtClean="0"/>
                        <a:t>Total Outre Mer</a:t>
                      </a:r>
                      <a:endParaRPr lang="fr-FR" sz="1400" b="1" dirty="0"/>
                    </a:p>
                  </a:txBody>
                  <a:tcPr anchor="b"/>
                </a:tc>
                <a:tc>
                  <a:txBody>
                    <a:bodyPr/>
                    <a:lstStyle/>
                    <a:p>
                      <a:pPr algn="ctr"/>
                      <a:r>
                        <a:rPr lang="fr-FR" sz="1400" b="1" dirty="0" smtClean="0"/>
                        <a:t>5168</a:t>
                      </a:r>
                      <a:endParaRPr lang="fr-FR" sz="1400" b="1" dirty="0"/>
                    </a:p>
                  </a:txBody>
                  <a:tcPr anchor="b"/>
                </a:tc>
                <a:tc>
                  <a:txBody>
                    <a:bodyPr/>
                    <a:lstStyle/>
                    <a:p>
                      <a:pPr algn="ctr"/>
                      <a:r>
                        <a:rPr lang="fr-FR" sz="1400" b="1" dirty="0" smtClean="0"/>
                        <a:t>100,0</a:t>
                      </a:r>
                      <a:endParaRPr lang="fr-FR" sz="1400" b="1" dirty="0"/>
                    </a:p>
                  </a:txBody>
                  <a:tcPr anchor="b"/>
                </a:tc>
                <a:tc>
                  <a:txBody>
                    <a:bodyPr/>
                    <a:lstStyle/>
                    <a:p>
                      <a:pPr algn="ctr"/>
                      <a:r>
                        <a:rPr lang="fr-FR" sz="1400" b="1" dirty="0" smtClean="0"/>
                        <a:t>62.1</a:t>
                      </a:r>
                      <a:endParaRPr lang="fr-FR" sz="1400" b="1" dirty="0"/>
                    </a:p>
                  </a:txBody>
                  <a:tcPr anchor="b"/>
                </a:tc>
                <a:tc>
                  <a:txBody>
                    <a:bodyPr/>
                    <a:lstStyle/>
                    <a:p>
                      <a:pPr algn="ctr"/>
                      <a:r>
                        <a:rPr lang="fr-FR" sz="1400" b="1" dirty="0" smtClean="0"/>
                        <a:t>50,9</a:t>
                      </a:r>
                      <a:endParaRPr lang="fr-FR" sz="1400" b="1" dirty="0"/>
                    </a:p>
                  </a:txBody>
                  <a:tcPr anchor="b"/>
                </a:tc>
                <a:tc>
                  <a:txBody>
                    <a:bodyPr/>
                    <a:lstStyle/>
                    <a:p>
                      <a:pPr algn="ctr"/>
                      <a:r>
                        <a:rPr lang="fr-FR" sz="1400" b="1" dirty="0" smtClean="0"/>
                        <a:t>52,5</a:t>
                      </a:r>
                      <a:endParaRPr lang="fr-FR" sz="1400" b="1" dirty="0"/>
                    </a:p>
                  </a:txBody>
                  <a:tcPr anchor="b"/>
                </a:tc>
              </a:tr>
              <a:tr h="295529">
                <a:tc>
                  <a:txBody>
                    <a:bodyPr/>
                    <a:lstStyle/>
                    <a:p>
                      <a:r>
                        <a:rPr lang="fr-FR" sz="1400" smtClean="0"/>
                        <a:t>Total Hexagone</a:t>
                      </a:r>
                      <a:endParaRPr lang="fr-FR" sz="1400"/>
                    </a:p>
                  </a:txBody>
                  <a:tcPr anchor="b"/>
                </a:tc>
                <a:tc>
                  <a:txBody>
                    <a:bodyPr/>
                    <a:lstStyle/>
                    <a:p>
                      <a:pPr algn="ctr"/>
                      <a:r>
                        <a:rPr lang="fr-FR" sz="1400" dirty="0" smtClean="0"/>
                        <a:t>80663</a:t>
                      </a:r>
                      <a:endParaRPr lang="fr-FR" sz="1400" dirty="0"/>
                    </a:p>
                  </a:txBody>
                  <a:tcPr anchor="b"/>
                </a:tc>
                <a:tc>
                  <a:txBody>
                    <a:bodyPr/>
                    <a:lstStyle/>
                    <a:p>
                      <a:pPr algn="ctr"/>
                      <a:r>
                        <a:rPr lang="fr-FR" sz="1400" smtClean="0"/>
                        <a:t>100,0</a:t>
                      </a:r>
                      <a:endParaRPr lang="fr-FR" sz="1400"/>
                    </a:p>
                  </a:txBody>
                  <a:tcPr anchor="b"/>
                </a:tc>
                <a:tc>
                  <a:txBody>
                    <a:bodyPr/>
                    <a:lstStyle/>
                    <a:p>
                      <a:pPr algn="ctr"/>
                      <a:r>
                        <a:rPr lang="fr-FR" sz="1400" smtClean="0"/>
                        <a:t>64.9</a:t>
                      </a:r>
                      <a:endParaRPr lang="fr-FR" sz="1400"/>
                    </a:p>
                  </a:txBody>
                  <a:tcPr anchor="b"/>
                </a:tc>
                <a:tc>
                  <a:txBody>
                    <a:bodyPr/>
                    <a:lstStyle/>
                    <a:p>
                      <a:pPr algn="ctr"/>
                      <a:r>
                        <a:rPr lang="fr-FR" sz="1400" smtClean="0"/>
                        <a:t>34,2</a:t>
                      </a:r>
                      <a:endParaRPr lang="fr-FR" sz="1400"/>
                    </a:p>
                  </a:txBody>
                  <a:tcPr anchor="b"/>
                </a:tc>
                <a:tc>
                  <a:txBody>
                    <a:bodyPr/>
                    <a:lstStyle/>
                    <a:p>
                      <a:pPr algn="ctr"/>
                      <a:r>
                        <a:rPr lang="fr-FR" sz="1400" dirty="0" smtClean="0"/>
                        <a:t>61,8</a:t>
                      </a:r>
                      <a:endParaRPr lang="fr-FR" sz="1400" dirty="0"/>
                    </a:p>
                  </a:txBody>
                  <a:tcPr anchor="b"/>
                </a:tc>
              </a:tr>
            </a:tbl>
          </a:graphicData>
        </a:graphic>
      </p:graphicFrame>
      <p:sp>
        <p:nvSpPr>
          <p:cNvPr id="6" name="Espace réservé du pied de page 4"/>
          <p:cNvSpPr>
            <a:spLocks noGrp="1"/>
          </p:cNvSpPr>
          <p:nvPr>
            <p:ph type="ftr" sz="quarter" idx="10"/>
          </p:nvPr>
        </p:nvSpPr>
        <p:spPr>
          <a:xfrm>
            <a:off x="3124200" y="6248400"/>
            <a:ext cx="4400128" cy="457200"/>
          </a:xfrm>
        </p:spPr>
        <p:txBody>
          <a:bodyPr/>
          <a:lstStyle/>
          <a:p>
            <a:pPr>
              <a:defRPr/>
            </a:pPr>
            <a:r>
              <a:rPr lang="fr-FR" altLang="fr-FR" dirty="0" smtClean="0">
                <a:solidFill>
                  <a:srgbClr val="3333CC"/>
                </a:solidFill>
              </a:rPr>
              <a:t>Chapitre </a:t>
            </a:r>
            <a:r>
              <a:rPr lang="fr-FR" altLang="fr-FR" dirty="0">
                <a:solidFill>
                  <a:srgbClr val="3333CC"/>
                </a:solidFill>
              </a:rPr>
              <a:t>Outre Mer 2016</a:t>
            </a:r>
            <a:endParaRPr lang="fr-FR" altLang="fr-FR" dirty="0" smtClean="0">
              <a:solidFill>
                <a:srgbClr val="3333CC"/>
              </a:solidFill>
            </a:endParaRPr>
          </a:p>
          <a:p>
            <a:pPr>
              <a:defRPr/>
            </a:pPr>
            <a:r>
              <a:rPr lang="fr-FR" altLang="fr-FR" dirty="0" smtClean="0">
                <a:solidFill>
                  <a:srgbClr val="3333CC"/>
                </a:solidFill>
              </a:rPr>
              <a:t>Répartition des patients prévalents au 31/12</a:t>
            </a:r>
            <a:endParaRPr lang="fr-FR" altLang="fr-FR" dirty="0">
              <a:solidFill>
                <a:srgbClr val="3333CC"/>
              </a:solidFill>
            </a:endParaRPr>
          </a:p>
        </p:txBody>
      </p:sp>
      <p:sp>
        <p:nvSpPr>
          <p:cNvPr id="7" name="Rectangle 6"/>
          <p:cNvSpPr/>
          <p:nvPr/>
        </p:nvSpPr>
        <p:spPr>
          <a:xfrm>
            <a:off x="251520" y="548680"/>
            <a:ext cx="8568952" cy="646331"/>
          </a:xfrm>
          <a:prstGeom prst="rect">
            <a:avLst/>
          </a:prstGeom>
          <a:noFill/>
        </p:spPr>
        <p:txBody>
          <a:bodyPr vert="horz" wrap="square" rtlCol="0">
            <a:spAutoFit/>
          </a:bodyPr>
          <a:lstStyle/>
          <a:p>
            <a:r>
              <a:rPr lang="fr-FR" dirty="0">
                <a:solidFill>
                  <a:srgbClr val="3333CC"/>
                </a:solidFill>
              </a:rPr>
              <a:t>Au </a:t>
            </a:r>
            <a:r>
              <a:rPr lang="fr-FR" dirty="0" smtClean="0">
                <a:solidFill>
                  <a:srgbClr val="3333CC"/>
                </a:solidFill>
              </a:rPr>
              <a:t>31/12/2016, </a:t>
            </a:r>
            <a:r>
              <a:rPr lang="fr-FR" dirty="0" smtClean="0">
                <a:solidFill>
                  <a:srgbClr val="3333CC"/>
                </a:solidFill>
              </a:rPr>
              <a:t>au moins* </a:t>
            </a:r>
            <a:r>
              <a:rPr lang="fr-FR" dirty="0" smtClean="0">
                <a:solidFill>
                  <a:srgbClr val="3333CC"/>
                </a:solidFill>
              </a:rPr>
              <a:t>5 168 patients </a:t>
            </a:r>
            <a:r>
              <a:rPr lang="fr-FR" dirty="0">
                <a:solidFill>
                  <a:srgbClr val="3333CC"/>
                </a:solidFill>
              </a:rPr>
              <a:t>résidant dans ces régions, reçoivent un traitement de suppléance</a:t>
            </a:r>
            <a:r>
              <a:rPr lang="fr-FR" dirty="0" smtClean="0">
                <a:solidFill>
                  <a:srgbClr val="3333CC"/>
                </a:solidFill>
              </a:rPr>
              <a:t>.        *</a:t>
            </a:r>
            <a:r>
              <a:rPr lang="fr-FR" i="1" dirty="0" smtClean="0">
                <a:solidFill>
                  <a:srgbClr val="3333CC"/>
                </a:solidFill>
              </a:rPr>
              <a:t>sous-déclaration en Polynésie Française </a:t>
            </a:r>
            <a:endParaRPr lang="fr-FR" i="1" dirty="0">
              <a:solidFill>
                <a:srgbClr val="3333CC"/>
              </a:solidFill>
            </a:endParaRPr>
          </a:p>
        </p:txBody>
      </p:sp>
    </p:spTree>
    <p:extLst>
      <p:ext uri="{BB962C8B-B14F-4D97-AF65-F5344CB8AC3E}">
        <p14:creationId xmlns:p14="http://schemas.microsoft.com/office/powerpoint/2010/main" val="34590882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85</a:t>
            </a:fld>
            <a:endParaRPr lang="fr-FR" altLang="fr-FR">
              <a:solidFill>
                <a:srgbClr val="000000"/>
              </a:solidFill>
            </a:endParaRPr>
          </a:p>
        </p:txBody>
      </p:sp>
      <p:graphicFrame>
        <p:nvGraphicFramePr>
          <p:cNvPr id="4" name="Tableau 3"/>
          <p:cNvGraphicFramePr>
            <a:graphicFrameLocks noGrp="1"/>
          </p:cNvGraphicFramePr>
          <p:nvPr>
            <p:custDataLst>
              <p:tags r:id="rId1"/>
            </p:custDataLst>
            <p:extLst>
              <p:ext uri="{D42A27DB-BD31-4B8C-83A1-F6EECF244321}">
                <p14:modId xmlns:p14="http://schemas.microsoft.com/office/powerpoint/2010/main" val="2372095868"/>
              </p:ext>
            </p:extLst>
          </p:nvPr>
        </p:nvGraphicFramePr>
        <p:xfrm>
          <a:off x="107504" y="2780928"/>
          <a:ext cx="8883762" cy="3048000"/>
        </p:xfrm>
        <a:graphic>
          <a:graphicData uri="http://schemas.openxmlformats.org/drawingml/2006/table">
            <a:tbl>
              <a:tblPr firstRow="1" bandRow="1">
                <a:tableStyleId>{5C22544A-7EE6-4342-B048-85BDC9FD1C3A}</a:tableStyleId>
              </a:tblPr>
              <a:tblGrid>
                <a:gridCol w="1453334"/>
                <a:gridCol w="662362"/>
                <a:gridCol w="825015"/>
                <a:gridCol w="1406547"/>
                <a:gridCol w="909326"/>
                <a:gridCol w="1394930"/>
                <a:gridCol w="936104"/>
                <a:gridCol w="1296144"/>
              </a:tblGrid>
              <a:tr h="0">
                <a:tc>
                  <a:txBody>
                    <a:bodyPr/>
                    <a:lstStyle/>
                    <a:p>
                      <a:pPr algn="ctr"/>
                      <a:endParaRPr lang="fr-FR" sz="1000" dirty="0"/>
                    </a:p>
                  </a:txBody>
                  <a:tcPr anchor="ctr"/>
                </a:tc>
                <a:tc>
                  <a:txBody>
                    <a:bodyPr/>
                    <a:lstStyle/>
                    <a:p>
                      <a:pPr algn="ctr"/>
                      <a:r>
                        <a:rPr lang="fr-FR" sz="1000" smtClean="0"/>
                        <a:t>n</a:t>
                      </a:r>
                      <a:endParaRPr lang="fr-FR" sz="1000" dirty="0"/>
                    </a:p>
                  </a:txBody>
                  <a:tcPr anchor="ctr"/>
                </a:tc>
                <a:tc>
                  <a:txBody>
                    <a:bodyPr/>
                    <a:lstStyle/>
                    <a:p>
                      <a:pPr algn="ctr"/>
                      <a:r>
                        <a:rPr lang="fr-FR" sz="1000" smtClean="0"/>
                        <a:t>Taux brut</a:t>
                      </a:r>
                      <a:endParaRPr lang="fr-FR" sz="1000"/>
                    </a:p>
                  </a:txBody>
                  <a:tcPr anchor="ctr"/>
                </a:tc>
                <a:tc>
                  <a:txBody>
                    <a:bodyPr/>
                    <a:lstStyle/>
                    <a:p>
                      <a:pPr algn="ctr"/>
                      <a:r>
                        <a:rPr lang="fr-FR" sz="1000" smtClean="0"/>
                        <a:t>Intervalle de confiance </a:t>
                      </a:r>
                    </a:p>
                    <a:p>
                      <a:pPr algn="ctr"/>
                      <a:r>
                        <a:rPr lang="fr-FR" sz="1000" smtClean="0"/>
                        <a:t> à 95% du taux brut</a:t>
                      </a:r>
                      <a:endParaRPr lang="fr-FR" sz="1000" dirty="0"/>
                    </a:p>
                  </a:txBody>
                  <a:tcPr anchor="ctr"/>
                </a:tc>
                <a:tc>
                  <a:txBody>
                    <a:bodyPr/>
                    <a:lstStyle/>
                    <a:p>
                      <a:pPr algn="ctr"/>
                      <a:r>
                        <a:rPr lang="fr-FR" sz="1000" smtClean="0"/>
                        <a:t>Taux </a:t>
                      </a:r>
                    </a:p>
                    <a:p>
                      <a:pPr algn="ctr"/>
                      <a:r>
                        <a:rPr lang="fr-FR" sz="1000" smtClean="0"/>
                        <a:t>standardisé</a:t>
                      </a:r>
                      <a:endParaRPr lang="fr-FR" sz="1000"/>
                    </a:p>
                  </a:txBody>
                  <a:tcPr anchor="ctr"/>
                </a:tc>
                <a:tc>
                  <a:txBody>
                    <a:bodyPr/>
                    <a:lstStyle/>
                    <a:p>
                      <a:pPr algn="ctr"/>
                      <a:r>
                        <a:rPr lang="fr-FR" sz="1000" smtClean="0"/>
                        <a:t>Intervalle de confiance </a:t>
                      </a:r>
                    </a:p>
                    <a:p>
                      <a:pPr algn="ctr"/>
                      <a:r>
                        <a:rPr lang="fr-FR" sz="1000" smtClean="0"/>
                        <a:t> à 95% du taux standardisé</a:t>
                      </a:r>
                      <a:endParaRPr lang="fr-FR" sz="1000"/>
                    </a:p>
                  </a:txBody>
                  <a:tcPr anchor="ctr"/>
                </a:tc>
                <a:tc>
                  <a:txBody>
                    <a:bodyPr/>
                    <a:lstStyle/>
                    <a:p>
                      <a:pPr algn="ctr"/>
                      <a:r>
                        <a:rPr lang="fr-FR" sz="1000" smtClean="0"/>
                        <a:t>Indice </a:t>
                      </a:r>
                    </a:p>
                    <a:p>
                      <a:pPr algn="ctr"/>
                      <a:r>
                        <a:rPr lang="fr-FR" sz="1000" smtClean="0"/>
                        <a:t> comparatif </a:t>
                      </a:r>
                    </a:p>
                    <a:p>
                      <a:pPr algn="ctr"/>
                      <a:r>
                        <a:rPr lang="fr-FR" sz="1000" smtClean="0"/>
                        <a:t> de prévalence</a:t>
                      </a:r>
                      <a:endParaRPr lang="fr-FR" sz="1000"/>
                    </a:p>
                  </a:txBody>
                  <a:tcPr anchor="ctr"/>
                </a:tc>
                <a:tc>
                  <a:txBody>
                    <a:bodyPr/>
                    <a:lstStyle/>
                    <a:p>
                      <a:pPr algn="ctr"/>
                      <a:r>
                        <a:rPr lang="fr-FR" sz="1000" smtClean="0"/>
                        <a:t>Intervalle de confiance </a:t>
                      </a:r>
                    </a:p>
                    <a:p>
                      <a:pPr algn="ctr"/>
                      <a:r>
                        <a:rPr lang="fr-FR" sz="1000" smtClean="0"/>
                        <a:t> à 95% de l'indice </a:t>
                      </a:r>
                    </a:p>
                    <a:p>
                      <a:pPr algn="ctr"/>
                      <a:r>
                        <a:rPr lang="fr-FR" sz="1000" smtClean="0"/>
                        <a:t> comparatif de prévalence</a:t>
                      </a:r>
                      <a:endParaRPr lang="fr-FR" sz="1000"/>
                    </a:p>
                  </a:txBody>
                  <a:tcPr anchor="ctr"/>
                </a:tc>
              </a:tr>
              <a:tr h="193675">
                <a:tc>
                  <a:txBody>
                    <a:bodyPr/>
                    <a:lstStyle/>
                    <a:p>
                      <a:r>
                        <a:rPr lang="fr-FR" sz="1000" smtClean="0"/>
                        <a:t>Guadeloupe</a:t>
                      </a:r>
                      <a:endParaRPr lang="fr-FR" sz="1000"/>
                    </a:p>
                  </a:txBody>
                  <a:tcPr anchor="b"/>
                </a:tc>
                <a:tc>
                  <a:txBody>
                    <a:bodyPr/>
                    <a:lstStyle/>
                    <a:p>
                      <a:pPr algn="ctr"/>
                      <a:r>
                        <a:rPr lang="fr-FR" sz="1000" smtClean="0"/>
                        <a:t>964</a:t>
                      </a:r>
                      <a:endParaRPr lang="fr-FR" sz="1000"/>
                    </a:p>
                  </a:txBody>
                  <a:tcPr anchor="b"/>
                </a:tc>
                <a:tc>
                  <a:txBody>
                    <a:bodyPr/>
                    <a:lstStyle/>
                    <a:p>
                      <a:pPr algn="ctr"/>
                      <a:r>
                        <a:rPr lang="fr-FR" sz="1000" smtClean="0"/>
                        <a:t>2 423</a:t>
                      </a:r>
                      <a:endParaRPr lang="fr-FR" sz="1000"/>
                    </a:p>
                  </a:txBody>
                  <a:tcPr anchor="b"/>
                </a:tc>
                <a:tc>
                  <a:txBody>
                    <a:bodyPr/>
                    <a:lstStyle/>
                    <a:p>
                      <a:pPr algn="ctr"/>
                      <a:r>
                        <a:rPr lang="fr-FR" sz="1000" smtClean="0"/>
                        <a:t>[2 270 - 2 576]</a:t>
                      </a:r>
                      <a:endParaRPr lang="fr-FR" sz="1000"/>
                    </a:p>
                  </a:txBody>
                  <a:tcPr anchor="b"/>
                </a:tc>
                <a:tc>
                  <a:txBody>
                    <a:bodyPr/>
                    <a:lstStyle/>
                    <a:p>
                      <a:pPr algn="ctr"/>
                      <a:r>
                        <a:rPr lang="fr-FR" sz="1000" smtClean="0"/>
                        <a:t>2 549</a:t>
                      </a:r>
                      <a:endParaRPr lang="fr-FR" sz="1000"/>
                    </a:p>
                  </a:txBody>
                  <a:tcPr anchor="b"/>
                </a:tc>
                <a:tc>
                  <a:txBody>
                    <a:bodyPr/>
                    <a:lstStyle/>
                    <a:p>
                      <a:pPr algn="ctr"/>
                      <a:r>
                        <a:rPr lang="fr-FR" sz="1000" smtClean="0"/>
                        <a:t>[2 385 - 2 712]</a:t>
                      </a:r>
                      <a:endParaRPr lang="fr-FR" sz="1000"/>
                    </a:p>
                  </a:txBody>
                  <a:tcPr anchor="b"/>
                </a:tc>
                <a:tc>
                  <a:txBody>
                    <a:bodyPr/>
                    <a:lstStyle/>
                    <a:p>
                      <a:pPr algn="ctr"/>
                      <a:r>
                        <a:rPr lang="fr-FR" sz="1000" smtClean="0"/>
                        <a:t>0,98</a:t>
                      </a:r>
                      <a:endParaRPr lang="fr-FR" sz="1000"/>
                    </a:p>
                  </a:txBody>
                  <a:tcPr anchor="b"/>
                </a:tc>
                <a:tc>
                  <a:txBody>
                    <a:bodyPr/>
                    <a:lstStyle/>
                    <a:p>
                      <a:pPr algn="ctr"/>
                      <a:r>
                        <a:rPr lang="fr-FR" sz="1000" smtClean="0"/>
                        <a:t>[0,92 - 1,04]</a:t>
                      </a:r>
                      <a:endParaRPr lang="fr-FR" sz="1000"/>
                    </a:p>
                  </a:txBody>
                  <a:tcPr anchor="b"/>
                </a:tc>
              </a:tr>
              <a:tr h="193675">
                <a:tc>
                  <a:txBody>
                    <a:bodyPr/>
                    <a:lstStyle/>
                    <a:p>
                      <a:r>
                        <a:rPr lang="fr-FR" sz="1000" smtClean="0"/>
                        <a:t>Guyane</a:t>
                      </a:r>
                      <a:endParaRPr lang="fr-FR" sz="1000"/>
                    </a:p>
                  </a:txBody>
                  <a:tcPr anchor="b"/>
                </a:tc>
                <a:tc>
                  <a:txBody>
                    <a:bodyPr/>
                    <a:lstStyle/>
                    <a:p>
                      <a:pPr algn="ctr"/>
                      <a:r>
                        <a:rPr lang="fr-FR" sz="1000" smtClean="0"/>
                        <a:t>255</a:t>
                      </a:r>
                      <a:endParaRPr lang="fr-FR" sz="1000"/>
                    </a:p>
                  </a:txBody>
                  <a:tcPr anchor="b"/>
                </a:tc>
                <a:tc>
                  <a:txBody>
                    <a:bodyPr/>
                    <a:lstStyle/>
                    <a:p>
                      <a:pPr algn="ctr"/>
                      <a:r>
                        <a:rPr lang="fr-FR" sz="1000" smtClean="0"/>
                        <a:t>971</a:t>
                      </a:r>
                      <a:endParaRPr lang="fr-FR" sz="1000"/>
                    </a:p>
                  </a:txBody>
                  <a:tcPr anchor="b"/>
                </a:tc>
                <a:tc>
                  <a:txBody>
                    <a:bodyPr/>
                    <a:lstStyle/>
                    <a:p>
                      <a:pPr algn="ctr"/>
                      <a:r>
                        <a:rPr lang="fr-FR" sz="1000" smtClean="0"/>
                        <a:t>[852 - 1 091]</a:t>
                      </a:r>
                      <a:endParaRPr lang="fr-FR" sz="1000"/>
                    </a:p>
                  </a:txBody>
                  <a:tcPr anchor="b"/>
                </a:tc>
                <a:tc>
                  <a:txBody>
                    <a:bodyPr/>
                    <a:lstStyle/>
                    <a:p>
                      <a:pPr algn="ctr"/>
                      <a:r>
                        <a:rPr lang="fr-FR" sz="1000" smtClean="0"/>
                        <a:t>1 990</a:t>
                      </a:r>
                      <a:endParaRPr lang="fr-FR" sz="1000"/>
                    </a:p>
                  </a:txBody>
                  <a:tcPr anchor="b"/>
                </a:tc>
                <a:tc>
                  <a:txBody>
                    <a:bodyPr/>
                    <a:lstStyle/>
                    <a:p>
                      <a:pPr algn="ctr"/>
                      <a:r>
                        <a:rPr lang="fr-FR" sz="1000" smtClean="0"/>
                        <a:t>[1 699 - 2 281]</a:t>
                      </a:r>
                      <a:endParaRPr lang="fr-FR" sz="1000"/>
                    </a:p>
                  </a:txBody>
                  <a:tcPr anchor="b"/>
                </a:tc>
                <a:tc>
                  <a:txBody>
                    <a:bodyPr/>
                    <a:lstStyle/>
                    <a:p>
                      <a:pPr algn="ctr"/>
                      <a:r>
                        <a:rPr lang="fr-FR" sz="1000" smtClean="0"/>
                        <a:t>0,76</a:t>
                      </a:r>
                      <a:endParaRPr lang="fr-FR" sz="1000"/>
                    </a:p>
                  </a:txBody>
                  <a:tcPr anchor="b"/>
                </a:tc>
                <a:tc>
                  <a:txBody>
                    <a:bodyPr/>
                    <a:lstStyle/>
                    <a:p>
                      <a:pPr algn="ctr"/>
                      <a:r>
                        <a:rPr lang="fr-FR" sz="1000" smtClean="0"/>
                        <a:t>[0,66 - 0,88]</a:t>
                      </a:r>
                      <a:endParaRPr lang="fr-FR" sz="1000"/>
                    </a:p>
                  </a:txBody>
                  <a:tcPr anchor="b"/>
                </a:tc>
              </a:tr>
              <a:tr h="193675">
                <a:tc>
                  <a:txBody>
                    <a:bodyPr/>
                    <a:lstStyle/>
                    <a:p>
                      <a:r>
                        <a:rPr lang="fr-FR" sz="1000" smtClean="0"/>
                        <a:t>Martinique</a:t>
                      </a:r>
                      <a:endParaRPr lang="fr-FR" sz="1000"/>
                    </a:p>
                  </a:txBody>
                  <a:tcPr anchor="b"/>
                </a:tc>
                <a:tc>
                  <a:txBody>
                    <a:bodyPr/>
                    <a:lstStyle/>
                    <a:p>
                      <a:pPr algn="ctr"/>
                      <a:r>
                        <a:rPr lang="fr-FR" sz="1000" smtClean="0"/>
                        <a:t>810</a:t>
                      </a:r>
                      <a:endParaRPr lang="fr-FR" sz="1000"/>
                    </a:p>
                  </a:txBody>
                  <a:tcPr anchor="b"/>
                </a:tc>
                <a:tc>
                  <a:txBody>
                    <a:bodyPr/>
                    <a:lstStyle/>
                    <a:p>
                      <a:pPr algn="ctr"/>
                      <a:r>
                        <a:rPr lang="fr-FR" sz="1000" smtClean="0"/>
                        <a:t>2 149</a:t>
                      </a:r>
                      <a:endParaRPr lang="fr-FR" sz="1000"/>
                    </a:p>
                  </a:txBody>
                  <a:tcPr anchor="b"/>
                </a:tc>
                <a:tc>
                  <a:txBody>
                    <a:bodyPr/>
                    <a:lstStyle/>
                    <a:p>
                      <a:pPr algn="ctr"/>
                      <a:r>
                        <a:rPr lang="fr-FR" sz="1000" smtClean="0"/>
                        <a:t>[2 001 - 2 297]</a:t>
                      </a:r>
                      <a:endParaRPr lang="fr-FR" sz="1000"/>
                    </a:p>
                  </a:txBody>
                  <a:tcPr anchor="b"/>
                </a:tc>
                <a:tc>
                  <a:txBody>
                    <a:bodyPr/>
                    <a:lstStyle/>
                    <a:p>
                      <a:pPr algn="ctr"/>
                      <a:r>
                        <a:rPr lang="fr-FR" sz="1000" smtClean="0"/>
                        <a:t>2 037</a:t>
                      </a:r>
                      <a:endParaRPr lang="fr-FR" sz="1000"/>
                    </a:p>
                  </a:txBody>
                  <a:tcPr anchor="b"/>
                </a:tc>
                <a:tc>
                  <a:txBody>
                    <a:bodyPr/>
                    <a:lstStyle/>
                    <a:p>
                      <a:pPr algn="ctr"/>
                      <a:r>
                        <a:rPr lang="fr-FR" sz="1000" smtClean="0"/>
                        <a:t>[1 895 - 2 179]</a:t>
                      </a:r>
                      <a:endParaRPr lang="fr-FR" sz="1000"/>
                    </a:p>
                  </a:txBody>
                  <a:tcPr anchor="b"/>
                </a:tc>
                <a:tc>
                  <a:txBody>
                    <a:bodyPr/>
                    <a:lstStyle/>
                    <a:p>
                      <a:pPr algn="ctr"/>
                      <a:r>
                        <a:rPr lang="fr-FR" sz="1000" smtClean="0"/>
                        <a:t>0,78</a:t>
                      </a:r>
                      <a:endParaRPr lang="fr-FR" sz="1000"/>
                    </a:p>
                  </a:txBody>
                  <a:tcPr anchor="b"/>
                </a:tc>
                <a:tc>
                  <a:txBody>
                    <a:bodyPr/>
                    <a:lstStyle/>
                    <a:p>
                      <a:pPr algn="ctr"/>
                      <a:r>
                        <a:rPr lang="fr-FR" sz="1000" smtClean="0"/>
                        <a:t>[0,73 - 0,84]</a:t>
                      </a:r>
                      <a:endParaRPr lang="fr-FR" sz="1000"/>
                    </a:p>
                  </a:txBody>
                  <a:tcPr anchor="b"/>
                </a:tc>
              </a:tr>
              <a:tr h="193675">
                <a:tc>
                  <a:txBody>
                    <a:bodyPr/>
                    <a:lstStyle/>
                    <a:p>
                      <a:r>
                        <a:rPr lang="fr-FR" sz="1000" smtClean="0"/>
                        <a:t>Mayotte</a:t>
                      </a:r>
                      <a:endParaRPr lang="fr-FR" sz="1000"/>
                    </a:p>
                  </a:txBody>
                  <a:tcPr anchor="b"/>
                </a:tc>
                <a:tc>
                  <a:txBody>
                    <a:bodyPr/>
                    <a:lstStyle/>
                    <a:p>
                      <a:pPr algn="ctr"/>
                      <a:r>
                        <a:rPr lang="fr-FR" sz="1000" smtClean="0"/>
                        <a:t>128</a:t>
                      </a:r>
                      <a:endParaRPr lang="fr-FR" sz="1000"/>
                    </a:p>
                  </a:txBody>
                  <a:tcPr anchor="b"/>
                </a:tc>
                <a:tc>
                  <a:txBody>
                    <a:bodyPr/>
                    <a:lstStyle/>
                    <a:p>
                      <a:pPr algn="ctr"/>
                      <a:r>
                        <a:rPr lang="fr-FR" sz="1000" smtClean="0"/>
                        <a:t>544</a:t>
                      </a:r>
                      <a:endParaRPr lang="fr-FR" sz="1000"/>
                    </a:p>
                  </a:txBody>
                  <a:tcPr anchor="b"/>
                </a:tc>
                <a:tc>
                  <a:txBody>
                    <a:bodyPr/>
                    <a:lstStyle/>
                    <a:p>
                      <a:pPr algn="ctr"/>
                      <a:r>
                        <a:rPr lang="fr-FR" sz="1000" smtClean="0"/>
                        <a:t>[450 - 639]</a:t>
                      </a:r>
                      <a:endParaRPr lang="fr-FR" sz="1000"/>
                    </a:p>
                  </a:txBody>
                  <a:tcPr anchor="b"/>
                </a:tc>
                <a:tc>
                  <a:txBody>
                    <a:bodyPr/>
                    <a:lstStyle/>
                    <a:p>
                      <a:pPr algn="ctr"/>
                      <a:r>
                        <a:rPr lang="fr-FR" sz="1000" smtClean="0"/>
                        <a:t>2 025</a:t>
                      </a:r>
                      <a:endParaRPr lang="fr-FR" sz="1000"/>
                    </a:p>
                  </a:txBody>
                  <a:tcPr anchor="b"/>
                </a:tc>
                <a:tc>
                  <a:txBody>
                    <a:bodyPr/>
                    <a:lstStyle/>
                    <a:p>
                      <a:pPr algn="ctr"/>
                      <a:r>
                        <a:rPr lang="fr-FR" sz="1000" smtClean="0"/>
                        <a:t>[1 602 - 2 449]</a:t>
                      </a:r>
                      <a:endParaRPr lang="fr-FR" sz="1000"/>
                    </a:p>
                  </a:txBody>
                  <a:tcPr anchor="b"/>
                </a:tc>
                <a:tc>
                  <a:txBody>
                    <a:bodyPr/>
                    <a:lstStyle/>
                    <a:p>
                      <a:pPr algn="ctr"/>
                      <a:r>
                        <a:rPr lang="fr-FR" sz="1000" smtClean="0"/>
                        <a:t>0,78</a:t>
                      </a:r>
                      <a:endParaRPr lang="fr-FR" sz="1000"/>
                    </a:p>
                  </a:txBody>
                  <a:tcPr anchor="b"/>
                </a:tc>
                <a:tc>
                  <a:txBody>
                    <a:bodyPr/>
                    <a:lstStyle/>
                    <a:p>
                      <a:pPr algn="ctr"/>
                      <a:r>
                        <a:rPr lang="fr-FR" sz="1000" smtClean="0"/>
                        <a:t>[0,63 - 0,96]</a:t>
                      </a:r>
                      <a:endParaRPr lang="fr-FR" sz="1000"/>
                    </a:p>
                  </a:txBody>
                  <a:tcPr anchor="b"/>
                </a:tc>
              </a:tr>
              <a:tr h="193675">
                <a:tc>
                  <a:txBody>
                    <a:bodyPr/>
                    <a:lstStyle/>
                    <a:p>
                      <a:r>
                        <a:rPr lang="fr-FR" sz="1000" smtClean="0"/>
                        <a:t>Nouvelle-Calédonie</a:t>
                      </a:r>
                      <a:endParaRPr lang="fr-FR" sz="1000"/>
                    </a:p>
                  </a:txBody>
                  <a:tcPr anchor="b"/>
                </a:tc>
                <a:tc>
                  <a:txBody>
                    <a:bodyPr/>
                    <a:lstStyle/>
                    <a:p>
                      <a:pPr algn="ctr"/>
                      <a:r>
                        <a:rPr lang="fr-FR" sz="1000" smtClean="0"/>
                        <a:t>591</a:t>
                      </a:r>
                      <a:endParaRPr lang="fr-FR" sz="1000"/>
                    </a:p>
                  </a:txBody>
                  <a:tcPr anchor="b"/>
                </a:tc>
                <a:tc>
                  <a:txBody>
                    <a:bodyPr/>
                    <a:lstStyle/>
                    <a:p>
                      <a:pPr algn="ctr"/>
                      <a:r>
                        <a:rPr lang="fr-FR" sz="1000" smtClean="0"/>
                        <a:t>2 199</a:t>
                      </a:r>
                      <a:endParaRPr lang="fr-FR" sz="1000"/>
                    </a:p>
                  </a:txBody>
                  <a:tcPr anchor="b"/>
                </a:tc>
                <a:tc>
                  <a:txBody>
                    <a:bodyPr/>
                    <a:lstStyle/>
                    <a:p>
                      <a:pPr algn="ctr"/>
                      <a:r>
                        <a:rPr lang="fr-FR" sz="1000" smtClean="0"/>
                        <a:t>[2 022 - 2 376]</a:t>
                      </a:r>
                      <a:endParaRPr lang="fr-FR" sz="1000"/>
                    </a:p>
                  </a:txBody>
                  <a:tcPr anchor="b"/>
                </a:tc>
                <a:tc>
                  <a:txBody>
                    <a:bodyPr/>
                    <a:lstStyle/>
                    <a:p>
                      <a:pPr algn="ctr"/>
                      <a:r>
                        <a:rPr lang="fr-FR" sz="1000" smtClean="0"/>
                        <a:t>3 347</a:t>
                      </a:r>
                      <a:endParaRPr lang="fr-FR" sz="1000"/>
                    </a:p>
                  </a:txBody>
                  <a:tcPr anchor="b"/>
                </a:tc>
                <a:tc>
                  <a:txBody>
                    <a:bodyPr/>
                    <a:lstStyle/>
                    <a:p>
                      <a:pPr algn="ctr"/>
                      <a:r>
                        <a:rPr lang="fr-FR" sz="1000" smtClean="0"/>
                        <a:t>[3 057 - 3 637]</a:t>
                      </a:r>
                      <a:endParaRPr lang="fr-FR" sz="1000"/>
                    </a:p>
                  </a:txBody>
                  <a:tcPr anchor="b"/>
                </a:tc>
                <a:tc>
                  <a:txBody>
                    <a:bodyPr/>
                    <a:lstStyle/>
                    <a:p>
                      <a:pPr algn="ctr"/>
                      <a:r>
                        <a:rPr lang="fr-FR" sz="1000" smtClean="0"/>
                        <a:t>1,28</a:t>
                      </a:r>
                      <a:endParaRPr lang="fr-FR" sz="1000"/>
                    </a:p>
                  </a:txBody>
                  <a:tcPr anchor="b"/>
                </a:tc>
                <a:tc>
                  <a:txBody>
                    <a:bodyPr/>
                    <a:lstStyle/>
                    <a:p>
                      <a:pPr algn="ctr"/>
                      <a:r>
                        <a:rPr lang="fr-FR" sz="1000" smtClean="0"/>
                        <a:t>[1,18 - 1,40]</a:t>
                      </a:r>
                      <a:endParaRPr lang="fr-FR" sz="1000"/>
                    </a:p>
                  </a:txBody>
                  <a:tcPr anchor="b"/>
                </a:tc>
              </a:tr>
              <a:tr h="193675">
                <a:tc>
                  <a:txBody>
                    <a:bodyPr/>
                    <a:lstStyle/>
                    <a:p>
                      <a:r>
                        <a:rPr lang="fr-FR" sz="1000" smtClean="0"/>
                        <a:t>Polynésie française</a:t>
                      </a:r>
                      <a:endParaRPr lang="fr-FR" sz="1000"/>
                    </a:p>
                  </a:txBody>
                  <a:tcPr anchor="b"/>
                </a:tc>
                <a:tc>
                  <a:txBody>
                    <a:bodyPr/>
                    <a:lstStyle/>
                    <a:p>
                      <a:pPr algn="ctr"/>
                      <a:r>
                        <a:rPr lang="fr-FR" sz="1000" smtClean="0"/>
                        <a:t>398</a:t>
                      </a:r>
                      <a:endParaRPr lang="fr-FR" sz="1000"/>
                    </a:p>
                  </a:txBody>
                  <a:tcPr anchor="b"/>
                </a:tc>
                <a:tc>
                  <a:txBody>
                    <a:bodyPr/>
                    <a:lstStyle/>
                    <a:p>
                      <a:pPr algn="ctr"/>
                      <a:r>
                        <a:rPr lang="fr-FR" sz="1000" smtClean="0"/>
                        <a:t>1 484</a:t>
                      </a:r>
                      <a:endParaRPr lang="fr-FR" sz="1000"/>
                    </a:p>
                  </a:txBody>
                  <a:tcPr anchor="b"/>
                </a:tc>
                <a:tc>
                  <a:txBody>
                    <a:bodyPr/>
                    <a:lstStyle/>
                    <a:p>
                      <a:pPr algn="ctr"/>
                      <a:r>
                        <a:rPr lang="fr-FR" sz="1000" smtClean="0"/>
                        <a:t>[1 338 - 1 630]</a:t>
                      </a:r>
                      <a:endParaRPr lang="fr-FR" sz="1000"/>
                    </a:p>
                  </a:txBody>
                  <a:tcPr anchor="b"/>
                </a:tc>
                <a:tc>
                  <a:txBody>
                    <a:bodyPr/>
                    <a:lstStyle/>
                    <a:p>
                      <a:pPr algn="ctr"/>
                      <a:r>
                        <a:rPr lang="fr-FR" sz="1000" smtClean="0"/>
                        <a:t>2 306</a:t>
                      </a:r>
                      <a:endParaRPr lang="fr-FR" sz="1000"/>
                    </a:p>
                  </a:txBody>
                  <a:tcPr anchor="b"/>
                </a:tc>
                <a:tc>
                  <a:txBody>
                    <a:bodyPr/>
                    <a:lstStyle/>
                    <a:p>
                      <a:pPr algn="ctr"/>
                      <a:r>
                        <a:rPr lang="fr-FR" sz="1000" smtClean="0"/>
                        <a:t>[2 057 - 2 554]</a:t>
                      </a:r>
                      <a:endParaRPr lang="fr-FR" sz="1000"/>
                    </a:p>
                  </a:txBody>
                  <a:tcPr anchor="b"/>
                </a:tc>
                <a:tc>
                  <a:txBody>
                    <a:bodyPr/>
                    <a:lstStyle/>
                    <a:p>
                      <a:pPr algn="ctr"/>
                      <a:r>
                        <a:rPr lang="fr-FR" sz="1000" smtClean="0"/>
                        <a:t>0,88</a:t>
                      </a:r>
                      <a:endParaRPr lang="fr-FR" sz="1000"/>
                    </a:p>
                  </a:txBody>
                  <a:tcPr anchor="b"/>
                </a:tc>
                <a:tc>
                  <a:txBody>
                    <a:bodyPr/>
                    <a:lstStyle/>
                    <a:p>
                      <a:pPr algn="ctr"/>
                      <a:r>
                        <a:rPr lang="fr-FR" sz="1000" smtClean="0"/>
                        <a:t>[0,79 - 0,99]</a:t>
                      </a:r>
                      <a:endParaRPr lang="fr-FR" sz="1000"/>
                    </a:p>
                  </a:txBody>
                  <a:tcPr anchor="b"/>
                </a:tc>
              </a:tr>
              <a:tr h="193675">
                <a:tc>
                  <a:txBody>
                    <a:bodyPr/>
                    <a:lstStyle/>
                    <a:p>
                      <a:r>
                        <a:rPr lang="fr-FR" sz="1000" smtClean="0"/>
                        <a:t>Réunion</a:t>
                      </a:r>
                      <a:endParaRPr lang="fr-FR" sz="1000"/>
                    </a:p>
                  </a:txBody>
                  <a:tcPr anchor="b"/>
                </a:tc>
                <a:tc>
                  <a:txBody>
                    <a:bodyPr/>
                    <a:lstStyle/>
                    <a:p>
                      <a:pPr algn="ctr"/>
                      <a:r>
                        <a:rPr lang="fr-FR" sz="1000" smtClean="0"/>
                        <a:t>1 991</a:t>
                      </a:r>
                      <a:endParaRPr lang="fr-FR" sz="1000"/>
                    </a:p>
                  </a:txBody>
                  <a:tcPr anchor="b"/>
                </a:tc>
                <a:tc>
                  <a:txBody>
                    <a:bodyPr/>
                    <a:lstStyle/>
                    <a:p>
                      <a:pPr algn="ctr"/>
                      <a:r>
                        <a:rPr lang="fr-FR" sz="1000" smtClean="0"/>
                        <a:t>2 340</a:t>
                      </a:r>
                      <a:endParaRPr lang="fr-FR" sz="1000"/>
                    </a:p>
                  </a:txBody>
                  <a:tcPr anchor="b"/>
                </a:tc>
                <a:tc>
                  <a:txBody>
                    <a:bodyPr/>
                    <a:lstStyle/>
                    <a:p>
                      <a:pPr algn="ctr"/>
                      <a:r>
                        <a:rPr lang="fr-FR" sz="1000" smtClean="0"/>
                        <a:t>[2 237 - 2 442]</a:t>
                      </a:r>
                      <a:endParaRPr lang="fr-FR" sz="1000"/>
                    </a:p>
                  </a:txBody>
                  <a:tcPr anchor="b"/>
                </a:tc>
                <a:tc>
                  <a:txBody>
                    <a:bodyPr/>
                    <a:lstStyle/>
                    <a:p>
                      <a:pPr algn="ctr"/>
                      <a:r>
                        <a:rPr lang="fr-FR" sz="1000" smtClean="0"/>
                        <a:t>3 140</a:t>
                      </a:r>
                      <a:endParaRPr lang="fr-FR" sz="1000"/>
                    </a:p>
                  </a:txBody>
                  <a:tcPr anchor="b"/>
                </a:tc>
                <a:tc>
                  <a:txBody>
                    <a:bodyPr/>
                    <a:lstStyle/>
                    <a:p>
                      <a:pPr algn="ctr"/>
                      <a:r>
                        <a:rPr lang="fr-FR" sz="1000" smtClean="0"/>
                        <a:t>[2 994 - 3 287]</a:t>
                      </a:r>
                      <a:endParaRPr lang="fr-FR" sz="1000"/>
                    </a:p>
                  </a:txBody>
                  <a:tcPr anchor="b"/>
                </a:tc>
                <a:tc>
                  <a:txBody>
                    <a:bodyPr/>
                    <a:lstStyle/>
                    <a:p>
                      <a:pPr algn="ctr"/>
                      <a:r>
                        <a:rPr lang="fr-FR" sz="1000" smtClean="0"/>
                        <a:t>1,21</a:t>
                      </a:r>
                      <a:endParaRPr lang="fr-FR" sz="1000"/>
                    </a:p>
                  </a:txBody>
                  <a:tcPr anchor="b"/>
                </a:tc>
                <a:tc>
                  <a:txBody>
                    <a:bodyPr/>
                    <a:lstStyle/>
                    <a:p>
                      <a:pPr algn="ctr"/>
                      <a:r>
                        <a:rPr lang="fr-FR" sz="1000" smtClean="0"/>
                        <a:t>[1,15 - 1,26]</a:t>
                      </a:r>
                      <a:endParaRPr lang="fr-FR" sz="1000"/>
                    </a:p>
                  </a:txBody>
                  <a:tcPr anchor="b"/>
                </a:tc>
              </a:tr>
              <a:tr h="193675">
                <a:tc>
                  <a:txBody>
                    <a:bodyPr/>
                    <a:lstStyle/>
                    <a:p>
                      <a:r>
                        <a:rPr lang="fr-FR" sz="1000" b="1" dirty="0" smtClean="0"/>
                        <a:t>Total Outre Mer</a:t>
                      </a:r>
                      <a:endParaRPr lang="fr-FR" sz="1000" b="1" dirty="0"/>
                    </a:p>
                  </a:txBody>
                  <a:tcPr anchor="b"/>
                </a:tc>
                <a:tc>
                  <a:txBody>
                    <a:bodyPr/>
                    <a:lstStyle/>
                    <a:p>
                      <a:pPr algn="ctr"/>
                      <a:r>
                        <a:rPr lang="fr-FR" sz="1000" b="1" dirty="0" smtClean="0"/>
                        <a:t>5 137</a:t>
                      </a:r>
                      <a:endParaRPr lang="fr-FR" sz="1000" b="1" dirty="0"/>
                    </a:p>
                  </a:txBody>
                  <a:tcPr anchor="b"/>
                </a:tc>
                <a:tc>
                  <a:txBody>
                    <a:bodyPr/>
                    <a:lstStyle/>
                    <a:p>
                      <a:pPr algn="ctr"/>
                      <a:r>
                        <a:rPr lang="fr-FR" sz="1000" b="1" dirty="0" smtClean="0"/>
                        <a:t>1 931</a:t>
                      </a:r>
                      <a:endParaRPr lang="fr-FR" sz="1000" b="1" dirty="0"/>
                    </a:p>
                  </a:txBody>
                  <a:tcPr anchor="b"/>
                </a:tc>
                <a:tc>
                  <a:txBody>
                    <a:bodyPr/>
                    <a:lstStyle/>
                    <a:p>
                      <a:pPr algn="ctr"/>
                      <a:r>
                        <a:rPr lang="fr-FR" sz="1000" b="1" dirty="0" smtClean="0"/>
                        <a:t>[1 878 - 1 984]</a:t>
                      </a:r>
                      <a:endParaRPr lang="fr-FR" sz="1000" b="1" dirty="0"/>
                    </a:p>
                  </a:txBody>
                  <a:tcPr anchor="b"/>
                </a:tc>
                <a:tc>
                  <a:txBody>
                    <a:bodyPr/>
                    <a:lstStyle/>
                    <a:p>
                      <a:pPr algn="ctr"/>
                      <a:r>
                        <a:rPr lang="fr-FR" sz="1000" b="1" dirty="0" smtClean="0"/>
                        <a:t>2 606</a:t>
                      </a:r>
                      <a:endParaRPr lang="fr-FR" sz="1000" b="1" dirty="0"/>
                    </a:p>
                  </a:txBody>
                  <a:tcPr anchor="b"/>
                </a:tc>
                <a:tc>
                  <a:txBody>
                    <a:bodyPr/>
                    <a:lstStyle/>
                    <a:p>
                      <a:pPr algn="ctr"/>
                      <a:r>
                        <a:rPr lang="fr-FR" sz="1000" b="1" smtClean="0"/>
                        <a:t>[2 531 - 2 680]</a:t>
                      </a:r>
                      <a:endParaRPr lang="fr-FR" sz="1000" b="1"/>
                    </a:p>
                  </a:txBody>
                  <a:tcPr anchor="b"/>
                </a:tc>
                <a:tc>
                  <a:txBody>
                    <a:bodyPr/>
                    <a:lstStyle/>
                    <a:p>
                      <a:pPr algn="ctr"/>
                      <a:r>
                        <a:rPr lang="fr-FR" sz="1000" b="1" dirty="0" smtClean="0"/>
                        <a:t>1,00</a:t>
                      </a:r>
                      <a:endParaRPr lang="fr-FR" sz="1000" b="1" dirty="0"/>
                    </a:p>
                  </a:txBody>
                  <a:tcPr anchor="b"/>
                </a:tc>
                <a:tc>
                  <a:txBody>
                    <a:bodyPr/>
                    <a:lstStyle/>
                    <a:p>
                      <a:pPr algn="ctr"/>
                      <a:endParaRPr lang="fr-FR" sz="1000" b="1" dirty="0"/>
                    </a:p>
                  </a:txBody>
                  <a:tcPr anchor="b"/>
                </a:tc>
              </a:tr>
              <a:tr h="193675">
                <a:tc>
                  <a:txBody>
                    <a:bodyPr/>
                    <a:lstStyle/>
                    <a:p>
                      <a:r>
                        <a:rPr lang="fr-FR" sz="1000" smtClean="0"/>
                        <a:t>Total Hexagone</a:t>
                      </a:r>
                      <a:endParaRPr lang="fr-FR" sz="1000"/>
                    </a:p>
                  </a:txBody>
                  <a:tcPr anchor="b"/>
                </a:tc>
                <a:tc>
                  <a:txBody>
                    <a:bodyPr/>
                    <a:lstStyle/>
                    <a:p>
                      <a:pPr algn="ctr"/>
                      <a:r>
                        <a:rPr lang="fr-FR" sz="1000" smtClean="0"/>
                        <a:t>80 663</a:t>
                      </a:r>
                      <a:endParaRPr lang="fr-FR" sz="1000"/>
                    </a:p>
                  </a:txBody>
                  <a:tcPr anchor="b"/>
                </a:tc>
                <a:tc>
                  <a:txBody>
                    <a:bodyPr/>
                    <a:lstStyle/>
                    <a:p>
                      <a:pPr algn="ctr"/>
                      <a:r>
                        <a:rPr lang="fr-FR" sz="1000" smtClean="0"/>
                        <a:t>1 239</a:t>
                      </a:r>
                      <a:endParaRPr lang="fr-FR" sz="1000"/>
                    </a:p>
                  </a:txBody>
                  <a:tcPr anchor="b"/>
                </a:tc>
                <a:tc>
                  <a:txBody>
                    <a:bodyPr/>
                    <a:lstStyle/>
                    <a:p>
                      <a:pPr algn="ctr"/>
                      <a:r>
                        <a:rPr lang="fr-FR" sz="1000" smtClean="0"/>
                        <a:t>[1 230 - 1 247]</a:t>
                      </a:r>
                      <a:endParaRPr lang="fr-FR" sz="1000"/>
                    </a:p>
                  </a:txBody>
                  <a:tcPr anchor="b"/>
                </a:tc>
                <a:tc>
                  <a:txBody>
                    <a:bodyPr/>
                    <a:lstStyle/>
                    <a:p>
                      <a:pPr algn="ctr"/>
                      <a:r>
                        <a:rPr lang="fr-FR" sz="1000" smtClean="0"/>
                        <a:t>1 227</a:t>
                      </a:r>
                      <a:endParaRPr lang="fr-FR" sz="1000"/>
                    </a:p>
                  </a:txBody>
                  <a:tcPr anchor="b"/>
                </a:tc>
                <a:tc>
                  <a:txBody>
                    <a:bodyPr/>
                    <a:lstStyle/>
                    <a:p>
                      <a:pPr algn="ctr"/>
                      <a:r>
                        <a:rPr lang="fr-FR" sz="1000" smtClean="0"/>
                        <a:t>[1 218 - 1 235]</a:t>
                      </a:r>
                      <a:endParaRPr lang="fr-FR" sz="1000"/>
                    </a:p>
                  </a:txBody>
                  <a:tcPr anchor="b"/>
                </a:tc>
                <a:tc>
                  <a:txBody>
                    <a:bodyPr/>
                    <a:lstStyle/>
                    <a:p>
                      <a:pPr algn="ctr"/>
                      <a:endParaRPr lang="fr-FR" sz="1000"/>
                    </a:p>
                  </a:txBody>
                  <a:tcPr anchor="b"/>
                </a:tc>
                <a:tc>
                  <a:txBody>
                    <a:bodyPr/>
                    <a:lstStyle/>
                    <a:p>
                      <a:pPr algn="ctr"/>
                      <a:endParaRPr lang="fr-FR" sz="1000" dirty="0"/>
                    </a:p>
                  </a:txBody>
                  <a:tcPr anchor="b"/>
                </a:tc>
              </a:tr>
            </a:tbl>
          </a:graphicData>
        </a:graphic>
      </p:graphicFrame>
      <p:sp>
        <p:nvSpPr>
          <p:cNvPr id="5" name="Rectangle 4"/>
          <p:cNvSpPr/>
          <p:nvPr/>
        </p:nvSpPr>
        <p:spPr>
          <a:xfrm>
            <a:off x="179512" y="332656"/>
            <a:ext cx="8712968" cy="2031325"/>
          </a:xfrm>
          <a:prstGeom prst="rect">
            <a:avLst/>
          </a:prstGeom>
        </p:spPr>
        <p:txBody>
          <a:bodyPr wrap="square">
            <a:spAutoFit/>
          </a:bodyPr>
          <a:lstStyle/>
          <a:p>
            <a:r>
              <a:rPr lang="fr-FR" dirty="0">
                <a:solidFill>
                  <a:srgbClr val="3333CC"/>
                </a:solidFill>
              </a:rPr>
              <a:t>La prévalence standardisée de l’IRCT dans ces régions est de 2 </a:t>
            </a:r>
            <a:r>
              <a:rPr lang="fr-FR" dirty="0" smtClean="0">
                <a:solidFill>
                  <a:srgbClr val="3333CC"/>
                </a:solidFill>
              </a:rPr>
              <a:t>606 </a:t>
            </a:r>
            <a:r>
              <a:rPr lang="fr-FR" dirty="0">
                <a:solidFill>
                  <a:srgbClr val="3333CC"/>
                </a:solidFill>
              </a:rPr>
              <a:t>par million d’habitants. Les régions de Mayotte, Martinique et Guyane présentent des taux standardisés comparables qui sont de 1,5 fois supérieurs à celui de l’Hexagone. Ces taux sont aussi significativement inférieurs à ceux de la Réunion et de la Nouvelle-Calédonie qui atteignent respectivement des taux de </a:t>
            </a:r>
            <a:r>
              <a:rPr lang="fr-FR" dirty="0" smtClean="0">
                <a:solidFill>
                  <a:srgbClr val="3333CC"/>
                </a:solidFill>
              </a:rPr>
              <a:t>3 140 et </a:t>
            </a:r>
            <a:r>
              <a:rPr lang="fr-FR" dirty="0">
                <a:solidFill>
                  <a:srgbClr val="3333CC"/>
                </a:solidFill>
              </a:rPr>
              <a:t>3 </a:t>
            </a:r>
            <a:r>
              <a:rPr lang="fr-FR" dirty="0" smtClean="0">
                <a:solidFill>
                  <a:srgbClr val="3333CC"/>
                </a:solidFill>
              </a:rPr>
              <a:t>3 </a:t>
            </a:r>
            <a:r>
              <a:rPr lang="fr-FR" dirty="0">
                <a:solidFill>
                  <a:srgbClr val="3333CC"/>
                </a:solidFill>
              </a:rPr>
              <a:t>par million d’habitants. La faible prévalence en Polynésie française s’explique par un défaut d’exhaustivité d’enregistrement des cas.</a:t>
            </a:r>
          </a:p>
        </p:txBody>
      </p:sp>
      <p:sp>
        <p:nvSpPr>
          <p:cNvPr id="6" name="Espace réservé du pied de page 4"/>
          <p:cNvSpPr>
            <a:spLocks noGrp="1"/>
          </p:cNvSpPr>
          <p:nvPr>
            <p:ph type="ftr" sz="quarter" idx="10"/>
          </p:nvPr>
        </p:nvSpPr>
        <p:spPr>
          <a:xfrm>
            <a:off x="3124200" y="6248400"/>
            <a:ext cx="4400128" cy="457200"/>
          </a:xfrm>
        </p:spPr>
        <p:txBody>
          <a:bodyPr/>
          <a:lstStyle/>
          <a:p>
            <a:pPr>
              <a:defRPr/>
            </a:pPr>
            <a:r>
              <a:rPr lang="fr-FR" altLang="fr-FR" dirty="0" smtClean="0">
                <a:solidFill>
                  <a:srgbClr val="3333CC"/>
                </a:solidFill>
              </a:rPr>
              <a:t>Chapitre </a:t>
            </a:r>
            <a:r>
              <a:rPr lang="fr-FR" altLang="fr-FR" dirty="0">
                <a:solidFill>
                  <a:srgbClr val="3333CC"/>
                </a:solidFill>
              </a:rPr>
              <a:t>Outre Mer 2016</a:t>
            </a:r>
            <a:endParaRPr lang="fr-FR" altLang="fr-FR" dirty="0" smtClean="0">
              <a:solidFill>
                <a:srgbClr val="3333CC"/>
              </a:solidFill>
            </a:endParaRPr>
          </a:p>
          <a:p>
            <a:pPr>
              <a:defRPr/>
            </a:pPr>
            <a:r>
              <a:rPr lang="fr-FR" altLang="fr-FR" dirty="0" smtClean="0">
                <a:solidFill>
                  <a:srgbClr val="3333CC"/>
                </a:solidFill>
              </a:rPr>
              <a:t>Prévalence de l’IRCT au </a:t>
            </a:r>
            <a:r>
              <a:rPr lang="fr-FR" altLang="fr-FR" dirty="0" smtClean="0">
                <a:solidFill>
                  <a:srgbClr val="3333CC"/>
                </a:solidFill>
              </a:rPr>
              <a:t>31/12</a:t>
            </a:r>
            <a:endParaRPr lang="fr-FR" altLang="fr-FR" dirty="0">
              <a:solidFill>
                <a:srgbClr val="3333CC"/>
              </a:solidFill>
            </a:endParaRPr>
          </a:p>
        </p:txBody>
      </p:sp>
    </p:spTree>
    <p:extLst>
      <p:ext uri="{BB962C8B-B14F-4D97-AF65-F5344CB8AC3E}">
        <p14:creationId xmlns:p14="http://schemas.microsoft.com/office/powerpoint/2010/main" val="35248339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86</a:t>
            </a:fld>
            <a:endParaRPr lang="fr-FR" altLang="fr-FR">
              <a:solidFill>
                <a:srgbClr val="000000"/>
              </a:solidFill>
            </a:endParaRPr>
          </a:p>
        </p:txBody>
      </p:sp>
      <p:sp>
        <p:nvSpPr>
          <p:cNvPr id="5" name="Rectangle 1"/>
          <p:cNvSpPr>
            <a:spLocks noChangeArrowheads="1"/>
          </p:cNvSpPr>
          <p:nvPr/>
        </p:nvSpPr>
        <p:spPr bwMode="auto">
          <a:xfrm>
            <a:off x="107504" y="404664"/>
            <a:ext cx="8784976" cy="1477328"/>
          </a:xfrm>
          <a:prstGeom prst="rect">
            <a:avLst/>
          </a:prstGeom>
        </p:spPr>
        <p:txBody>
          <a:bodyPr wrap="square">
            <a:spAutoFit/>
          </a:bodyPr>
          <a:lstStyle/>
          <a:p>
            <a:r>
              <a:rPr lang="fr-FR" dirty="0">
                <a:solidFill>
                  <a:srgbClr val="3333CC"/>
                </a:solidFill>
              </a:rPr>
              <a:t>Dans ces  régions, 180 patients ont été inscrits sur la liste d’attente d’une greffe rénale au cours de l’année 2015 et 743 étaient en attente sur la liste au 31/12/2015 (Tableau 10‑14). Les patients dialysés inscrits sur liste d’attente pour la greffe représentent 34 % des patients prévalents de moins de 60 ans pour l’ensemble des régions ultramarines. </a:t>
            </a:r>
            <a:endParaRPr lang="fr-FR" altLang="en-US" dirty="0">
              <a:solidFill>
                <a:srgbClr val="3333CC"/>
              </a:solidFill>
            </a:endParaRPr>
          </a:p>
        </p:txBody>
      </p:sp>
      <p:sp>
        <p:nvSpPr>
          <p:cNvPr id="6" name="Espace réservé du pied de page 4"/>
          <p:cNvSpPr>
            <a:spLocks noGrp="1"/>
          </p:cNvSpPr>
          <p:nvPr>
            <p:ph type="ftr" sz="quarter" idx="10"/>
          </p:nvPr>
        </p:nvSpPr>
        <p:spPr>
          <a:xfrm>
            <a:off x="3124200" y="6248400"/>
            <a:ext cx="4400128" cy="457200"/>
          </a:xfrm>
        </p:spPr>
        <p:txBody>
          <a:bodyPr/>
          <a:lstStyle/>
          <a:p>
            <a:pPr>
              <a:defRPr/>
            </a:pPr>
            <a:r>
              <a:rPr lang="fr-FR" altLang="fr-FR" dirty="0" smtClean="0">
                <a:solidFill>
                  <a:srgbClr val="3333CC"/>
                </a:solidFill>
              </a:rPr>
              <a:t>Chapitre </a:t>
            </a:r>
            <a:r>
              <a:rPr lang="fr-FR" altLang="fr-FR" dirty="0" smtClean="0">
                <a:solidFill>
                  <a:srgbClr val="3333CC"/>
                </a:solidFill>
              </a:rPr>
              <a:t>Outre Mer 2016</a:t>
            </a:r>
            <a:endParaRPr lang="fr-FR" altLang="fr-FR" dirty="0" smtClean="0">
              <a:solidFill>
                <a:srgbClr val="3333CC"/>
              </a:solidFill>
            </a:endParaRPr>
          </a:p>
          <a:p>
            <a:pPr>
              <a:defRPr/>
            </a:pPr>
            <a:r>
              <a:rPr lang="fr-FR" altLang="fr-FR" dirty="0" smtClean="0">
                <a:solidFill>
                  <a:srgbClr val="3333CC"/>
                </a:solidFill>
              </a:rPr>
              <a:t>Accès à la liste d’attente d’une greffe rénale</a:t>
            </a:r>
            <a:endParaRPr lang="fr-FR" altLang="fr-FR" dirty="0">
              <a:solidFill>
                <a:srgbClr val="3333CC"/>
              </a:solidFill>
            </a:endParaRPr>
          </a:p>
        </p:txBody>
      </p:sp>
      <p:graphicFrame>
        <p:nvGraphicFramePr>
          <p:cNvPr id="3" name="Tableau 2"/>
          <p:cNvGraphicFramePr>
            <a:graphicFrameLocks noGrp="1"/>
          </p:cNvGraphicFramePr>
          <p:nvPr>
            <p:custDataLst>
              <p:tags r:id="rId1"/>
            </p:custDataLst>
            <p:extLst>
              <p:ext uri="{D42A27DB-BD31-4B8C-83A1-F6EECF244321}">
                <p14:modId xmlns:p14="http://schemas.microsoft.com/office/powerpoint/2010/main" val="534179710"/>
              </p:ext>
            </p:extLst>
          </p:nvPr>
        </p:nvGraphicFramePr>
        <p:xfrm>
          <a:off x="539553" y="2204864"/>
          <a:ext cx="7897803" cy="3499168"/>
        </p:xfrm>
        <a:graphic>
          <a:graphicData uri="http://schemas.openxmlformats.org/drawingml/2006/table">
            <a:tbl>
              <a:tblPr firstRow="1" bandRow="1">
                <a:tableStyleId>{5C22544A-7EE6-4342-B048-85BDC9FD1C3A}</a:tableStyleId>
              </a:tblPr>
              <a:tblGrid>
                <a:gridCol w="1480327"/>
                <a:gridCol w="595634"/>
                <a:gridCol w="1488345"/>
                <a:gridCol w="674664"/>
                <a:gridCol w="1424811"/>
                <a:gridCol w="674664"/>
                <a:gridCol w="1559358"/>
              </a:tblGrid>
              <a:tr h="587108">
                <a:tc rowSpan="2">
                  <a:txBody>
                    <a:bodyPr/>
                    <a:lstStyle/>
                    <a:p>
                      <a:pPr algn="ctr"/>
                      <a:endParaRPr lang="en-US" sz="1050" dirty="0"/>
                    </a:p>
                  </a:txBody>
                  <a:tcPr anchor="ctr"/>
                </a:tc>
                <a:tc gridSpan="2">
                  <a:txBody>
                    <a:bodyPr/>
                    <a:lstStyle/>
                    <a:p>
                      <a:pPr algn="ctr"/>
                      <a:r>
                        <a:rPr lang="en-US" sz="1050" smtClean="0"/>
                        <a:t>Nouveaux inscrits en 2016</a:t>
                      </a:r>
                      <a:endParaRPr lang="en-US" sz="1050" dirty="0"/>
                    </a:p>
                  </a:txBody>
                  <a:tcPr anchor="ctr"/>
                </a:tc>
                <a:tc hMerge="1">
                  <a:txBody>
                    <a:bodyPr/>
                    <a:lstStyle/>
                    <a:p>
                      <a:endParaRPr lang="en-US" sz="800"/>
                    </a:p>
                  </a:txBody>
                  <a:tcPr/>
                </a:tc>
                <a:tc gridSpan="2">
                  <a:txBody>
                    <a:bodyPr/>
                    <a:lstStyle/>
                    <a:p>
                      <a:pPr algn="ctr"/>
                      <a:r>
                        <a:rPr lang="fr-FR" sz="1050" smtClean="0"/>
                        <a:t>Malades inscrits au </a:t>
                      </a:r>
                    </a:p>
                    <a:p>
                      <a:pPr algn="ctr"/>
                      <a:r>
                        <a:rPr lang="fr-FR" sz="1050" smtClean="0"/>
                        <a:t> 31/12/2016 (CRISTAL)</a:t>
                      </a:r>
                      <a:endParaRPr lang="en-US" sz="1050"/>
                    </a:p>
                  </a:txBody>
                  <a:tcPr anchor="ctr"/>
                </a:tc>
                <a:tc hMerge="1">
                  <a:txBody>
                    <a:bodyPr/>
                    <a:lstStyle/>
                    <a:p>
                      <a:endParaRPr lang="en-US" sz="800"/>
                    </a:p>
                  </a:txBody>
                  <a:tcPr/>
                </a:tc>
                <a:tc gridSpan="2">
                  <a:txBody>
                    <a:bodyPr/>
                    <a:lstStyle/>
                    <a:p>
                      <a:pPr algn="ctr"/>
                      <a:r>
                        <a:rPr lang="fr-FR" sz="1050" smtClean="0"/>
                        <a:t>Malades de moins de 60 ans </a:t>
                      </a:r>
                    </a:p>
                    <a:p>
                      <a:pPr algn="ctr"/>
                      <a:r>
                        <a:rPr lang="fr-FR" sz="1050" smtClean="0"/>
                        <a:t> présents en dialyse </a:t>
                      </a:r>
                    </a:p>
                    <a:p>
                      <a:pPr algn="ctr"/>
                      <a:r>
                        <a:rPr lang="fr-FR" sz="1050" smtClean="0"/>
                        <a:t> au 31/12/2016</a:t>
                      </a:r>
                      <a:endParaRPr lang="en-US" sz="1050"/>
                    </a:p>
                  </a:txBody>
                  <a:tcPr anchor="ctr"/>
                </a:tc>
                <a:tc hMerge="1">
                  <a:txBody>
                    <a:bodyPr/>
                    <a:lstStyle/>
                    <a:p>
                      <a:endParaRPr lang="en-US" sz="800"/>
                    </a:p>
                  </a:txBody>
                  <a:tcPr/>
                </a:tc>
              </a:tr>
              <a:tr h="587108">
                <a:tc vMerge="1">
                  <a:txBody>
                    <a:bodyPr/>
                    <a:lstStyle/>
                    <a:p>
                      <a:endParaRPr lang="en-US" sz="800"/>
                    </a:p>
                  </a:txBody>
                  <a:tcPr/>
                </a:tc>
                <a:tc>
                  <a:txBody>
                    <a:bodyPr/>
                    <a:lstStyle/>
                    <a:p>
                      <a:pPr algn="ctr"/>
                      <a:r>
                        <a:rPr lang="en-US" sz="1050" smtClean="0"/>
                        <a:t>n</a:t>
                      </a:r>
                      <a:endParaRPr lang="en-US" sz="1050"/>
                    </a:p>
                  </a:txBody>
                  <a:tcPr anchor="ctr"/>
                </a:tc>
                <a:tc>
                  <a:txBody>
                    <a:bodyPr/>
                    <a:lstStyle/>
                    <a:p>
                      <a:pPr algn="ctr"/>
                      <a:r>
                        <a:rPr lang="fr-FR" sz="1050" smtClean="0"/>
                        <a:t>% de 60 ans et plus</a:t>
                      </a:r>
                      <a:endParaRPr lang="en-US" sz="1050"/>
                    </a:p>
                  </a:txBody>
                  <a:tcPr anchor="ctr"/>
                </a:tc>
                <a:tc>
                  <a:txBody>
                    <a:bodyPr/>
                    <a:lstStyle/>
                    <a:p>
                      <a:pPr algn="ctr"/>
                      <a:r>
                        <a:rPr lang="en-US" sz="1050" smtClean="0"/>
                        <a:t>n</a:t>
                      </a:r>
                      <a:endParaRPr lang="en-US" sz="1050"/>
                    </a:p>
                  </a:txBody>
                  <a:tcPr anchor="ctr"/>
                </a:tc>
                <a:tc>
                  <a:txBody>
                    <a:bodyPr/>
                    <a:lstStyle/>
                    <a:p>
                      <a:pPr algn="ctr"/>
                      <a:r>
                        <a:rPr lang="en-US" sz="1050" smtClean="0"/>
                        <a:t>% malades inscrits </a:t>
                      </a:r>
                    </a:p>
                    <a:p>
                      <a:pPr algn="ctr"/>
                      <a:r>
                        <a:rPr lang="en-US" sz="1050" smtClean="0"/>
                        <a:t> hors regions</a:t>
                      </a:r>
                      <a:endParaRPr lang="en-US" sz="1050"/>
                    </a:p>
                  </a:txBody>
                  <a:tcPr anchor="ctr"/>
                </a:tc>
                <a:tc>
                  <a:txBody>
                    <a:bodyPr/>
                    <a:lstStyle/>
                    <a:p>
                      <a:pPr algn="ctr"/>
                      <a:r>
                        <a:rPr lang="en-US" sz="1050" smtClean="0"/>
                        <a:t>n</a:t>
                      </a:r>
                      <a:endParaRPr lang="en-US" sz="1050"/>
                    </a:p>
                  </a:txBody>
                  <a:tcPr anchor="ctr"/>
                </a:tc>
                <a:tc>
                  <a:txBody>
                    <a:bodyPr/>
                    <a:lstStyle/>
                    <a:p>
                      <a:pPr algn="ctr"/>
                      <a:r>
                        <a:rPr lang="fr-FR" sz="1050" smtClean="0"/>
                        <a:t>% malades inscrits </a:t>
                      </a:r>
                    </a:p>
                    <a:p>
                      <a:pPr algn="ctr"/>
                      <a:r>
                        <a:rPr lang="fr-FR" sz="1050" smtClean="0"/>
                        <a:t> parmi les dialysés </a:t>
                      </a:r>
                    </a:p>
                    <a:p>
                      <a:pPr algn="ctr"/>
                      <a:r>
                        <a:rPr lang="fr-FR" sz="1050" smtClean="0"/>
                        <a:t>  de moins de 60 ans</a:t>
                      </a:r>
                      <a:endParaRPr lang="en-US" sz="1050"/>
                    </a:p>
                  </a:txBody>
                  <a:tcPr anchor="ctr"/>
                </a:tc>
              </a:tr>
              <a:tr h="258328">
                <a:tc>
                  <a:txBody>
                    <a:bodyPr/>
                    <a:lstStyle/>
                    <a:p>
                      <a:r>
                        <a:rPr lang="en-US" sz="1050" smtClean="0"/>
                        <a:t>Guadeloupe</a:t>
                      </a:r>
                      <a:endParaRPr lang="en-US" sz="1050"/>
                    </a:p>
                  </a:txBody>
                  <a:tcPr anchor="b"/>
                </a:tc>
                <a:tc>
                  <a:txBody>
                    <a:bodyPr/>
                    <a:lstStyle/>
                    <a:p>
                      <a:pPr algn="ctr"/>
                      <a:r>
                        <a:rPr lang="en-US" sz="1050" smtClean="0"/>
                        <a:t>34</a:t>
                      </a:r>
                      <a:endParaRPr lang="en-US" sz="1050"/>
                    </a:p>
                  </a:txBody>
                  <a:tcPr anchor="b"/>
                </a:tc>
                <a:tc>
                  <a:txBody>
                    <a:bodyPr/>
                    <a:lstStyle/>
                    <a:p>
                      <a:pPr algn="ctr"/>
                      <a:r>
                        <a:rPr lang="en-US" sz="1050" smtClean="0"/>
                        <a:t>32,4</a:t>
                      </a:r>
                      <a:endParaRPr lang="en-US" sz="1050"/>
                    </a:p>
                  </a:txBody>
                  <a:tcPr anchor="b"/>
                </a:tc>
                <a:tc>
                  <a:txBody>
                    <a:bodyPr/>
                    <a:lstStyle/>
                    <a:p>
                      <a:pPr algn="ctr"/>
                      <a:r>
                        <a:rPr lang="en-US" sz="1050" smtClean="0"/>
                        <a:t>144</a:t>
                      </a:r>
                      <a:endParaRPr lang="en-US" sz="1050"/>
                    </a:p>
                  </a:txBody>
                  <a:tcPr anchor="b"/>
                </a:tc>
                <a:tc>
                  <a:txBody>
                    <a:bodyPr/>
                    <a:lstStyle/>
                    <a:p>
                      <a:pPr algn="ctr"/>
                      <a:r>
                        <a:rPr lang="en-US" sz="1050" smtClean="0"/>
                        <a:t>30,6</a:t>
                      </a:r>
                      <a:endParaRPr lang="en-US" sz="1050"/>
                    </a:p>
                  </a:txBody>
                  <a:tcPr anchor="b"/>
                </a:tc>
                <a:tc>
                  <a:txBody>
                    <a:bodyPr/>
                    <a:lstStyle/>
                    <a:p>
                      <a:pPr algn="ctr"/>
                      <a:r>
                        <a:rPr lang="en-US" sz="1050" smtClean="0"/>
                        <a:t>374</a:t>
                      </a:r>
                      <a:endParaRPr lang="en-US" sz="1050"/>
                    </a:p>
                  </a:txBody>
                  <a:tcPr anchor="b"/>
                </a:tc>
                <a:tc>
                  <a:txBody>
                    <a:bodyPr/>
                    <a:lstStyle/>
                    <a:p>
                      <a:pPr algn="ctr"/>
                      <a:r>
                        <a:rPr lang="en-US" sz="1050" smtClean="0"/>
                        <a:t>38,5</a:t>
                      </a:r>
                      <a:endParaRPr lang="en-US" sz="1050"/>
                    </a:p>
                  </a:txBody>
                  <a:tcPr anchor="b"/>
                </a:tc>
              </a:tr>
              <a:tr h="258328">
                <a:tc>
                  <a:txBody>
                    <a:bodyPr/>
                    <a:lstStyle/>
                    <a:p>
                      <a:r>
                        <a:rPr lang="en-US" sz="1050" smtClean="0"/>
                        <a:t>Guyane</a:t>
                      </a:r>
                      <a:endParaRPr lang="en-US" sz="1050"/>
                    </a:p>
                  </a:txBody>
                  <a:tcPr anchor="b"/>
                </a:tc>
                <a:tc>
                  <a:txBody>
                    <a:bodyPr/>
                    <a:lstStyle/>
                    <a:p>
                      <a:pPr algn="ctr"/>
                      <a:r>
                        <a:rPr lang="en-US" sz="1050" smtClean="0"/>
                        <a:t>17</a:t>
                      </a:r>
                      <a:endParaRPr lang="en-US" sz="1050"/>
                    </a:p>
                  </a:txBody>
                  <a:tcPr anchor="b"/>
                </a:tc>
                <a:tc>
                  <a:txBody>
                    <a:bodyPr/>
                    <a:lstStyle/>
                    <a:p>
                      <a:pPr algn="ctr"/>
                      <a:r>
                        <a:rPr lang="en-US" sz="1050" smtClean="0"/>
                        <a:t>17,6</a:t>
                      </a:r>
                      <a:endParaRPr lang="en-US" sz="1050"/>
                    </a:p>
                  </a:txBody>
                  <a:tcPr anchor="b"/>
                </a:tc>
                <a:tc>
                  <a:txBody>
                    <a:bodyPr/>
                    <a:lstStyle/>
                    <a:p>
                      <a:pPr algn="ctr"/>
                      <a:r>
                        <a:rPr lang="en-US" sz="1050" smtClean="0"/>
                        <a:t>41</a:t>
                      </a:r>
                      <a:endParaRPr lang="en-US" sz="1050"/>
                    </a:p>
                  </a:txBody>
                  <a:tcPr anchor="b"/>
                </a:tc>
                <a:tc>
                  <a:txBody>
                    <a:bodyPr/>
                    <a:lstStyle/>
                    <a:p>
                      <a:pPr algn="ctr"/>
                      <a:r>
                        <a:rPr lang="en-US" sz="1050" smtClean="0"/>
                        <a:t>58,5</a:t>
                      </a:r>
                      <a:endParaRPr lang="en-US" sz="1050"/>
                    </a:p>
                  </a:txBody>
                  <a:tcPr anchor="b"/>
                </a:tc>
                <a:tc>
                  <a:txBody>
                    <a:bodyPr/>
                    <a:lstStyle/>
                    <a:p>
                      <a:pPr algn="ctr"/>
                      <a:r>
                        <a:rPr lang="en-US" sz="1050" smtClean="0"/>
                        <a:t>135</a:t>
                      </a:r>
                      <a:endParaRPr lang="en-US" sz="1050"/>
                    </a:p>
                  </a:txBody>
                  <a:tcPr anchor="b"/>
                </a:tc>
                <a:tc>
                  <a:txBody>
                    <a:bodyPr/>
                    <a:lstStyle/>
                    <a:p>
                      <a:pPr algn="ctr"/>
                      <a:r>
                        <a:rPr lang="en-US" sz="1050" smtClean="0"/>
                        <a:t>30,4</a:t>
                      </a:r>
                      <a:endParaRPr lang="en-US" sz="1050"/>
                    </a:p>
                  </a:txBody>
                  <a:tcPr anchor="b"/>
                </a:tc>
              </a:tr>
              <a:tr h="258328">
                <a:tc>
                  <a:txBody>
                    <a:bodyPr/>
                    <a:lstStyle/>
                    <a:p>
                      <a:r>
                        <a:rPr lang="en-US" sz="1050" smtClean="0"/>
                        <a:t>Martinique</a:t>
                      </a:r>
                      <a:endParaRPr lang="en-US" sz="1050"/>
                    </a:p>
                  </a:txBody>
                  <a:tcPr anchor="b"/>
                </a:tc>
                <a:tc>
                  <a:txBody>
                    <a:bodyPr/>
                    <a:lstStyle/>
                    <a:p>
                      <a:pPr algn="ctr"/>
                      <a:r>
                        <a:rPr lang="en-US" sz="1050" smtClean="0"/>
                        <a:t>27</a:t>
                      </a:r>
                      <a:endParaRPr lang="en-US" sz="1050"/>
                    </a:p>
                  </a:txBody>
                  <a:tcPr anchor="b"/>
                </a:tc>
                <a:tc>
                  <a:txBody>
                    <a:bodyPr/>
                    <a:lstStyle/>
                    <a:p>
                      <a:pPr algn="ctr"/>
                      <a:r>
                        <a:rPr lang="en-US" sz="1050" smtClean="0"/>
                        <a:t>37,0</a:t>
                      </a:r>
                      <a:endParaRPr lang="en-US" sz="1050"/>
                    </a:p>
                  </a:txBody>
                  <a:tcPr anchor="b"/>
                </a:tc>
                <a:tc>
                  <a:txBody>
                    <a:bodyPr/>
                    <a:lstStyle/>
                    <a:p>
                      <a:pPr algn="ctr"/>
                      <a:r>
                        <a:rPr lang="en-US" sz="1050" smtClean="0"/>
                        <a:t>116</a:t>
                      </a:r>
                      <a:endParaRPr lang="en-US" sz="1050"/>
                    </a:p>
                  </a:txBody>
                  <a:tcPr anchor="b"/>
                </a:tc>
                <a:tc>
                  <a:txBody>
                    <a:bodyPr/>
                    <a:lstStyle/>
                    <a:p>
                      <a:pPr algn="ctr"/>
                      <a:r>
                        <a:rPr lang="en-US" sz="1050" smtClean="0"/>
                        <a:t>59,5</a:t>
                      </a:r>
                      <a:endParaRPr lang="en-US" sz="1050"/>
                    </a:p>
                  </a:txBody>
                  <a:tcPr anchor="b"/>
                </a:tc>
                <a:tc>
                  <a:txBody>
                    <a:bodyPr/>
                    <a:lstStyle/>
                    <a:p>
                      <a:pPr algn="ctr"/>
                      <a:r>
                        <a:rPr lang="en-US" sz="1050" smtClean="0"/>
                        <a:t>339</a:t>
                      </a:r>
                      <a:endParaRPr lang="en-US" sz="1050"/>
                    </a:p>
                  </a:txBody>
                  <a:tcPr anchor="b"/>
                </a:tc>
                <a:tc>
                  <a:txBody>
                    <a:bodyPr/>
                    <a:lstStyle/>
                    <a:p>
                      <a:pPr algn="ctr"/>
                      <a:r>
                        <a:rPr lang="en-US" sz="1050" smtClean="0"/>
                        <a:t>34,2</a:t>
                      </a:r>
                      <a:endParaRPr lang="en-US" sz="1050"/>
                    </a:p>
                  </a:txBody>
                  <a:tcPr anchor="b"/>
                </a:tc>
              </a:tr>
              <a:tr h="258328">
                <a:tc>
                  <a:txBody>
                    <a:bodyPr/>
                    <a:lstStyle/>
                    <a:p>
                      <a:r>
                        <a:rPr lang="en-US" sz="1050" smtClean="0"/>
                        <a:t>Mayotte</a:t>
                      </a:r>
                      <a:endParaRPr lang="en-US" sz="1050"/>
                    </a:p>
                  </a:txBody>
                  <a:tcPr anchor="b"/>
                </a:tc>
                <a:tc>
                  <a:txBody>
                    <a:bodyPr/>
                    <a:lstStyle/>
                    <a:p>
                      <a:pPr algn="ctr"/>
                      <a:r>
                        <a:rPr lang="en-US" sz="1050" smtClean="0"/>
                        <a:t>0</a:t>
                      </a:r>
                      <a:endParaRPr lang="en-US" sz="1050"/>
                    </a:p>
                  </a:txBody>
                  <a:tcPr anchor="b"/>
                </a:tc>
                <a:tc>
                  <a:txBody>
                    <a:bodyPr/>
                    <a:lstStyle/>
                    <a:p>
                      <a:pPr algn="ctr"/>
                      <a:r>
                        <a:rPr lang="en-US" sz="1050" smtClean="0"/>
                        <a:t>0,0</a:t>
                      </a:r>
                      <a:endParaRPr lang="en-US" sz="1050"/>
                    </a:p>
                  </a:txBody>
                  <a:tcPr anchor="b"/>
                </a:tc>
                <a:tc>
                  <a:txBody>
                    <a:bodyPr/>
                    <a:lstStyle/>
                    <a:p>
                      <a:pPr algn="ctr"/>
                      <a:r>
                        <a:rPr lang="en-US" sz="1050" smtClean="0"/>
                        <a:t>5</a:t>
                      </a:r>
                      <a:endParaRPr lang="en-US" sz="1050"/>
                    </a:p>
                  </a:txBody>
                  <a:tcPr anchor="b"/>
                </a:tc>
                <a:tc>
                  <a:txBody>
                    <a:bodyPr/>
                    <a:lstStyle/>
                    <a:p>
                      <a:pPr algn="ctr"/>
                      <a:r>
                        <a:rPr lang="en-US" sz="1050" smtClean="0"/>
                        <a:t>0,0</a:t>
                      </a:r>
                      <a:endParaRPr lang="en-US" sz="1050"/>
                    </a:p>
                  </a:txBody>
                  <a:tcPr anchor="b"/>
                </a:tc>
                <a:tc>
                  <a:txBody>
                    <a:bodyPr/>
                    <a:lstStyle/>
                    <a:p>
                      <a:pPr algn="ctr"/>
                      <a:r>
                        <a:rPr lang="en-US" sz="1050" smtClean="0"/>
                        <a:t>68</a:t>
                      </a:r>
                      <a:endParaRPr lang="en-US" sz="1050"/>
                    </a:p>
                  </a:txBody>
                  <a:tcPr anchor="b"/>
                </a:tc>
                <a:tc>
                  <a:txBody>
                    <a:bodyPr/>
                    <a:lstStyle/>
                    <a:p>
                      <a:pPr algn="ctr"/>
                      <a:r>
                        <a:rPr lang="en-US" sz="1050" smtClean="0"/>
                        <a:t>7,4</a:t>
                      </a:r>
                      <a:endParaRPr lang="en-US" sz="1050"/>
                    </a:p>
                  </a:txBody>
                  <a:tcPr anchor="b"/>
                </a:tc>
              </a:tr>
              <a:tr h="258328">
                <a:tc>
                  <a:txBody>
                    <a:bodyPr/>
                    <a:lstStyle/>
                    <a:p>
                      <a:r>
                        <a:rPr lang="en-US" sz="1050" smtClean="0"/>
                        <a:t>Nouvelle-Calédonie</a:t>
                      </a:r>
                      <a:endParaRPr lang="en-US" sz="1050"/>
                    </a:p>
                  </a:txBody>
                  <a:tcPr anchor="b"/>
                </a:tc>
                <a:tc>
                  <a:txBody>
                    <a:bodyPr/>
                    <a:lstStyle/>
                    <a:p>
                      <a:pPr algn="ctr"/>
                      <a:r>
                        <a:rPr lang="en-US" sz="1050" smtClean="0"/>
                        <a:t>15</a:t>
                      </a:r>
                      <a:endParaRPr lang="en-US" sz="1050"/>
                    </a:p>
                  </a:txBody>
                  <a:tcPr anchor="b"/>
                </a:tc>
                <a:tc>
                  <a:txBody>
                    <a:bodyPr/>
                    <a:lstStyle/>
                    <a:p>
                      <a:pPr algn="ctr"/>
                      <a:r>
                        <a:rPr lang="en-US" sz="1050" smtClean="0"/>
                        <a:t>26,7</a:t>
                      </a:r>
                      <a:endParaRPr lang="en-US" sz="1050"/>
                    </a:p>
                  </a:txBody>
                  <a:tcPr anchor="b"/>
                </a:tc>
                <a:tc>
                  <a:txBody>
                    <a:bodyPr/>
                    <a:lstStyle/>
                    <a:p>
                      <a:pPr algn="ctr"/>
                      <a:r>
                        <a:rPr lang="en-US" sz="1050" smtClean="0"/>
                        <a:t>50</a:t>
                      </a:r>
                      <a:endParaRPr lang="en-US" sz="1050"/>
                    </a:p>
                  </a:txBody>
                  <a:tcPr anchor="b"/>
                </a:tc>
                <a:tc>
                  <a:txBody>
                    <a:bodyPr/>
                    <a:lstStyle/>
                    <a:p>
                      <a:pPr algn="ctr"/>
                      <a:r>
                        <a:rPr lang="en-US" sz="1050" smtClean="0"/>
                        <a:t>8,0</a:t>
                      </a:r>
                      <a:endParaRPr lang="en-US" sz="1050"/>
                    </a:p>
                  </a:txBody>
                  <a:tcPr anchor="b"/>
                </a:tc>
                <a:tc>
                  <a:txBody>
                    <a:bodyPr/>
                    <a:lstStyle/>
                    <a:p>
                      <a:pPr algn="ctr"/>
                      <a:r>
                        <a:rPr lang="en-US" sz="1050" smtClean="0"/>
                        <a:t>273</a:t>
                      </a:r>
                      <a:endParaRPr lang="en-US" sz="1050"/>
                    </a:p>
                  </a:txBody>
                  <a:tcPr anchor="b"/>
                </a:tc>
                <a:tc>
                  <a:txBody>
                    <a:bodyPr/>
                    <a:lstStyle/>
                    <a:p>
                      <a:pPr algn="ctr"/>
                      <a:r>
                        <a:rPr lang="en-US" sz="1050" smtClean="0"/>
                        <a:t>18,3</a:t>
                      </a:r>
                      <a:endParaRPr lang="en-US" sz="1050"/>
                    </a:p>
                  </a:txBody>
                  <a:tcPr anchor="b"/>
                </a:tc>
              </a:tr>
              <a:tr h="258328">
                <a:tc>
                  <a:txBody>
                    <a:bodyPr/>
                    <a:lstStyle/>
                    <a:p>
                      <a:r>
                        <a:rPr lang="en-US" sz="1050" smtClean="0"/>
                        <a:t>Polynésie française</a:t>
                      </a:r>
                      <a:endParaRPr lang="en-US" sz="1050"/>
                    </a:p>
                  </a:txBody>
                  <a:tcPr anchor="b"/>
                </a:tc>
                <a:tc>
                  <a:txBody>
                    <a:bodyPr/>
                    <a:lstStyle/>
                    <a:p>
                      <a:pPr algn="ctr"/>
                      <a:r>
                        <a:rPr lang="en-US" sz="1050" smtClean="0"/>
                        <a:t>61</a:t>
                      </a:r>
                      <a:endParaRPr lang="en-US" sz="1050"/>
                    </a:p>
                  </a:txBody>
                  <a:tcPr anchor="b"/>
                </a:tc>
                <a:tc>
                  <a:txBody>
                    <a:bodyPr/>
                    <a:lstStyle/>
                    <a:p>
                      <a:pPr algn="ctr"/>
                      <a:r>
                        <a:rPr lang="en-US" sz="1050" smtClean="0"/>
                        <a:t>34,4</a:t>
                      </a:r>
                      <a:endParaRPr lang="en-US" sz="1050"/>
                    </a:p>
                  </a:txBody>
                  <a:tcPr anchor="b"/>
                </a:tc>
                <a:tc>
                  <a:txBody>
                    <a:bodyPr/>
                    <a:lstStyle/>
                    <a:p>
                      <a:pPr algn="ctr"/>
                      <a:r>
                        <a:rPr lang="en-US" sz="1050" smtClean="0"/>
                        <a:t>131</a:t>
                      </a:r>
                      <a:endParaRPr lang="en-US" sz="1050"/>
                    </a:p>
                  </a:txBody>
                  <a:tcPr anchor="b"/>
                </a:tc>
                <a:tc>
                  <a:txBody>
                    <a:bodyPr/>
                    <a:lstStyle/>
                    <a:p>
                      <a:pPr algn="ctr"/>
                      <a:r>
                        <a:rPr lang="en-US" sz="1050" smtClean="0"/>
                        <a:t>0,8</a:t>
                      </a:r>
                      <a:endParaRPr lang="en-US" sz="1050"/>
                    </a:p>
                  </a:txBody>
                  <a:tcPr anchor="b"/>
                </a:tc>
                <a:tc>
                  <a:txBody>
                    <a:bodyPr/>
                    <a:lstStyle/>
                    <a:p>
                      <a:pPr algn="ctr"/>
                      <a:r>
                        <a:rPr lang="en-US" sz="1050" smtClean="0"/>
                        <a:t>214</a:t>
                      </a:r>
                      <a:endParaRPr lang="en-US" sz="1050"/>
                    </a:p>
                  </a:txBody>
                  <a:tcPr anchor="b"/>
                </a:tc>
                <a:tc>
                  <a:txBody>
                    <a:bodyPr/>
                    <a:lstStyle/>
                    <a:p>
                      <a:pPr algn="ctr"/>
                      <a:r>
                        <a:rPr lang="en-US" sz="1050" smtClean="0"/>
                        <a:t>61,2</a:t>
                      </a:r>
                      <a:endParaRPr lang="en-US" sz="1050"/>
                    </a:p>
                  </a:txBody>
                  <a:tcPr anchor="b"/>
                </a:tc>
              </a:tr>
              <a:tr h="258328">
                <a:tc>
                  <a:txBody>
                    <a:bodyPr/>
                    <a:lstStyle/>
                    <a:p>
                      <a:r>
                        <a:rPr lang="en-US" sz="1050" smtClean="0"/>
                        <a:t>Réunion</a:t>
                      </a:r>
                      <a:endParaRPr lang="en-US" sz="1050"/>
                    </a:p>
                  </a:txBody>
                  <a:tcPr anchor="b"/>
                </a:tc>
                <a:tc>
                  <a:txBody>
                    <a:bodyPr/>
                    <a:lstStyle/>
                    <a:p>
                      <a:pPr algn="ctr"/>
                      <a:r>
                        <a:rPr lang="en-US" sz="1050" smtClean="0"/>
                        <a:t>42</a:t>
                      </a:r>
                      <a:endParaRPr lang="en-US" sz="1050"/>
                    </a:p>
                  </a:txBody>
                  <a:tcPr anchor="b"/>
                </a:tc>
                <a:tc>
                  <a:txBody>
                    <a:bodyPr/>
                    <a:lstStyle/>
                    <a:p>
                      <a:pPr algn="ctr"/>
                      <a:r>
                        <a:rPr lang="en-US" sz="1050" smtClean="0"/>
                        <a:t>23,8</a:t>
                      </a:r>
                      <a:endParaRPr lang="en-US" sz="1050"/>
                    </a:p>
                  </a:txBody>
                  <a:tcPr anchor="b"/>
                </a:tc>
                <a:tc>
                  <a:txBody>
                    <a:bodyPr/>
                    <a:lstStyle/>
                    <a:p>
                      <a:pPr algn="ctr"/>
                      <a:r>
                        <a:rPr lang="en-US" sz="1050" smtClean="0"/>
                        <a:t>324</a:t>
                      </a:r>
                      <a:endParaRPr lang="en-US" sz="1050"/>
                    </a:p>
                  </a:txBody>
                  <a:tcPr anchor="b"/>
                </a:tc>
                <a:tc>
                  <a:txBody>
                    <a:bodyPr/>
                    <a:lstStyle/>
                    <a:p>
                      <a:pPr algn="ctr"/>
                      <a:r>
                        <a:rPr lang="en-US" sz="1050" smtClean="0"/>
                        <a:t>8,0</a:t>
                      </a:r>
                      <a:endParaRPr lang="en-US" sz="1050"/>
                    </a:p>
                  </a:txBody>
                  <a:tcPr anchor="b"/>
                </a:tc>
                <a:tc>
                  <a:txBody>
                    <a:bodyPr/>
                    <a:lstStyle/>
                    <a:p>
                      <a:pPr algn="ctr"/>
                      <a:r>
                        <a:rPr lang="en-US" sz="1050" smtClean="0"/>
                        <a:t>882</a:t>
                      </a:r>
                      <a:endParaRPr lang="en-US" sz="1050"/>
                    </a:p>
                  </a:txBody>
                  <a:tcPr anchor="b"/>
                </a:tc>
                <a:tc>
                  <a:txBody>
                    <a:bodyPr/>
                    <a:lstStyle/>
                    <a:p>
                      <a:pPr algn="ctr"/>
                      <a:r>
                        <a:rPr lang="en-US" sz="1050" smtClean="0"/>
                        <a:t>36,7</a:t>
                      </a:r>
                      <a:endParaRPr lang="en-US" sz="1050"/>
                    </a:p>
                  </a:txBody>
                  <a:tcPr anchor="b"/>
                </a:tc>
              </a:tr>
              <a:tr h="258328">
                <a:tc>
                  <a:txBody>
                    <a:bodyPr/>
                    <a:lstStyle/>
                    <a:p>
                      <a:r>
                        <a:rPr lang="en-US" sz="1050" b="1" dirty="0" smtClean="0"/>
                        <a:t>Total </a:t>
                      </a:r>
                      <a:r>
                        <a:rPr lang="en-US" sz="1050" b="1" dirty="0" err="1" smtClean="0"/>
                        <a:t>Outre</a:t>
                      </a:r>
                      <a:r>
                        <a:rPr lang="en-US" sz="1050" b="1" dirty="0" smtClean="0"/>
                        <a:t> </a:t>
                      </a:r>
                      <a:r>
                        <a:rPr lang="en-US" sz="1050" b="1" dirty="0" err="1" smtClean="0"/>
                        <a:t>Mer</a:t>
                      </a:r>
                      <a:endParaRPr lang="en-US" sz="1050" b="1" dirty="0"/>
                    </a:p>
                  </a:txBody>
                  <a:tcPr anchor="b"/>
                </a:tc>
                <a:tc>
                  <a:txBody>
                    <a:bodyPr/>
                    <a:lstStyle/>
                    <a:p>
                      <a:pPr algn="ctr"/>
                      <a:r>
                        <a:rPr lang="en-US" sz="1050" b="1" dirty="0" smtClean="0"/>
                        <a:t>196</a:t>
                      </a:r>
                      <a:endParaRPr lang="en-US" sz="1050" b="1" dirty="0"/>
                    </a:p>
                  </a:txBody>
                  <a:tcPr anchor="b"/>
                </a:tc>
                <a:tc>
                  <a:txBody>
                    <a:bodyPr/>
                    <a:lstStyle/>
                    <a:p>
                      <a:pPr algn="ctr"/>
                      <a:r>
                        <a:rPr lang="en-US" sz="1050" b="1" dirty="0" smtClean="0"/>
                        <a:t>30,1</a:t>
                      </a:r>
                      <a:endParaRPr lang="en-US" sz="1050" b="1" dirty="0"/>
                    </a:p>
                  </a:txBody>
                  <a:tcPr anchor="b"/>
                </a:tc>
                <a:tc>
                  <a:txBody>
                    <a:bodyPr/>
                    <a:lstStyle/>
                    <a:p>
                      <a:pPr algn="ctr"/>
                      <a:r>
                        <a:rPr lang="en-US" sz="1050" b="1" dirty="0" smtClean="0"/>
                        <a:t>811</a:t>
                      </a:r>
                      <a:endParaRPr lang="en-US" sz="1050" b="1" dirty="0"/>
                    </a:p>
                  </a:txBody>
                  <a:tcPr anchor="b"/>
                </a:tc>
                <a:tc>
                  <a:txBody>
                    <a:bodyPr/>
                    <a:lstStyle/>
                    <a:p>
                      <a:pPr algn="ctr"/>
                      <a:r>
                        <a:rPr lang="en-US" sz="1050" b="1" dirty="0" smtClean="0"/>
                        <a:t>20,7</a:t>
                      </a:r>
                      <a:endParaRPr lang="en-US" sz="1050" b="1" dirty="0"/>
                    </a:p>
                  </a:txBody>
                  <a:tcPr anchor="b"/>
                </a:tc>
                <a:tc>
                  <a:txBody>
                    <a:bodyPr/>
                    <a:lstStyle/>
                    <a:p>
                      <a:pPr algn="ctr"/>
                      <a:r>
                        <a:rPr lang="en-US" sz="1050" b="1" smtClean="0"/>
                        <a:t>2 303</a:t>
                      </a:r>
                      <a:endParaRPr lang="en-US" sz="1050" b="1"/>
                    </a:p>
                  </a:txBody>
                  <a:tcPr anchor="b"/>
                </a:tc>
                <a:tc>
                  <a:txBody>
                    <a:bodyPr/>
                    <a:lstStyle/>
                    <a:p>
                      <a:pPr algn="ctr"/>
                      <a:r>
                        <a:rPr lang="en-US" sz="1050" b="1" dirty="0" smtClean="0"/>
                        <a:t>35,2</a:t>
                      </a:r>
                      <a:endParaRPr lang="en-US" sz="1050" b="1" dirty="0"/>
                    </a:p>
                  </a:txBody>
                  <a:tcPr anchor="b"/>
                </a:tc>
              </a:tr>
              <a:tr h="258328">
                <a:tc>
                  <a:txBody>
                    <a:bodyPr/>
                    <a:lstStyle/>
                    <a:p>
                      <a:r>
                        <a:rPr lang="en-US" sz="1050" smtClean="0"/>
                        <a:t>Total Hexagone</a:t>
                      </a:r>
                      <a:endParaRPr lang="en-US" sz="1050"/>
                    </a:p>
                  </a:txBody>
                  <a:tcPr anchor="b"/>
                </a:tc>
                <a:tc>
                  <a:txBody>
                    <a:bodyPr/>
                    <a:lstStyle/>
                    <a:p>
                      <a:pPr algn="ctr"/>
                      <a:r>
                        <a:rPr lang="en-US" sz="1050" smtClean="0"/>
                        <a:t>4 340</a:t>
                      </a:r>
                      <a:endParaRPr lang="en-US" sz="1050" dirty="0"/>
                    </a:p>
                  </a:txBody>
                  <a:tcPr anchor="b"/>
                </a:tc>
                <a:tc>
                  <a:txBody>
                    <a:bodyPr/>
                    <a:lstStyle/>
                    <a:p>
                      <a:pPr algn="ctr"/>
                      <a:r>
                        <a:rPr lang="en-US" sz="1050" smtClean="0"/>
                        <a:t>42,4</a:t>
                      </a:r>
                      <a:endParaRPr lang="en-US" sz="1050"/>
                    </a:p>
                  </a:txBody>
                  <a:tcPr anchor="b"/>
                </a:tc>
                <a:tc>
                  <a:txBody>
                    <a:bodyPr/>
                    <a:lstStyle/>
                    <a:p>
                      <a:pPr algn="ctr"/>
                      <a:r>
                        <a:rPr lang="en-US" sz="1050" smtClean="0"/>
                        <a:t>12 719</a:t>
                      </a:r>
                      <a:endParaRPr lang="en-US" sz="1050"/>
                    </a:p>
                  </a:txBody>
                  <a:tcPr anchor="b"/>
                </a:tc>
                <a:tc>
                  <a:txBody>
                    <a:bodyPr/>
                    <a:lstStyle/>
                    <a:p>
                      <a:pPr algn="ctr"/>
                      <a:r>
                        <a:rPr lang="en-US" sz="1050" smtClean="0"/>
                        <a:t>11,7</a:t>
                      </a:r>
                      <a:endParaRPr lang="en-US" sz="1050"/>
                    </a:p>
                  </a:txBody>
                  <a:tcPr anchor="b"/>
                </a:tc>
                <a:tc>
                  <a:txBody>
                    <a:bodyPr/>
                    <a:lstStyle/>
                    <a:p>
                      <a:pPr algn="ctr"/>
                      <a:r>
                        <a:rPr lang="en-US" sz="1050" smtClean="0"/>
                        <a:t>31 388</a:t>
                      </a:r>
                      <a:endParaRPr lang="en-US" sz="1050"/>
                    </a:p>
                  </a:txBody>
                  <a:tcPr anchor="b"/>
                </a:tc>
                <a:tc>
                  <a:txBody>
                    <a:bodyPr/>
                    <a:lstStyle/>
                    <a:p>
                      <a:pPr algn="ctr"/>
                      <a:r>
                        <a:rPr lang="en-US" sz="1050" dirty="0" smtClean="0"/>
                        <a:t>40,5</a:t>
                      </a:r>
                      <a:endParaRPr lang="en-US" sz="1050" dirty="0"/>
                    </a:p>
                  </a:txBody>
                  <a:tcPr anchor="b"/>
                </a:tc>
              </a:tr>
            </a:tbl>
          </a:graphicData>
        </a:graphic>
      </p:graphicFrame>
    </p:spTree>
    <p:extLst>
      <p:ext uri="{BB962C8B-B14F-4D97-AF65-F5344CB8AC3E}">
        <p14:creationId xmlns:p14="http://schemas.microsoft.com/office/powerpoint/2010/main" val="10317691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87</a:t>
            </a:fld>
            <a:endParaRPr lang="fr-FR" altLang="fr-FR" dirty="0">
              <a:solidFill>
                <a:srgbClr val="000000"/>
              </a:solidFill>
            </a:endParaRPr>
          </a:p>
        </p:txBody>
      </p:sp>
      <p:sp>
        <p:nvSpPr>
          <p:cNvPr id="3" name="ZoneTexte 2"/>
          <p:cNvSpPr txBox="1"/>
          <p:nvPr/>
        </p:nvSpPr>
        <p:spPr>
          <a:xfrm>
            <a:off x="539552" y="1766705"/>
            <a:ext cx="7632848" cy="2585323"/>
          </a:xfrm>
          <a:prstGeom prst="rect">
            <a:avLst/>
          </a:prstGeom>
        </p:spPr>
        <p:txBody>
          <a:bodyPr wrap="square">
            <a:spAutoFit/>
          </a:bodyPr>
          <a:lstStyle>
            <a:defPPr>
              <a:defRPr lang="fr-FR"/>
            </a:defPPr>
            <a:lvl1pPr>
              <a:defRPr>
                <a:solidFill>
                  <a:srgbClr val="3333CC"/>
                </a:solidFill>
              </a:defRPr>
            </a:lvl1pPr>
          </a:lstStyle>
          <a:p>
            <a:r>
              <a:rPr lang="fr-FR" b="1" dirty="0" smtClean="0"/>
              <a:t>Remerciements</a:t>
            </a:r>
            <a:r>
              <a:rPr lang="fr-FR" dirty="0" smtClean="0"/>
              <a:t> à l’ensemble des équipes de dialyse et de greffe du territoire français et aux coordinations régionales qui par leur contribution permettent au registre d’atteindre ses objectifs avec un niveau élevé de qualité.</a:t>
            </a:r>
          </a:p>
          <a:p>
            <a:endParaRPr lang="fr-FR" dirty="0" smtClean="0"/>
          </a:p>
          <a:p>
            <a:r>
              <a:rPr lang="fr-FR" dirty="0" smtClean="0"/>
              <a:t>Pour </a:t>
            </a:r>
            <a:r>
              <a:rPr lang="fr-FR" dirty="0"/>
              <a:t>en savoir plus</a:t>
            </a:r>
          </a:p>
          <a:p>
            <a:endParaRPr lang="fr-FR" dirty="0"/>
          </a:p>
          <a:p>
            <a:r>
              <a:rPr lang="fr-FR" dirty="0">
                <a:hlinkClick r:id="rId2"/>
              </a:rPr>
              <a:t>http://</a:t>
            </a:r>
            <a:r>
              <a:rPr lang="fr-FR" dirty="0" smtClean="0">
                <a:hlinkClick r:id="rId2"/>
              </a:rPr>
              <a:t>www.agence-biomedecine.fr/Le-programme-REIN</a:t>
            </a:r>
            <a:endParaRPr lang="fr-FR" dirty="0" smtClean="0"/>
          </a:p>
          <a:p>
            <a:endParaRPr lang="fr-FR" dirty="0"/>
          </a:p>
        </p:txBody>
      </p:sp>
    </p:spTree>
    <p:extLst>
      <p:ext uri="{BB962C8B-B14F-4D97-AF65-F5344CB8AC3E}">
        <p14:creationId xmlns:p14="http://schemas.microsoft.com/office/powerpoint/2010/main" val="1760506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9</a:t>
            </a:fld>
            <a:endParaRPr lang="fr-FR" altLang="fr-FR">
              <a:solidFill>
                <a:srgbClr val="000000"/>
              </a:solidFill>
            </a:endParaRPr>
          </a:p>
        </p:txBody>
      </p:sp>
      <p:sp>
        <p:nvSpPr>
          <p:cNvPr id="3" name="Espace réservé du pied de page 4"/>
          <p:cNvSpPr>
            <a:spLocks noGrp="1"/>
          </p:cNvSpPr>
          <p:nvPr>
            <p:ph type="ftr" sz="quarter" idx="10"/>
          </p:nvPr>
        </p:nvSpPr>
        <p:spPr>
          <a:xfrm>
            <a:off x="3124200" y="6248400"/>
            <a:ext cx="2895600" cy="457200"/>
          </a:xfrm>
        </p:spPr>
        <p:txBody>
          <a:bodyPr/>
          <a:lstStyle/>
          <a:p>
            <a:pPr>
              <a:defRPr/>
            </a:pPr>
            <a:r>
              <a:rPr lang="fr-FR" altLang="fr-FR" dirty="0">
                <a:solidFill>
                  <a:srgbClr val="3333CC"/>
                </a:solidFill>
              </a:rPr>
              <a:t>Chapitre </a:t>
            </a:r>
            <a:r>
              <a:rPr lang="fr-FR" altLang="fr-FR" dirty="0" smtClean="0">
                <a:solidFill>
                  <a:srgbClr val="3333CC"/>
                </a:solidFill>
              </a:rPr>
              <a:t>INCIDENCE 2016</a:t>
            </a:r>
            <a:endParaRPr lang="fr-FR" altLang="fr-FR" dirty="0">
              <a:solidFill>
                <a:srgbClr val="3333CC"/>
              </a:solidFill>
            </a:endParaRPr>
          </a:p>
          <a:p>
            <a:pPr>
              <a:defRPr/>
            </a:pPr>
            <a:r>
              <a:rPr lang="fr-FR" altLang="fr-FR" dirty="0" smtClean="0">
                <a:solidFill>
                  <a:srgbClr val="3333CC"/>
                </a:solidFill>
              </a:rPr>
              <a:t>Age des cas incidents IRCT</a:t>
            </a:r>
            <a:endParaRPr lang="fr-FR" altLang="fr-FR" dirty="0">
              <a:solidFill>
                <a:srgbClr val="3333CC"/>
              </a:solidFill>
            </a:endParaRPr>
          </a:p>
        </p:txBody>
      </p:sp>
      <p:sp>
        <p:nvSpPr>
          <p:cNvPr id="5" name="Rectangle 1"/>
          <p:cNvSpPr>
            <a:spLocks noChangeArrowheads="1"/>
          </p:cNvSpPr>
          <p:nvPr/>
        </p:nvSpPr>
        <p:spPr bwMode="auto">
          <a:xfrm>
            <a:off x="397876" y="260648"/>
            <a:ext cx="8424936" cy="923330"/>
          </a:xfrm>
          <a:prstGeom prst="rect">
            <a:avLst/>
          </a:prstGeom>
          <a:noFill/>
        </p:spPr>
        <p:txBody>
          <a:bodyPr vert="horz" wrap="square" rtlCol="0">
            <a:spAutoFit/>
          </a:bodyPr>
          <a:lstStyle/>
          <a:p>
            <a:pPr algn="just"/>
            <a:r>
              <a:rPr lang="fr-FR" altLang="en-US" dirty="0">
                <a:solidFill>
                  <a:srgbClr val="3333CC"/>
                </a:solidFill>
              </a:rPr>
              <a:t>L’âge médian des patients à l’initiation du traitement est de </a:t>
            </a:r>
            <a:r>
              <a:rPr lang="fr-FR" altLang="en-US" dirty="0" smtClean="0">
                <a:solidFill>
                  <a:srgbClr val="3333CC"/>
                </a:solidFill>
              </a:rPr>
              <a:t>70,5 </a:t>
            </a:r>
            <a:r>
              <a:rPr lang="fr-FR" altLang="en-US" dirty="0">
                <a:solidFill>
                  <a:srgbClr val="3333CC"/>
                </a:solidFill>
              </a:rPr>
              <a:t>ans pour l’ensemble des régions. </a:t>
            </a:r>
            <a:r>
              <a:rPr lang="fr-FR" altLang="en-US" dirty="0" smtClean="0">
                <a:solidFill>
                  <a:srgbClr val="3333CC"/>
                </a:solidFill>
              </a:rPr>
              <a:t>Il diffère de </a:t>
            </a:r>
            <a:r>
              <a:rPr lang="fr-FR" altLang="en-US" dirty="0">
                <a:solidFill>
                  <a:srgbClr val="3333CC"/>
                </a:solidFill>
              </a:rPr>
              <a:t>façon significative selon la néphropathie </a:t>
            </a:r>
            <a:r>
              <a:rPr lang="fr-FR" altLang="en-US" dirty="0" smtClean="0">
                <a:solidFill>
                  <a:srgbClr val="3333CC"/>
                </a:solidFill>
              </a:rPr>
              <a:t>initiale.</a:t>
            </a:r>
            <a:endParaRPr lang="fr-FR" altLang="en-US" dirty="0">
              <a:solidFill>
                <a:srgbClr val="3333CC"/>
              </a:solidFill>
            </a:endParaRPr>
          </a:p>
        </p:txBody>
      </p:sp>
      <p:graphicFrame>
        <p:nvGraphicFramePr>
          <p:cNvPr id="7" name="Tableau 6"/>
          <p:cNvGraphicFramePr>
            <a:graphicFrameLocks noGrp="1"/>
          </p:cNvGraphicFramePr>
          <p:nvPr>
            <p:custDataLst>
              <p:tags r:id="rId1"/>
            </p:custDataLst>
            <p:extLst>
              <p:ext uri="{D42A27DB-BD31-4B8C-83A1-F6EECF244321}">
                <p14:modId xmlns:p14="http://schemas.microsoft.com/office/powerpoint/2010/main" val="4294115346"/>
              </p:ext>
            </p:extLst>
          </p:nvPr>
        </p:nvGraphicFramePr>
        <p:xfrm>
          <a:off x="505889" y="1628800"/>
          <a:ext cx="8208910" cy="3312372"/>
        </p:xfrm>
        <a:graphic>
          <a:graphicData uri="http://schemas.openxmlformats.org/drawingml/2006/table">
            <a:tbl>
              <a:tblPr firstRow="1" bandRow="1">
                <a:tableStyleId>{5C22544A-7EE6-4342-B048-85BDC9FD1C3A}</a:tableStyleId>
              </a:tblPr>
              <a:tblGrid>
                <a:gridCol w="1779564"/>
                <a:gridCol w="2030530"/>
                <a:gridCol w="692692"/>
                <a:gridCol w="846675"/>
                <a:gridCol w="911353"/>
                <a:gridCol w="806138"/>
                <a:gridCol w="530408"/>
                <a:gridCol w="611550"/>
              </a:tblGrid>
              <a:tr h="276031">
                <a:tc>
                  <a:txBody>
                    <a:bodyPr/>
                    <a:lstStyle/>
                    <a:p>
                      <a:pPr algn="ctr"/>
                      <a:r>
                        <a:rPr lang="fr-FR" sz="1050" dirty="0" smtClean="0"/>
                        <a:t>Age</a:t>
                      </a:r>
                      <a:endParaRPr lang="fr-FR" sz="1050" dirty="0"/>
                    </a:p>
                  </a:txBody>
                  <a:tcPr anchor="ctr"/>
                </a:tc>
                <a:tc>
                  <a:txBody>
                    <a:bodyPr/>
                    <a:lstStyle/>
                    <a:p>
                      <a:pPr algn="ctr"/>
                      <a:endParaRPr lang="fr-FR" sz="1050"/>
                    </a:p>
                  </a:txBody>
                  <a:tcPr anchor="ctr"/>
                </a:tc>
                <a:tc>
                  <a:txBody>
                    <a:bodyPr/>
                    <a:lstStyle/>
                    <a:p>
                      <a:pPr algn="ctr"/>
                      <a:r>
                        <a:rPr lang="fr-FR" sz="1050" smtClean="0"/>
                        <a:t>n</a:t>
                      </a:r>
                      <a:endParaRPr lang="fr-FR" sz="1050"/>
                    </a:p>
                  </a:txBody>
                  <a:tcPr anchor="ctr"/>
                </a:tc>
                <a:tc>
                  <a:txBody>
                    <a:bodyPr/>
                    <a:lstStyle/>
                    <a:p>
                      <a:pPr algn="ctr"/>
                      <a:r>
                        <a:rPr lang="fr-FR" sz="1050" smtClean="0"/>
                        <a:t>Moyenne</a:t>
                      </a:r>
                      <a:endParaRPr lang="fr-FR" sz="1050"/>
                    </a:p>
                  </a:txBody>
                  <a:tcPr anchor="ctr"/>
                </a:tc>
                <a:tc>
                  <a:txBody>
                    <a:bodyPr/>
                    <a:lstStyle/>
                    <a:p>
                      <a:pPr algn="ctr"/>
                      <a:r>
                        <a:rPr lang="fr-FR" sz="1050" smtClean="0"/>
                        <a:t>Ecart-type</a:t>
                      </a:r>
                      <a:endParaRPr lang="fr-FR" sz="1050"/>
                    </a:p>
                  </a:txBody>
                  <a:tcPr anchor="ctr"/>
                </a:tc>
                <a:tc>
                  <a:txBody>
                    <a:bodyPr/>
                    <a:lstStyle/>
                    <a:p>
                      <a:pPr algn="ctr"/>
                      <a:r>
                        <a:rPr lang="fr-FR" sz="1050" smtClean="0"/>
                        <a:t>Médiane</a:t>
                      </a:r>
                      <a:endParaRPr lang="fr-FR" sz="1050"/>
                    </a:p>
                  </a:txBody>
                  <a:tcPr anchor="ctr"/>
                </a:tc>
                <a:tc>
                  <a:txBody>
                    <a:bodyPr/>
                    <a:lstStyle/>
                    <a:p>
                      <a:pPr algn="ctr"/>
                      <a:r>
                        <a:rPr lang="fr-FR" sz="1050" smtClean="0"/>
                        <a:t>Min</a:t>
                      </a:r>
                      <a:endParaRPr lang="fr-FR" sz="1050"/>
                    </a:p>
                  </a:txBody>
                  <a:tcPr anchor="ctr"/>
                </a:tc>
                <a:tc>
                  <a:txBody>
                    <a:bodyPr/>
                    <a:lstStyle/>
                    <a:p>
                      <a:pPr algn="ctr"/>
                      <a:r>
                        <a:rPr lang="fr-FR" sz="1050" smtClean="0"/>
                        <a:t>Max</a:t>
                      </a:r>
                      <a:endParaRPr lang="fr-FR" sz="1050"/>
                    </a:p>
                  </a:txBody>
                  <a:tcPr anchor="ctr"/>
                </a:tc>
              </a:tr>
              <a:tr h="276031">
                <a:tc>
                  <a:txBody>
                    <a:bodyPr/>
                    <a:lstStyle/>
                    <a:p>
                      <a:r>
                        <a:rPr lang="fr-FR" sz="1050" smtClean="0"/>
                        <a:t>Selon le sexe</a:t>
                      </a:r>
                      <a:endParaRPr lang="fr-FR" sz="1050" dirty="0"/>
                    </a:p>
                  </a:txBody>
                  <a:tcPr anchor="b"/>
                </a:tc>
                <a:tc>
                  <a:txBody>
                    <a:bodyPr/>
                    <a:lstStyle/>
                    <a:p>
                      <a:r>
                        <a:rPr lang="fr-FR" sz="1050" smtClean="0"/>
                        <a:t>Homme</a:t>
                      </a:r>
                      <a:endParaRPr lang="fr-FR" sz="1050"/>
                    </a:p>
                  </a:txBody>
                  <a:tcPr anchor="b"/>
                </a:tc>
                <a:tc>
                  <a:txBody>
                    <a:bodyPr/>
                    <a:lstStyle/>
                    <a:p>
                      <a:pPr algn="ctr"/>
                      <a:r>
                        <a:rPr lang="fr-FR" sz="1050" smtClean="0"/>
                        <a:t>7 083</a:t>
                      </a:r>
                      <a:endParaRPr lang="fr-FR" sz="1050"/>
                    </a:p>
                  </a:txBody>
                  <a:tcPr anchor="b"/>
                </a:tc>
                <a:tc>
                  <a:txBody>
                    <a:bodyPr/>
                    <a:lstStyle/>
                    <a:p>
                      <a:pPr algn="ctr"/>
                      <a:r>
                        <a:rPr lang="fr-FR" sz="1050" smtClean="0"/>
                        <a:t>68,3</a:t>
                      </a:r>
                      <a:endParaRPr lang="fr-FR" sz="1050"/>
                    </a:p>
                  </a:txBody>
                  <a:tcPr anchor="b"/>
                </a:tc>
                <a:tc>
                  <a:txBody>
                    <a:bodyPr/>
                    <a:lstStyle/>
                    <a:p>
                      <a:pPr algn="ctr"/>
                      <a:r>
                        <a:rPr lang="fr-FR" sz="1050" smtClean="0"/>
                        <a:t>15,7</a:t>
                      </a:r>
                      <a:endParaRPr lang="fr-FR" sz="1050"/>
                    </a:p>
                  </a:txBody>
                  <a:tcPr anchor="b"/>
                </a:tc>
                <a:tc>
                  <a:txBody>
                    <a:bodyPr/>
                    <a:lstStyle/>
                    <a:p>
                      <a:pPr algn="ctr"/>
                      <a:r>
                        <a:rPr lang="fr-FR" sz="1050" smtClean="0"/>
                        <a:t>70,7</a:t>
                      </a:r>
                      <a:endParaRPr lang="fr-FR" sz="1050"/>
                    </a:p>
                  </a:txBody>
                  <a:tcPr anchor="b"/>
                </a:tc>
                <a:tc>
                  <a:txBody>
                    <a:bodyPr/>
                    <a:lstStyle/>
                    <a:p>
                      <a:pPr algn="ctr"/>
                      <a:r>
                        <a:rPr lang="fr-FR" sz="1050" smtClean="0"/>
                        <a:t>0,2</a:t>
                      </a:r>
                      <a:endParaRPr lang="fr-FR" sz="1050"/>
                    </a:p>
                  </a:txBody>
                  <a:tcPr anchor="b"/>
                </a:tc>
                <a:tc>
                  <a:txBody>
                    <a:bodyPr/>
                    <a:lstStyle/>
                    <a:p>
                      <a:pPr algn="ctr"/>
                      <a:r>
                        <a:rPr lang="fr-FR" sz="1050" smtClean="0"/>
                        <a:t>97,4</a:t>
                      </a:r>
                      <a:endParaRPr lang="fr-FR" sz="1050"/>
                    </a:p>
                  </a:txBody>
                  <a:tcPr anchor="b"/>
                </a:tc>
              </a:tr>
              <a:tr h="276031">
                <a:tc>
                  <a:txBody>
                    <a:bodyPr/>
                    <a:lstStyle/>
                    <a:p>
                      <a:endParaRPr lang="fr-FR" sz="1050" dirty="0"/>
                    </a:p>
                  </a:txBody>
                  <a:tcPr anchor="b"/>
                </a:tc>
                <a:tc>
                  <a:txBody>
                    <a:bodyPr/>
                    <a:lstStyle/>
                    <a:p>
                      <a:r>
                        <a:rPr lang="fr-FR" sz="1050" smtClean="0"/>
                        <a:t>Femme</a:t>
                      </a:r>
                      <a:endParaRPr lang="fr-FR" sz="1050"/>
                    </a:p>
                  </a:txBody>
                  <a:tcPr anchor="b"/>
                </a:tc>
                <a:tc>
                  <a:txBody>
                    <a:bodyPr/>
                    <a:lstStyle/>
                    <a:p>
                      <a:pPr algn="ctr"/>
                      <a:r>
                        <a:rPr lang="fr-FR" sz="1050" smtClean="0"/>
                        <a:t>3 946</a:t>
                      </a:r>
                      <a:endParaRPr lang="fr-FR" sz="1050"/>
                    </a:p>
                  </a:txBody>
                  <a:tcPr anchor="b"/>
                </a:tc>
                <a:tc>
                  <a:txBody>
                    <a:bodyPr/>
                    <a:lstStyle/>
                    <a:p>
                      <a:pPr algn="ctr"/>
                      <a:r>
                        <a:rPr lang="fr-FR" sz="1050" smtClean="0"/>
                        <a:t>67,5</a:t>
                      </a:r>
                      <a:endParaRPr lang="fr-FR" sz="1050"/>
                    </a:p>
                  </a:txBody>
                  <a:tcPr anchor="b"/>
                </a:tc>
                <a:tc>
                  <a:txBody>
                    <a:bodyPr/>
                    <a:lstStyle/>
                    <a:p>
                      <a:pPr algn="ctr"/>
                      <a:r>
                        <a:rPr lang="fr-FR" sz="1050" smtClean="0"/>
                        <a:t>17,0</a:t>
                      </a:r>
                      <a:endParaRPr lang="fr-FR" sz="1050"/>
                    </a:p>
                  </a:txBody>
                  <a:tcPr anchor="b"/>
                </a:tc>
                <a:tc>
                  <a:txBody>
                    <a:bodyPr/>
                    <a:lstStyle/>
                    <a:p>
                      <a:pPr algn="ctr"/>
                      <a:r>
                        <a:rPr lang="fr-FR" sz="1050" smtClean="0"/>
                        <a:t>70,6</a:t>
                      </a:r>
                      <a:endParaRPr lang="fr-FR" sz="1050"/>
                    </a:p>
                  </a:txBody>
                  <a:tcPr anchor="b"/>
                </a:tc>
                <a:tc>
                  <a:txBody>
                    <a:bodyPr/>
                    <a:lstStyle/>
                    <a:p>
                      <a:pPr algn="ctr"/>
                      <a:r>
                        <a:rPr lang="fr-FR" sz="1050" smtClean="0"/>
                        <a:t>0,9</a:t>
                      </a:r>
                      <a:endParaRPr lang="fr-FR" sz="1050"/>
                    </a:p>
                  </a:txBody>
                  <a:tcPr anchor="b"/>
                </a:tc>
                <a:tc>
                  <a:txBody>
                    <a:bodyPr/>
                    <a:lstStyle/>
                    <a:p>
                      <a:pPr algn="ctr"/>
                      <a:r>
                        <a:rPr lang="fr-FR" sz="1050" smtClean="0"/>
                        <a:t>99,6</a:t>
                      </a:r>
                      <a:endParaRPr lang="fr-FR" sz="1050"/>
                    </a:p>
                  </a:txBody>
                  <a:tcPr anchor="b"/>
                </a:tc>
              </a:tr>
              <a:tr h="276031">
                <a:tc>
                  <a:txBody>
                    <a:bodyPr/>
                    <a:lstStyle/>
                    <a:p>
                      <a:r>
                        <a:rPr lang="fr-FR" sz="1050" smtClean="0"/>
                        <a:t>Selon la maladie initiale</a:t>
                      </a:r>
                      <a:endParaRPr lang="fr-FR" sz="1050"/>
                    </a:p>
                  </a:txBody>
                  <a:tcPr anchor="b"/>
                </a:tc>
                <a:tc>
                  <a:txBody>
                    <a:bodyPr/>
                    <a:lstStyle/>
                    <a:p>
                      <a:r>
                        <a:rPr lang="fr-FR" sz="1050" smtClean="0"/>
                        <a:t>Glomérulonéphrite primitive</a:t>
                      </a:r>
                      <a:endParaRPr lang="fr-FR" sz="1050" dirty="0"/>
                    </a:p>
                  </a:txBody>
                  <a:tcPr anchor="b"/>
                </a:tc>
                <a:tc>
                  <a:txBody>
                    <a:bodyPr/>
                    <a:lstStyle/>
                    <a:p>
                      <a:pPr algn="ctr"/>
                      <a:r>
                        <a:rPr lang="fr-FR" sz="1050" smtClean="0"/>
                        <a:t>1 304</a:t>
                      </a:r>
                      <a:endParaRPr lang="fr-FR" sz="1050" dirty="0"/>
                    </a:p>
                  </a:txBody>
                  <a:tcPr anchor="b"/>
                </a:tc>
                <a:tc>
                  <a:txBody>
                    <a:bodyPr/>
                    <a:lstStyle/>
                    <a:p>
                      <a:pPr algn="ctr"/>
                      <a:r>
                        <a:rPr lang="fr-FR" sz="1050" smtClean="0"/>
                        <a:t>59,5</a:t>
                      </a:r>
                      <a:endParaRPr lang="fr-FR" sz="1050"/>
                    </a:p>
                  </a:txBody>
                  <a:tcPr anchor="b"/>
                </a:tc>
                <a:tc>
                  <a:txBody>
                    <a:bodyPr/>
                    <a:lstStyle/>
                    <a:p>
                      <a:pPr algn="ctr"/>
                      <a:r>
                        <a:rPr lang="fr-FR" sz="1050" smtClean="0"/>
                        <a:t>18,5</a:t>
                      </a:r>
                      <a:endParaRPr lang="fr-FR" sz="1050"/>
                    </a:p>
                  </a:txBody>
                  <a:tcPr anchor="b"/>
                </a:tc>
                <a:tc>
                  <a:txBody>
                    <a:bodyPr/>
                    <a:lstStyle/>
                    <a:p>
                      <a:pPr algn="ctr"/>
                      <a:r>
                        <a:rPr lang="fr-FR" sz="1050" smtClean="0"/>
                        <a:t>62,7</a:t>
                      </a:r>
                      <a:endParaRPr lang="fr-FR" sz="1050"/>
                    </a:p>
                  </a:txBody>
                  <a:tcPr anchor="b"/>
                </a:tc>
                <a:tc>
                  <a:txBody>
                    <a:bodyPr/>
                    <a:lstStyle/>
                    <a:p>
                      <a:pPr algn="ctr"/>
                      <a:r>
                        <a:rPr lang="fr-FR" sz="1050" smtClean="0"/>
                        <a:t>0,8</a:t>
                      </a:r>
                      <a:endParaRPr lang="fr-FR" sz="1050"/>
                    </a:p>
                  </a:txBody>
                  <a:tcPr anchor="b"/>
                </a:tc>
                <a:tc>
                  <a:txBody>
                    <a:bodyPr/>
                    <a:lstStyle/>
                    <a:p>
                      <a:pPr algn="ctr"/>
                      <a:r>
                        <a:rPr lang="fr-FR" sz="1050" smtClean="0"/>
                        <a:t>95,2</a:t>
                      </a:r>
                      <a:endParaRPr lang="fr-FR" sz="1050"/>
                    </a:p>
                  </a:txBody>
                  <a:tcPr anchor="b"/>
                </a:tc>
              </a:tr>
              <a:tr h="276031">
                <a:tc>
                  <a:txBody>
                    <a:bodyPr/>
                    <a:lstStyle/>
                    <a:p>
                      <a:endParaRPr lang="fr-FR" sz="1050"/>
                    </a:p>
                  </a:txBody>
                  <a:tcPr anchor="b"/>
                </a:tc>
                <a:tc>
                  <a:txBody>
                    <a:bodyPr/>
                    <a:lstStyle/>
                    <a:p>
                      <a:r>
                        <a:rPr lang="fr-FR" sz="1050" smtClean="0"/>
                        <a:t>Pyélonéphrite</a:t>
                      </a:r>
                      <a:endParaRPr lang="fr-FR" sz="1050" dirty="0"/>
                    </a:p>
                  </a:txBody>
                  <a:tcPr anchor="b"/>
                </a:tc>
                <a:tc>
                  <a:txBody>
                    <a:bodyPr/>
                    <a:lstStyle/>
                    <a:p>
                      <a:pPr algn="ctr"/>
                      <a:r>
                        <a:rPr lang="fr-FR" sz="1050" smtClean="0"/>
                        <a:t>511</a:t>
                      </a:r>
                      <a:endParaRPr lang="fr-FR" sz="1050"/>
                    </a:p>
                  </a:txBody>
                  <a:tcPr anchor="b"/>
                </a:tc>
                <a:tc>
                  <a:txBody>
                    <a:bodyPr/>
                    <a:lstStyle/>
                    <a:p>
                      <a:pPr algn="ctr"/>
                      <a:r>
                        <a:rPr lang="fr-FR" sz="1050" smtClean="0"/>
                        <a:t>64,1</a:t>
                      </a:r>
                      <a:endParaRPr lang="fr-FR" sz="1050"/>
                    </a:p>
                  </a:txBody>
                  <a:tcPr anchor="b"/>
                </a:tc>
                <a:tc>
                  <a:txBody>
                    <a:bodyPr/>
                    <a:lstStyle/>
                    <a:p>
                      <a:pPr algn="ctr"/>
                      <a:r>
                        <a:rPr lang="fr-FR" sz="1050" smtClean="0"/>
                        <a:t>18,5</a:t>
                      </a:r>
                      <a:endParaRPr lang="fr-FR" sz="1050"/>
                    </a:p>
                  </a:txBody>
                  <a:tcPr anchor="b"/>
                </a:tc>
                <a:tc>
                  <a:txBody>
                    <a:bodyPr/>
                    <a:lstStyle/>
                    <a:p>
                      <a:pPr algn="ctr"/>
                      <a:r>
                        <a:rPr lang="fr-FR" sz="1050" smtClean="0"/>
                        <a:t>68,0</a:t>
                      </a:r>
                      <a:endParaRPr lang="fr-FR" sz="1050"/>
                    </a:p>
                  </a:txBody>
                  <a:tcPr anchor="b"/>
                </a:tc>
                <a:tc>
                  <a:txBody>
                    <a:bodyPr/>
                    <a:lstStyle/>
                    <a:p>
                      <a:pPr algn="ctr"/>
                      <a:r>
                        <a:rPr lang="fr-FR" sz="1050" smtClean="0"/>
                        <a:t>1,5</a:t>
                      </a:r>
                      <a:endParaRPr lang="fr-FR" sz="1050"/>
                    </a:p>
                  </a:txBody>
                  <a:tcPr anchor="b"/>
                </a:tc>
                <a:tc>
                  <a:txBody>
                    <a:bodyPr/>
                    <a:lstStyle/>
                    <a:p>
                      <a:pPr algn="ctr"/>
                      <a:r>
                        <a:rPr lang="fr-FR" sz="1050" smtClean="0"/>
                        <a:t>94,4</a:t>
                      </a:r>
                      <a:endParaRPr lang="fr-FR" sz="1050"/>
                    </a:p>
                  </a:txBody>
                  <a:tcPr anchor="b"/>
                </a:tc>
              </a:tr>
              <a:tr h="276031">
                <a:tc>
                  <a:txBody>
                    <a:bodyPr/>
                    <a:lstStyle/>
                    <a:p>
                      <a:endParaRPr lang="fr-FR" sz="1050"/>
                    </a:p>
                  </a:txBody>
                  <a:tcPr anchor="b"/>
                </a:tc>
                <a:tc>
                  <a:txBody>
                    <a:bodyPr/>
                    <a:lstStyle/>
                    <a:p>
                      <a:r>
                        <a:rPr lang="fr-FR" sz="1050" smtClean="0"/>
                        <a:t>Polykystose</a:t>
                      </a:r>
                      <a:endParaRPr lang="fr-FR" sz="1050"/>
                    </a:p>
                  </a:txBody>
                  <a:tcPr anchor="b"/>
                </a:tc>
                <a:tc>
                  <a:txBody>
                    <a:bodyPr/>
                    <a:lstStyle/>
                    <a:p>
                      <a:pPr algn="ctr"/>
                      <a:r>
                        <a:rPr lang="fr-FR" sz="1050" smtClean="0"/>
                        <a:t>611</a:t>
                      </a:r>
                      <a:endParaRPr lang="fr-FR" sz="1050"/>
                    </a:p>
                  </a:txBody>
                  <a:tcPr anchor="b"/>
                </a:tc>
                <a:tc>
                  <a:txBody>
                    <a:bodyPr/>
                    <a:lstStyle/>
                    <a:p>
                      <a:pPr algn="ctr"/>
                      <a:r>
                        <a:rPr lang="fr-FR" sz="1050" smtClean="0"/>
                        <a:t>59,7</a:t>
                      </a:r>
                      <a:endParaRPr lang="fr-FR" sz="1050"/>
                    </a:p>
                  </a:txBody>
                  <a:tcPr anchor="b"/>
                </a:tc>
                <a:tc>
                  <a:txBody>
                    <a:bodyPr/>
                    <a:lstStyle/>
                    <a:p>
                      <a:pPr algn="ctr"/>
                      <a:r>
                        <a:rPr lang="fr-FR" sz="1050" smtClean="0"/>
                        <a:t>13,2</a:t>
                      </a:r>
                      <a:endParaRPr lang="fr-FR" sz="1050"/>
                    </a:p>
                  </a:txBody>
                  <a:tcPr anchor="b"/>
                </a:tc>
                <a:tc>
                  <a:txBody>
                    <a:bodyPr/>
                    <a:lstStyle/>
                    <a:p>
                      <a:pPr algn="ctr"/>
                      <a:r>
                        <a:rPr lang="fr-FR" sz="1050" smtClean="0"/>
                        <a:t>58,5</a:t>
                      </a:r>
                      <a:endParaRPr lang="fr-FR" sz="1050"/>
                    </a:p>
                  </a:txBody>
                  <a:tcPr anchor="b"/>
                </a:tc>
                <a:tc>
                  <a:txBody>
                    <a:bodyPr/>
                    <a:lstStyle/>
                    <a:p>
                      <a:pPr algn="ctr"/>
                      <a:r>
                        <a:rPr lang="fr-FR" sz="1050" smtClean="0"/>
                        <a:t>19,6</a:t>
                      </a:r>
                      <a:endParaRPr lang="fr-FR" sz="1050"/>
                    </a:p>
                  </a:txBody>
                  <a:tcPr anchor="b"/>
                </a:tc>
                <a:tc>
                  <a:txBody>
                    <a:bodyPr/>
                    <a:lstStyle/>
                    <a:p>
                      <a:pPr algn="ctr"/>
                      <a:r>
                        <a:rPr lang="fr-FR" sz="1050" smtClean="0"/>
                        <a:t>96,3</a:t>
                      </a:r>
                      <a:endParaRPr lang="fr-FR" sz="1050"/>
                    </a:p>
                  </a:txBody>
                  <a:tcPr anchor="b"/>
                </a:tc>
              </a:tr>
              <a:tr h="276031">
                <a:tc>
                  <a:txBody>
                    <a:bodyPr/>
                    <a:lstStyle/>
                    <a:p>
                      <a:endParaRPr lang="fr-FR" sz="1050"/>
                    </a:p>
                  </a:txBody>
                  <a:tcPr anchor="b"/>
                </a:tc>
                <a:tc>
                  <a:txBody>
                    <a:bodyPr/>
                    <a:lstStyle/>
                    <a:p>
                      <a:r>
                        <a:rPr lang="fr-FR" sz="1050" smtClean="0"/>
                        <a:t>Néphropathie diabétique</a:t>
                      </a:r>
                      <a:endParaRPr lang="fr-FR" sz="1050" dirty="0"/>
                    </a:p>
                  </a:txBody>
                  <a:tcPr anchor="b"/>
                </a:tc>
                <a:tc>
                  <a:txBody>
                    <a:bodyPr/>
                    <a:lstStyle/>
                    <a:p>
                      <a:pPr algn="ctr"/>
                      <a:r>
                        <a:rPr lang="fr-FR" sz="1050" smtClean="0"/>
                        <a:t>2 520</a:t>
                      </a:r>
                      <a:endParaRPr lang="fr-FR" sz="1050"/>
                    </a:p>
                  </a:txBody>
                  <a:tcPr anchor="b"/>
                </a:tc>
                <a:tc>
                  <a:txBody>
                    <a:bodyPr/>
                    <a:lstStyle/>
                    <a:p>
                      <a:pPr algn="ctr"/>
                      <a:r>
                        <a:rPr lang="fr-FR" sz="1050" smtClean="0"/>
                        <a:t>68,9</a:t>
                      </a:r>
                      <a:endParaRPr lang="fr-FR" sz="1050"/>
                    </a:p>
                  </a:txBody>
                  <a:tcPr anchor="b"/>
                </a:tc>
                <a:tc>
                  <a:txBody>
                    <a:bodyPr/>
                    <a:lstStyle/>
                    <a:p>
                      <a:pPr algn="ctr"/>
                      <a:r>
                        <a:rPr lang="fr-FR" sz="1050" smtClean="0"/>
                        <a:t>12,3</a:t>
                      </a:r>
                      <a:endParaRPr lang="fr-FR" sz="1050"/>
                    </a:p>
                  </a:txBody>
                  <a:tcPr anchor="b"/>
                </a:tc>
                <a:tc>
                  <a:txBody>
                    <a:bodyPr/>
                    <a:lstStyle/>
                    <a:p>
                      <a:pPr algn="ctr"/>
                      <a:r>
                        <a:rPr lang="fr-FR" sz="1050" smtClean="0"/>
                        <a:t>70,3</a:t>
                      </a:r>
                      <a:endParaRPr lang="fr-FR" sz="1050"/>
                    </a:p>
                  </a:txBody>
                  <a:tcPr anchor="b"/>
                </a:tc>
                <a:tc>
                  <a:txBody>
                    <a:bodyPr/>
                    <a:lstStyle/>
                    <a:p>
                      <a:pPr algn="ctr"/>
                      <a:r>
                        <a:rPr lang="fr-FR" sz="1050" smtClean="0"/>
                        <a:t>15,6</a:t>
                      </a:r>
                      <a:endParaRPr lang="fr-FR" sz="1050"/>
                    </a:p>
                  </a:txBody>
                  <a:tcPr anchor="b"/>
                </a:tc>
                <a:tc>
                  <a:txBody>
                    <a:bodyPr/>
                    <a:lstStyle/>
                    <a:p>
                      <a:pPr algn="ctr"/>
                      <a:r>
                        <a:rPr lang="fr-FR" sz="1050" smtClean="0"/>
                        <a:t>96,6</a:t>
                      </a:r>
                      <a:endParaRPr lang="fr-FR" sz="1050"/>
                    </a:p>
                  </a:txBody>
                  <a:tcPr anchor="b"/>
                </a:tc>
              </a:tr>
              <a:tr h="276031">
                <a:tc>
                  <a:txBody>
                    <a:bodyPr/>
                    <a:lstStyle/>
                    <a:p>
                      <a:endParaRPr lang="fr-FR" sz="1050"/>
                    </a:p>
                  </a:txBody>
                  <a:tcPr anchor="b"/>
                </a:tc>
                <a:tc>
                  <a:txBody>
                    <a:bodyPr/>
                    <a:lstStyle/>
                    <a:p>
                      <a:r>
                        <a:rPr lang="fr-FR" sz="1050" smtClean="0"/>
                        <a:t>Hypertension artérielle</a:t>
                      </a:r>
                      <a:endParaRPr lang="fr-FR" sz="1050"/>
                    </a:p>
                  </a:txBody>
                  <a:tcPr anchor="b"/>
                </a:tc>
                <a:tc>
                  <a:txBody>
                    <a:bodyPr/>
                    <a:lstStyle/>
                    <a:p>
                      <a:pPr algn="ctr"/>
                      <a:r>
                        <a:rPr lang="fr-FR" sz="1050" smtClean="0"/>
                        <a:t>2 679</a:t>
                      </a:r>
                      <a:endParaRPr lang="fr-FR" sz="1050"/>
                    </a:p>
                  </a:txBody>
                  <a:tcPr anchor="b"/>
                </a:tc>
                <a:tc>
                  <a:txBody>
                    <a:bodyPr/>
                    <a:lstStyle/>
                    <a:p>
                      <a:pPr algn="ctr"/>
                      <a:r>
                        <a:rPr lang="fr-FR" sz="1050" smtClean="0"/>
                        <a:t>75,2</a:t>
                      </a:r>
                      <a:endParaRPr lang="fr-FR" sz="1050"/>
                    </a:p>
                  </a:txBody>
                  <a:tcPr anchor="b"/>
                </a:tc>
                <a:tc>
                  <a:txBody>
                    <a:bodyPr/>
                    <a:lstStyle/>
                    <a:p>
                      <a:pPr algn="ctr"/>
                      <a:r>
                        <a:rPr lang="fr-FR" sz="1050" smtClean="0"/>
                        <a:t>12,1</a:t>
                      </a:r>
                      <a:endParaRPr lang="fr-FR" sz="1050"/>
                    </a:p>
                  </a:txBody>
                  <a:tcPr anchor="b"/>
                </a:tc>
                <a:tc>
                  <a:txBody>
                    <a:bodyPr/>
                    <a:lstStyle/>
                    <a:p>
                      <a:pPr algn="ctr"/>
                      <a:r>
                        <a:rPr lang="fr-FR" sz="1050" smtClean="0"/>
                        <a:t>78,2</a:t>
                      </a:r>
                      <a:endParaRPr lang="fr-FR" sz="1050" dirty="0"/>
                    </a:p>
                  </a:txBody>
                  <a:tcPr anchor="b"/>
                </a:tc>
                <a:tc>
                  <a:txBody>
                    <a:bodyPr/>
                    <a:lstStyle/>
                    <a:p>
                      <a:pPr algn="ctr"/>
                      <a:r>
                        <a:rPr lang="fr-FR" sz="1050" smtClean="0"/>
                        <a:t>21,5</a:t>
                      </a:r>
                      <a:endParaRPr lang="fr-FR" sz="1050"/>
                    </a:p>
                  </a:txBody>
                  <a:tcPr anchor="b"/>
                </a:tc>
                <a:tc>
                  <a:txBody>
                    <a:bodyPr/>
                    <a:lstStyle/>
                    <a:p>
                      <a:pPr algn="ctr"/>
                      <a:r>
                        <a:rPr lang="fr-FR" sz="1050" smtClean="0"/>
                        <a:t>99,2</a:t>
                      </a:r>
                      <a:endParaRPr lang="fr-FR" sz="1050"/>
                    </a:p>
                  </a:txBody>
                  <a:tcPr anchor="b"/>
                </a:tc>
              </a:tr>
              <a:tr h="276031">
                <a:tc>
                  <a:txBody>
                    <a:bodyPr/>
                    <a:lstStyle/>
                    <a:p>
                      <a:endParaRPr lang="fr-FR" sz="1050"/>
                    </a:p>
                  </a:txBody>
                  <a:tcPr anchor="b"/>
                </a:tc>
                <a:tc>
                  <a:txBody>
                    <a:bodyPr/>
                    <a:lstStyle/>
                    <a:p>
                      <a:r>
                        <a:rPr lang="fr-FR" sz="1050" smtClean="0"/>
                        <a:t>Vasculaire</a:t>
                      </a:r>
                      <a:endParaRPr lang="fr-FR" sz="1050"/>
                    </a:p>
                  </a:txBody>
                  <a:tcPr anchor="b"/>
                </a:tc>
                <a:tc>
                  <a:txBody>
                    <a:bodyPr/>
                    <a:lstStyle/>
                    <a:p>
                      <a:pPr algn="ctr"/>
                      <a:r>
                        <a:rPr lang="fr-FR" sz="1050" smtClean="0"/>
                        <a:t>87</a:t>
                      </a:r>
                      <a:endParaRPr lang="fr-FR" sz="1050"/>
                    </a:p>
                  </a:txBody>
                  <a:tcPr anchor="b"/>
                </a:tc>
                <a:tc>
                  <a:txBody>
                    <a:bodyPr/>
                    <a:lstStyle/>
                    <a:p>
                      <a:pPr algn="ctr"/>
                      <a:r>
                        <a:rPr lang="fr-FR" sz="1050" smtClean="0"/>
                        <a:t>70,3</a:t>
                      </a:r>
                      <a:endParaRPr lang="fr-FR" sz="1050"/>
                    </a:p>
                  </a:txBody>
                  <a:tcPr anchor="b"/>
                </a:tc>
                <a:tc>
                  <a:txBody>
                    <a:bodyPr/>
                    <a:lstStyle/>
                    <a:p>
                      <a:pPr algn="ctr"/>
                      <a:r>
                        <a:rPr lang="fr-FR" sz="1050" smtClean="0"/>
                        <a:t>15,7</a:t>
                      </a:r>
                      <a:endParaRPr lang="fr-FR" sz="1050"/>
                    </a:p>
                  </a:txBody>
                  <a:tcPr anchor="b"/>
                </a:tc>
                <a:tc>
                  <a:txBody>
                    <a:bodyPr/>
                    <a:lstStyle/>
                    <a:p>
                      <a:pPr algn="ctr"/>
                      <a:r>
                        <a:rPr lang="fr-FR" sz="1050" smtClean="0"/>
                        <a:t>72,8</a:t>
                      </a:r>
                      <a:endParaRPr lang="fr-FR" sz="1050"/>
                    </a:p>
                  </a:txBody>
                  <a:tcPr anchor="b"/>
                </a:tc>
                <a:tc>
                  <a:txBody>
                    <a:bodyPr/>
                    <a:lstStyle/>
                    <a:p>
                      <a:pPr algn="ctr"/>
                      <a:r>
                        <a:rPr lang="fr-FR" sz="1050" smtClean="0"/>
                        <a:t>3,2</a:t>
                      </a:r>
                      <a:endParaRPr lang="fr-FR" sz="1050"/>
                    </a:p>
                  </a:txBody>
                  <a:tcPr anchor="b"/>
                </a:tc>
                <a:tc>
                  <a:txBody>
                    <a:bodyPr/>
                    <a:lstStyle/>
                    <a:p>
                      <a:pPr algn="ctr"/>
                      <a:r>
                        <a:rPr lang="fr-FR" sz="1050" smtClean="0"/>
                        <a:t>90,8</a:t>
                      </a:r>
                      <a:endParaRPr lang="fr-FR" sz="1050"/>
                    </a:p>
                  </a:txBody>
                  <a:tcPr anchor="b"/>
                </a:tc>
              </a:tr>
              <a:tr h="276031">
                <a:tc>
                  <a:txBody>
                    <a:bodyPr/>
                    <a:lstStyle/>
                    <a:p>
                      <a:endParaRPr lang="fr-FR" sz="1050"/>
                    </a:p>
                  </a:txBody>
                  <a:tcPr anchor="b"/>
                </a:tc>
                <a:tc>
                  <a:txBody>
                    <a:bodyPr/>
                    <a:lstStyle/>
                    <a:p>
                      <a:r>
                        <a:rPr lang="fr-FR" sz="1050" smtClean="0"/>
                        <a:t>Autre</a:t>
                      </a:r>
                      <a:endParaRPr lang="fr-FR" sz="1050"/>
                    </a:p>
                  </a:txBody>
                  <a:tcPr anchor="b"/>
                </a:tc>
                <a:tc>
                  <a:txBody>
                    <a:bodyPr/>
                    <a:lstStyle/>
                    <a:p>
                      <a:pPr algn="ctr"/>
                      <a:r>
                        <a:rPr lang="fr-FR" sz="1050" smtClean="0"/>
                        <a:t>1 552</a:t>
                      </a:r>
                      <a:endParaRPr lang="fr-FR" sz="1050"/>
                    </a:p>
                  </a:txBody>
                  <a:tcPr anchor="b"/>
                </a:tc>
                <a:tc>
                  <a:txBody>
                    <a:bodyPr/>
                    <a:lstStyle/>
                    <a:p>
                      <a:pPr algn="ctr"/>
                      <a:r>
                        <a:rPr lang="fr-FR" sz="1050" smtClean="0"/>
                        <a:t>62,5</a:t>
                      </a:r>
                      <a:endParaRPr lang="fr-FR" sz="1050"/>
                    </a:p>
                  </a:txBody>
                  <a:tcPr anchor="b"/>
                </a:tc>
                <a:tc>
                  <a:txBody>
                    <a:bodyPr/>
                    <a:lstStyle/>
                    <a:p>
                      <a:pPr algn="ctr"/>
                      <a:r>
                        <a:rPr lang="fr-FR" sz="1050" smtClean="0"/>
                        <a:t>19,3</a:t>
                      </a:r>
                      <a:endParaRPr lang="fr-FR" sz="1050"/>
                    </a:p>
                  </a:txBody>
                  <a:tcPr anchor="b"/>
                </a:tc>
                <a:tc>
                  <a:txBody>
                    <a:bodyPr/>
                    <a:lstStyle/>
                    <a:p>
                      <a:pPr algn="ctr"/>
                      <a:r>
                        <a:rPr lang="fr-FR" sz="1050" smtClean="0"/>
                        <a:t>66,6</a:t>
                      </a:r>
                      <a:endParaRPr lang="fr-FR" sz="1050"/>
                    </a:p>
                  </a:txBody>
                  <a:tcPr anchor="b"/>
                </a:tc>
                <a:tc>
                  <a:txBody>
                    <a:bodyPr/>
                    <a:lstStyle/>
                    <a:p>
                      <a:pPr algn="ctr"/>
                      <a:r>
                        <a:rPr lang="fr-FR" sz="1050" smtClean="0"/>
                        <a:t>0,2</a:t>
                      </a:r>
                      <a:endParaRPr lang="fr-FR" sz="1050"/>
                    </a:p>
                  </a:txBody>
                  <a:tcPr anchor="b"/>
                </a:tc>
                <a:tc>
                  <a:txBody>
                    <a:bodyPr/>
                    <a:lstStyle/>
                    <a:p>
                      <a:pPr algn="ctr"/>
                      <a:r>
                        <a:rPr lang="fr-FR" sz="1050" smtClean="0"/>
                        <a:t>96,0</a:t>
                      </a:r>
                      <a:endParaRPr lang="fr-FR" sz="1050"/>
                    </a:p>
                  </a:txBody>
                  <a:tcPr anchor="b"/>
                </a:tc>
              </a:tr>
              <a:tr h="276031">
                <a:tc>
                  <a:txBody>
                    <a:bodyPr/>
                    <a:lstStyle/>
                    <a:p>
                      <a:endParaRPr lang="fr-FR" sz="1050"/>
                    </a:p>
                  </a:txBody>
                  <a:tcPr anchor="b"/>
                </a:tc>
                <a:tc>
                  <a:txBody>
                    <a:bodyPr/>
                    <a:lstStyle/>
                    <a:p>
                      <a:r>
                        <a:rPr lang="fr-FR" sz="1050" smtClean="0"/>
                        <a:t>Inconnu</a:t>
                      </a:r>
                      <a:endParaRPr lang="fr-FR" sz="1050"/>
                    </a:p>
                  </a:txBody>
                  <a:tcPr anchor="b"/>
                </a:tc>
                <a:tc>
                  <a:txBody>
                    <a:bodyPr/>
                    <a:lstStyle/>
                    <a:p>
                      <a:pPr algn="ctr"/>
                      <a:r>
                        <a:rPr lang="fr-FR" sz="1050" smtClean="0"/>
                        <a:t>1 738</a:t>
                      </a:r>
                      <a:endParaRPr lang="fr-FR" sz="1050"/>
                    </a:p>
                  </a:txBody>
                  <a:tcPr anchor="b"/>
                </a:tc>
                <a:tc>
                  <a:txBody>
                    <a:bodyPr/>
                    <a:lstStyle/>
                    <a:p>
                      <a:pPr algn="ctr"/>
                      <a:r>
                        <a:rPr lang="fr-FR" sz="1050" smtClean="0"/>
                        <a:t>71,2</a:t>
                      </a:r>
                      <a:endParaRPr lang="fr-FR" sz="1050"/>
                    </a:p>
                  </a:txBody>
                  <a:tcPr anchor="b"/>
                </a:tc>
                <a:tc>
                  <a:txBody>
                    <a:bodyPr/>
                    <a:lstStyle/>
                    <a:p>
                      <a:pPr algn="ctr"/>
                      <a:r>
                        <a:rPr lang="fr-FR" sz="1050" smtClean="0"/>
                        <a:t>15,3</a:t>
                      </a:r>
                      <a:endParaRPr lang="fr-FR" sz="1050"/>
                    </a:p>
                  </a:txBody>
                  <a:tcPr anchor="b"/>
                </a:tc>
                <a:tc>
                  <a:txBody>
                    <a:bodyPr/>
                    <a:lstStyle/>
                    <a:p>
                      <a:pPr algn="ctr"/>
                      <a:r>
                        <a:rPr lang="fr-FR" sz="1050" smtClean="0"/>
                        <a:t>74,6</a:t>
                      </a:r>
                      <a:endParaRPr lang="fr-FR" sz="1050"/>
                    </a:p>
                  </a:txBody>
                  <a:tcPr anchor="b"/>
                </a:tc>
                <a:tc>
                  <a:txBody>
                    <a:bodyPr/>
                    <a:lstStyle/>
                    <a:p>
                      <a:pPr algn="ctr"/>
                      <a:r>
                        <a:rPr lang="fr-FR" sz="1050" smtClean="0"/>
                        <a:t>3,0</a:t>
                      </a:r>
                      <a:endParaRPr lang="fr-FR" sz="1050"/>
                    </a:p>
                  </a:txBody>
                  <a:tcPr anchor="b"/>
                </a:tc>
                <a:tc>
                  <a:txBody>
                    <a:bodyPr/>
                    <a:lstStyle/>
                    <a:p>
                      <a:pPr algn="ctr"/>
                      <a:r>
                        <a:rPr lang="fr-FR" sz="1050" smtClean="0"/>
                        <a:t>99,6</a:t>
                      </a:r>
                      <a:endParaRPr lang="fr-FR" sz="1050"/>
                    </a:p>
                  </a:txBody>
                  <a:tcPr anchor="b"/>
                </a:tc>
              </a:tr>
              <a:tr h="276031">
                <a:tc>
                  <a:txBody>
                    <a:bodyPr/>
                    <a:lstStyle/>
                    <a:p>
                      <a:r>
                        <a:rPr lang="fr-FR" sz="1050" smtClean="0"/>
                        <a:t>Total Pays</a:t>
                      </a:r>
                      <a:endParaRPr lang="fr-FR" sz="1050"/>
                    </a:p>
                  </a:txBody>
                  <a:tcPr anchor="b"/>
                </a:tc>
                <a:tc>
                  <a:txBody>
                    <a:bodyPr/>
                    <a:lstStyle/>
                    <a:p>
                      <a:endParaRPr lang="fr-FR" sz="1050"/>
                    </a:p>
                  </a:txBody>
                  <a:tcPr anchor="b"/>
                </a:tc>
                <a:tc>
                  <a:txBody>
                    <a:bodyPr/>
                    <a:lstStyle/>
                    <a:p>
                      <a:pPr algn="ctr"/>
                      <a:r>
                        <a:rPr lang="fr-FR" sz="1050" smtClean="0"/>
                        <a:t>11 029</a:t>
                      </a:r>
                      <a:endParaRPr lang="fr-FR" sz="1050"/>
                    </a:p>
                  </a:txBody>
                  <a:tcPr anchor="b"/>
                </a:tc>
                <a:tc>
                  <a:txBody>
                    <a:bodyPr/>
                    <a:lstStyle/>
                    <a:p>
                      <a:pPr algn="ctr"/>
                      <a:r>
                        <a:rPr lang="fr-FR" sz="1050" smtClean="0"/>
                        <a:t>68,0</a:t>
                      </a:r>
                      <a:endParaRPr lang="fr-FR" sz="1050"/>
                    </a:p>
                  </a:txBody>
                  <a:tcPr anchor="b"/>
                </a:tc>
                <a:tc>
                  <a:txBody>
                    <a:bodyPr/>
                    <a:lstStyle/>
                    <a:p>
                      <a:pPr algn="ctr"/>
                      <a:r>
                        <a:rPr lang="fr-FR" sz="1050" smtClean="0"/>
                        <a:t>16,1</a:t>
                      </a:r>
                      <a:endParaRPr lang="fr-FR" sz="1050"/>
                    </a:p>
                  </a:txBody>
                  <a:tcPr anchor="b"/>
                </a:tc>
                <a:tc>
                  <a:txBody>
                    <a:bodyPr/>
                    <a:lstStyle/>
                    <a:p>
                      <a:pPr algn="ctr"/>
                      <a:r>
                        <a:rPr lang="fr-FR" sz="1050" dirty="0" smtClean="0"/>
                        <a:t>70,7</a:t>
                      </a:r>
                      <a:endParaRPr lang="fr-FR" sz="1050" dirty="0"/>
                    </a:p>
                  </a:txBody>
                  <a:tcPr anchor="b"/>
                </a:tc>
                <a:tc>
                  <a:txBody>
                    <a:bodyPr/>
                    <a:lstStyle/>
                    <a:p>
                      <a:pPr algn="ctr"/>
                      <a:r>
                        <a:rPr lang="fr-FR" sz="1050" smtClean="0"/>
                        <a:t>0,2</a:t>
                      </a:r>
                      <a:endParaRPr lang="fr-FR" sz="1050"/>
                    </a:p>
                  </a:txBody>
                  <a:tcPr anchor="b"/>
                </a:tc>
                <a:tc>
                  <a:txBody>
                    <a:bodyPr/>
                    <a:lstStyle/>
                    <a:p>
                      <a:pPr algn="ctr"/>
                      <a:r>
                        <a:rPr lang="fr-FR" sz="1050" dirty="0" smtClean="0"/>
                        <a:t>99,6</a:t>
                      </a:r>
                      <a:endParaRPr lang="fr-FR" sz="1050" dirty="0"/>
                    </a:p>
                  </a:txBody>
                  <a:tcPr anchor="b"/>
                </a:tc>
              </a:tr>
            </a:tbl>
          </a:graphicData>
        </a:graphic>
      </p:graphicFrame>
    </p:spTree>
    <p:extLst>
      <p:ext uri="{BB962C8B-B14F-4D97-AF65-F5344CB8AC3E}">
        <p14:creationId xmlns:p14="http://schemas.microsoft.com/office/powerpoint/2010/main" val="36580929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f6ad0f58-0784-4170-b79f-c71400f1ea1c"/>
  <p:tag name="_AMO_CONTENTDEFINITION_934130528" val="&lt;ContentDefinition name=&quot;Fig_Tendance_stand_GRF_DIA&quot; rsid=&quot;934130528&quot; type=&quot;StoredProcess&quot; format=&quot;ReportXml&quot; imgfmt=&quot;ActiveX&quot; created=&quot;03/22/2017 15:03:03&quot; modifed=&quot;03/22/2017 15:03:03&quot; user=&quot;Hamida.Kadri&quot; apply=&quot;False&quot; css=&quot;C:\Program Files (x86)\SASHome\x86\SASAddinforMicrosoftOffice\7.1\Styles\sasweb.css&quot; range=&quot;Fig_Tendance_stand_GRF_DIA&quot; auto=&quot;False&quot; xTime=&quot;00:00:15.0514415&quot; rTime=&quot;00:00:00.2247975&quot; bgnew=&quot;False&quot; nFmt=&quot;False&quot; grphSet=&quot;True&quot; imgY=&quot;0&quot; imgX=&quot;0&quot; redirect=&quot;False&quot;&gt;&#10;  &lt;files&gt;C:\Users\ccouchoud\Documents\My SAS Files\Add-In for Microsoft Office\_SOA_A5MZT2UM.BC00002Q_751323488\main.srx&lt;/files&gt;&#10;  &lt;parents /&gt;&#10;  &lt;children /&gt;&#10;  &lt;param n=&quot;DisplayName&quot; v=&quot;Fig_Tendance_stand_GRF_DIA&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stand_GRF_DIA&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Tendance_stand_GRF_DIA&amp;lt;/DisplayName&amp;gt;&amp;#xD;&amp;#xA;  &amp;lt;SBIP&amp;gt;/ABM/Pole REIN/Chapitre 3_PREVALENCE/Fig_Tendance_stand_GRF_DIA&amp;lt;/SBIP&amp;gt;&amp;#xD;&amp;#xA;  &amp;lt;SBIPFull&amp;gt;/ABM/Pole REIN/Chapitre 3_PREVALENCE/Fig_Tendance_stand_GRF_DIA(StoredProcess)&amp;lt;/SBIPFull&amp;gt;&amp;#xD;&amp;#xA;  &amp;lt;Path&amp;gt;/ABM/Pole REIN/Chapitre 3_PREVALENCE/Fig_Tendance_stand_GRF_DIA&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934130528_ROM_F0.SEC2.SGRENDER_1.SEC1.BDY.IMG1" val="&lt;ContentLocation path=&quot;F0.SEC2.SGRender_1.SEC1.BDY.IMG1&quot; rsid=&quot;934130528&quot; tag=&quot;ROM&quot; fid=&quot;0&quot; /&gt;"/>
  <p:tag name="_AMO_CONTENTDEFINITION_869403148" val="&lt;ContentDefinition name=&quot;F30_com_age&quot; rsid=&quot;869403148&quot; type=&quot;StoredProcess&quot; format=&quot;ReportXml&quot; imgfmt=&quot;ActiveX&quot; created=&quot;03/09/2016 15:50:25&quot; modifed=&quot;03/24/2017 18:15:05&quot; user=&quot;Hamida.Kadri&quot; apply=&quot;False&quot; css=&quot;C:\Program Files (x86)\SASHome\x86\SASAddinforMicrosoftOffice\7.1\Styles\sasweb.css&quot; range=&quot;F30_com_age&quot; auto=&quot;False&quot; xTime=&quot;00:00:07.6577657&quot; rTime=&quot;00:00:02.1512151&quot; bgnew=&quot;False&quot; nFmt=&quot;False&quot; grphSet=&quot;True&quot; imgY=&quot;0&quot; imgX=&quot;0&quot; redirect=&quot;False&quot;&gt;&#10;  &lt;files&gt;C:\Users\ccouchoud\Documents\My SAS Files\Add-In for Microsoft Office\_SOA_A5MZT2UM.BC0000A0_12013473\main.srx&lt;/files&gt;&#10;  &lt;parents /&gt;&#10;  &lt;children /&gt;&#10;  &lt;param n=&quot;DisplayName&quot; v=&quot;F30_com_age&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30_com_age&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F30_com_age&amp;lt;/DisplayName&amp;gt;&amp;#xD;&amp;#xA;  &amp;lt;SBIP&amp;gt;/ABM/Pole REIN/Chapitre 5_PRESENTS/F30_com_age&amp;lt;/SBIP&amp;gt;&amp;#xD;&amp;#xA;  &amp;lt;SBIPFull&amp;gt;/ABM/Pole REIN/Chapitre 5_PRESENTS/F30_com_age(StoredProcess)&amp;lt;/SBIPFull&amp;gt;&amp;#xD;&amp;#xA;  &amp;lt;Path&amp;gt;/ABM/Pole REIN/Chapitre 5_PRESENTS/F30_com_age&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69403148_ROM_F0.SEC2.SGRENDER_1.SEC1.BDY.IMG1" val="&lt;ContentLocation path=&quot;F0.SEC2.SGRender_1.SEC1.BDY.IMG1&quot; rsid=&quot;869403148&quot; tag=&quot;ROM&quot; fid=&quot;0&quot; /&gt;"/>
  <p:tag name="_AMO_CONTENTDEFINITION_569522837" val="&lt;ContentDefinition name=&quot;PPT_Modal_trait&quot; rsid=&quot;569522837&quot; type=&quot;StoredProcess&quot; format=&quot;ReportXml&quot; imgfmt=&quot;ActiveX&quot; created=&quot;03/09/2016 17:20:45&quot; modifed=&quot;03/24/2017 18:16:40&quot; user=&quot;Hamida.Kadri&quot; apply=&quot;False&quot; css=&quot;C:\Program Files (x86)\SASHome\x86\SASAddinforMicrosoftOffice\7.1\Styles\sasweb.css&quot; range=&quot;PPT_Modal_trait&quot; auto=&quot;False&quot; xTime=&quot;00:00:04.1854185&quot; rTime=&quot;00:00:00.2040204&quot; bgnew=&quot;False&quot; nFmt=&quot;False&quot; grphSet=&quot;True&quot; imgY=&quot;0&quot; imgX=&quot;0&quot; redirect=&quot;False&quot;&gt;&#10;  &lt;files&gt;C:\Users\ccouchoud\Documents\My SAS Files\Add-In for Microsoft Office\_SOA_A5MZT2UM.BC0000BD_157336487\main.srx&lt;/files&gt;&#10;  &lt;parents /&gt;&#10;  &lt;children /&gt;&#10;  &lt;param n=&quot;DisplayName&quot; v=&quot;PPT_Modal_trait&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PPT_Modal_trait&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PPT_Modal_trait&amp;lt;/DisplayName&amp;gt;&amp;#xD;&amp;#xA;  &amp;lt;SBIP&amp;gt;/ABM/Pole REIN/Chapitre 5_PRESENTS/PPT_Modal_trait&amp;lt;/SBIP&amp;gt;&amp;#xD;&amp;#xA;  &amp;lt;SBIPFull&amp;gt;/ABM/Pole REIN/Chapitre 5_PRESENTS/PPT_Modal_trait(StoredProcess)&amp;lt;/SBIPFull&amp;gt;&amp;#xD;&amp;#xA;  &amp;lt;Path&amp;gt;/ABM/Pole REIN/Chapitre 5_PRESENTS/PPT_Modal_trait&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69522837_ROM_F0.SEC2.SGRENDER_1.SEC1.BDY.IMG1" val="&lt;ContentLocation path=&quot;F0.SEC2.SGRender_1.SEC1.BDY.IMG1&quot; rsid=&quot;569522837&quot; tag=&quot;ROM&quot; fid=&quot;0&quot; /&gt;"/>
  <p:tag name="_AMO_CONTENTDEFINITION_149138642" val="&lt;ContentDefinition name=&quot;T90_NBSéances_HD&quot; rsid=&quot;149138642&quot; type=&quot;StoredProcess&quot; format=&quot;ReportXml&quot; imgfmt=&quot;ActiveX&quot; created=&quot;03/09/2016 17:27:23&quot; modifed=&quot;03/24/2017 18:17:17&quot; user=&quot;Hamida.Kadri&quot; apply=&quot;False&quot; css=&quot;C:\Program Files (x86)\SASHome\x86\SASAddinforMicrosoftOffice\7.1\Styles\sasweb.css&quot; range=&quot;T90_NBSéances_HD&quot; auto=&quot;False&quot; xTime=&quot;00:00:01.6861686&quot; rTime=&quot;00:00:00.4840484&quot; bgnew=&quot;False&quot; nFmt=&quot;False&quot; grphSet=&quot;True&quot; imgY=&quot;0&quot; imgX=&quot;0&quot; redirect=&quot;False&quot;&gt;&#10;  &lt;files&gt;C:\Users\ccouchoud\Documents\My SAS Files\Add-In for Microsoft Office\_SOA_A5MZT2UM.BC0000A6_897694500\main.srx&lt;/files&gt;&#10;  &lt;parents /&gt;&#10;  &lt;children /&gt;&#10;  &lt;param n=&quot;DisplayName&quot; v=&quot;T90_NBSéances_HD&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90_NBSéances_HD&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T90_NBSéances_HD&amp;lt;/DisplayName&amp;gt;&amp;#xD;&amp;#xA;  &amp;lt;SBIP&amp;gt;/ABM/Pole REIN/Chapitre 5_PRESENTS/T90_NBSéances_HD&amp;lt;/SBIP&amp;gt;&amp;#xD;&amp;#xA;  &amp;lt;SBIPFull&amp;gt;/ABM/Pole REIN/Chapitre 5_PRESENTS/T90_NBSéances_HD(StoredProcess)&amp;lt;/SBIPFull&amp;gt;&amp;#xD;&amp;#xA;  &amp;lt;Path&amp;gt;/ABM/Pole REIN/Chapitre 5_PRESENTS/T90_NBSéances_HD&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149138642_ROM_F0.SEC2.REPORT_1.SEC1.BDY.DETAILED_AND_OR_SUMMARIZED_REPORT" val="&lt;ContentLocation path=&quot;F0.SEC2.Report_1.SEC1.BDY.Detailed_and_or_summarized_report&quot; rsid=&quot;149138642&quot; tag=&quot;ROM&quot; fid=&quot;0&quot;&gt;&#10;  &lt;param n=&quot;tableSig&quot; v=&quot;R:R=8:C=3:FCR=2:FCC=1&quot; /&gt;&#10;  &lt;param n=&quot;TruncRows&quot; v=&quot;0&quot; /&gt;&#10;  &lt;param n=&quot;TruncCols&quot; v=&quot;0&quot; /&gt;&#10;  &lt;param n=&quot;PromptLargeTables&quot; v=&quot;True&quot; /&gt;&#10;  &lt;param n=&quot;AmoRowCount&quot; v=&quot;8&quot; /&gt;&#10;  &lt;param n=&quot;AmoColCount&quot; v=&quot;3&quot; /&gt;&#10;&lt;/ContentLocation&gt;"/>
  <p:tag name="_AMO_CONTENTDEFINITION_55338332" val="&lt;ContentDefinition name=&quot;T110_Durée_Séances&quot; rsid=&quot;55338332&quot; type=&quot;StoredProcess&quot; format=&quot;ReportXml&quot; imgfmt=&quot;ActiveX&quot; created=&quot;03/09/2016 17:27:53&quot; modifed=&quot;03/24/2017 18:17:23&quot; user=&quot;Hamida.Kadri&quot; apply=&quot;False&quot; css=&quot;C:\Program Files (x86)\SASHome\x86\SASAddinforMicrosoftOffice\7.1\Styles\sasweb.css&quot; range=&quot;T110_Durée_Séances&quot; auto=&quot;False&quot; xTime=&quot;00:00:01.4811481&quot; rTime=&quot;00:00:00.2270227&quot; bgnew=&quot;False&quot; nFmt=&quot;False&quot; grphSet=&quot;True&quot; imgY=&quot;0&quot; imgX=&quot;0&quot; redirect=&quot;False&quot;&gt;&#10;  &lt;files&gt;C:\Users\ccouchoud\Documents\My SAS Files\Add-In for Microsoft Office\_SOA_A5MZT2UM.BC0000A8_119081495\main.srx&lt;/files&gt;&#10;  &lt;parents /&gt;&#10;  &lt;children /&gt;&#10;  &lt;param n=&quot;DisplayName&quot; v=&quot;T110_Durée_Séances&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110_Durée_Séances&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T110_Durée_Séances&amp;lt;/DisplayName&amp;gt;&amp;#xD;&amp;#xA;  &amp;lt;SBIP&amp;gt;/ABM/Pole REIN/Chapitre 5_PRESENTS/T110_Durée_Séances&amp;lt;/SBIP&amp;gt;&amp;#xD;&amp;#xA;  &amp;lt;SBIPFull&amp;gt;/ABM/Pole REIN/Chapitre 5_PRESENTS/T110_Durée_Séances(StoredProcess)&amp;lt;/SBIPFull&amp;gt;&amp;#xD;&amp;#xA;  &amp;lt;Path&amp;gt;/ABM/Pole REIN/Chapitre 5_PRESENTS/T110_Durée_Séances&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5338332_ROM_F0.SEC2.REPORT_1.SEC1.BDY.DETAILED_AND_OR_SUMMARIZED_REPORT" val="&lt;ContentLocation path=&quot;F0.SEC2.Report_1.SEC1.BDY.Detailed_and_or_summarized_report&quot; rsid=&quot;55338332&quot; tag=&quot;ROM&quot; fid=&quot;0&quot;&gt;&#10;  &lt;param n=&quot;tableSig&quot; v=&quot;R:R=6:C=3:FCR=2:FCC=1&quot; /&gt;&#10;  &lt;param n=&quot;TruncRows&quot; v=&quot;0&quot; /&gt;&#10;  &lt;param n=&quot;TruncCols&quot; v=&quot;0&quot; /&gt;&#10;  &lt;param n=&quot;PromptLargeTables&quot; v=&quot;True&quot; /&gt;&#10;  &lt;param n=&quot;AmoRowCount&quot; v=&quot;6&quot; /&gt;&#10;  &lt;param n=&quot;AmoColCount&quot; v=&quot;3&quot; /&gt;&#10;&lt;/ContentLocation&gt;"/>
  <p:tag name="_AMO_CONTENTDEFINITION_887663278" val="&lt;ContentDefinition name=&quot;F80_Tend_HB_ASE&quot; rsid=&quot;887663278&quot; type=&quot;StoredProcess&quot; format=&quot;ReportXml&quot; imgfmt=&quot;ActiveX&quot; created=&quot;03/09/2016 17:41:12&quot; modifed=&quot;03/24/2017 18:17:53&quot; user=&quot;Hamida.Kadri&quot; apply=&quot;False&quot; css=&quot;C:\Program Files (x86)\SASHome\x86\SASAddinforMicrosoftOffice\7.1\Styles\sasweb.css&quot; range=&quot;F80_Tend_HB_ASE&quot; auto=&quot;False&quot; xTime=&quot;00:00:08.4378437&quot; rTime=&quot;00:00:00.2800280&quot; bgnew=&quot;False&quot; nFmt=&quot;False&quot; grphSet=&quot;True&quot; imgY=&quot;0&quot; imgX=&quot;0&quot; redirect=&quot;False&quot;&gt;&#10;  &lt;files&gt;C:\Users\ccouchoud\Documents\My SAS Files\Add-In for Microsoft Office\_SOA_A5MZT2UM.BC0000B0_483769352\main.srx&lt;/files&gt;&#10;  &lt;parents /&gt;&#10;  &lt;children /&gt;&#10;  &lt;param n=&quot;DisplayName&quot; v=&quot;F80_Tend_HB_ASE&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80_Tend_HB_ASE&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F80_Tend_HB_ASE&amp;lt;/DisplayName&amp;gt;&amp;#xD;&amp;#xA;  &amp;lt;SBIP&amp;gt;/ABM/Pole REIN/Chapitre 5_PRESENTS/F80_Tend_HB_ASE&amp;lt;/SBIP&amp;gt;&amp;#xD;&amp;#xA;  &amp;lt;SBIPFull&amp;gt;/ABM/Pole REIN/Chapitre 5_PRESENTS/F80_Tend_HB_ASE(StoredProcess)&amp;lt;/SBIPFull&amp;gt;&amp;#xD;&amp;#xA;  &amp;lt;Path&amp;gt;/ABM/Pole REIN/Chapitre 5_PRESENTS/F80_Tend_HB_ASE&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87663278_ROM_F0.SEC2.SGRENDER_1.SEC1.BDY.IMG1" val="&lt;ContentLocation path=&quot;F0.SEC2.SGRender_1.SEC1.BDY.IMG1&quot; rsid=&quot;887663278&quot; tag=&quot;ROM&quot; fid=&quot;0&quot; /&gt;"/>
  <p:tag name="_AMO_CONTENTDEFINITION_37428851" val="&lt;ContentDefinition name=&quot;T300_Tend_Carac_Clin&quot; rsid=&quot;37428851&quot; type=&quot;StoredProcess&quot; format=&quot;ReportXml&quot; imgfmt=&quot;ActiveX&quot; created=&quot;03/09/2016 17:32:41&quot; modifed=&quot;03/24/2017 18:18:06&quot; user=&quot;Hamida.Kadri&quot; apply=&quot;False&quot; css=&quot;C:\Program Files (x86)\SASHome\x86\SASAddinforMicrosoftOffice\7.1\Styles\sasweb.css&quot; range=&quot;T300_Tend_Carac_Clin_2&quot; auto=&quot;False&quot; xTime=&quot;00:00:02.7552755&quot; rTime=&quot;00:00:00.2830283&quot; bgnew=&quot;False&quot; nFmt=&quot;False&quot; grphSet=&quot;True&quot; imgY=&quot;0&quot; imgX=&quot;0&quot; redirect=&quot;False&quot;&gt;&#10;  &lt;files&gt;C:\Users\ccouchoud\Documents\My SAS Files\Add-In for Microsoft Office\_SOA_A5MZT2UM.BC0000AQ_110998542\main.srx&lt;/files&gt;&#10;  &lt;parents /&gt;&#10;  &lt;children /&gt;&#10;  &lt;param n=&quot;DisplayName&quot; v=&quot;T300_Tend_Carac_Clin&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300_Tend_Carac_Clin&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T300_Tend_Carac_Clin&amp;lt;/DisplayName&amp;gt;&amp;#xD;&amp;#xA;  &amp;lt;SBIP&amp;gt;/ABM/Pole REIN/Chapitre 5_PRESENTS/T300_Tend_Carac_Clin&amp;lt;/SBIP&amp;gt;&amp;#xD;&amp;#xA;  &amp;lt;SBIPFull&amp;gt;/ABM/Pole REIN/Chapitre 5_PRESENTS/T300_Tend_Carac_Clin(StoredProcess)&amp;lt;/SBIPFull&amp;gt;&amp;#xD;&amp;#xA;  &amp;lt;Path&amp;gt;/ABM/Pole REIN/Chapitre 5_PRESENTS/T300_Tend_Carac_Clin&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37428851_ROM_F0.SEC2.REPORT_1.SEC1.BDY.DETAILED_AND_OR_SUMMARIZED_REPORT" val="&lt;ContentLocation path=&quot;F0.SEC2.Report_1.SEC1.BDY.Detailed_and_or_summarized_report&quot; rsid=&quot;37428851&quot; tag=&quot;ROM&quot; fid=&quot;0&quot;&gt;&#10;  &lt;param n=&quot;tableSig&quot; v=&quot;R:R=7:C=6:FCR=3:FCC=1:RSP.1=1,V,2&quot; /&gt;&#10;  &lt;param n=&quot;TruncRows&quot; v=&quot;0&quot; /&gt;&#10;  &lt;param n=&quot;TruncCols&quot; v=&quot;0&quot; /&gt;&#10;  &lt;param n=&quot;PromptLargeTables&quot; v=&quot;True&quot; /&gt;&#10;  &lt;param n=&quot;AmoRowCount&quot; v=&quot;7&quot; /&gt;&#10;  &lt;param n=&quot;AmoColCount&quot; v=&quot;6&quot; /&gt;&#10;&lt;/ContentLocation&gt;"/>
  <p:tag name="_AMO_CONTENTDEFINITION_574121629" val="&lt;ContentDefinition name=&quot;T310_Tend_trait&quot; rsid=&quot;574121629&quot; type=&quot;StoredProcess&quot; format=&quot;ReportXml&quot; imgfmt=&quot;ActiveX&quot; created=&quot;03/09/2016 17:33:39&quot; modifed=&quot;03/24/2017 18:18:36&quot; user=&quot;Hamida.Kadri&quot; apply=&quot;False&quot; css=&quot;C:\Program Files (x86)\SASHome\x86\SASAddinforMicrosoftOffice\7.1\Styles\sasweb.css&quot; range=&quot;T310_Tend_trait&quot; auto=&quot;False&quot; xTime=&quot;00:00:02.5752575&quot; rTime=&quot;00:00:00.2590259&quot; bgnew=&quot;False&quot; nFmt=&quot;False&quot; grphSet=&quot;True&quot; imgY=&quot;0&quot; imgX=&quot;0&quot; redirect=&quot;False&quot;&gt;&#10;  &lt;files&gt;C:\Users\ccouchoud\Documents\My SAS Files\Add-In for Microsoft Office\_SOA_A5MZT2UM.BC0000AR_234786992\main.srx&lt;/files&gt;&#10;  &lt;parents /&gt;&#10;  &lt;children /&gt;&#10;  &lt;param n=&quot;DisplayName&quot; v=&quot;T310_Tend_trait&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310_Tend_trait&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T310_Tend_trait&amp;lt;/DisplayName&amp;gt;&amp;#xD;&amp;#xA;  &amp;lt;SBIP&amp;gt;/ABM/Pole REIN/Chapitre 5_PRESENTS/T310_Tend_trait&amp;lt;/SBIP&amp;gt;&amp;#xD;&amp;#xA;  &amp;lt;SBIPFull&amp;gt;/ABM/Pole REIN/Chapitre 5_PRESENTS/T310_Tend_trait(StoredProcess)&amp;lt;/SBIPFull&amp;gt;&amp;#xD;&amp;#xA;  &amp;lt;Path&amp;gt;/ABM/Pole REIN/Chapitre 5_PRESENTS/T310_Tend_trait&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74121629_ROM_F0.SEC2.REPORT_1.SEC1.BDY.DETAILED_AND_OR_SUMMARIZED_REPORT" val="&lt;ContentLocation path=&quot;F0.SEC2.Report_1.SEC1.BDY.Detailed_and_or_summarized_report&quot; rsid=&quot;574121629&quot; tag=&quot;ROM&quot; fid=&quot;0&quot;&gt;&#10;  &lt;param n=&quot;tableSig&quot; v=&quot;R:R=8:C=6:FCR=3:FCC=1:RSP.1=1,V,2&quot; /&gt;&#10;  &lt;param n=&quot;TruncRows&quot; v=&quot;0&quot; /&gt;&#10;  &lt;param n=&quot;TruncCols&quot; v=&quot;0&quot; /&gt;&#10;  &lt;param n=&quot;PromptLargeTables&quot; v=&quot;True&quot; /&gt;&#10;  &lt;param n=&quot;AmoRowCount&quot; v=&quot;8&quot; /&gt;&#10;  &lt;param n=&quot;AmoColCount&quot; v=&quot;6&quot; /&gt;&#10;&lt;/ContentLocation&gt;"/>
  <p:tag name="_AMO_CONTENTDEFINITION_732480709" val="&lt;ContentDefinition name=&quot;Fig_Tab_Taux_survie_selon_comor&quot; rsid=&quot;732480709&quot; type=&quot;StoredProcess&quot; format=&quot;ReportXml&quot; imgfmt=&quot;ActiveX&quot; created=&quot;03/29/2017 09:27:05&quot; modifed=&quot;03/29/2017 09:27:05&quot; user=&quot;Hamida.Kadri&quot; apply=&quot;False&quot; css=&quot;C:\Program Files (x86)\SASHome\x86\SASAddinforMicrosoftOffice\7.1\Styles\sasweb.css&quot; range=&quot;Fig_Tab_Taux_survie_selon_comor&quot; auto=&quot;False&quot; xTime=&quot;00:00:02.7924000&quot; rTime=&quot;00:00:00.7644000&quot; bgnew=&quot;False&quot; nFmt=&quot;False&quot; grphSet=&quot;True&quot; imgY=&quot;0&quot; imgX=&quot;0&quot; redirect=&quot;False&quot;&gt;&#10;  &lt;files&gt;C:\Users\ccouchoud\Documents\My SAS Files\Add-In for Microsoft Office\_SOA_A5MZT2UM.BC0000RM_600321599\main.srx&lt;/files&gt;&#10;  &lt;parents /&gt;&#10;  &lt;children /&gt;&#10;  &lt;param n=&quot;DisplayName&quot; v=&quot;Fig_Tab_Taux_survie_selon_comor&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ab_Taux_survie_selon_comor&amp;lt;/Name&amp;gt;&amp;#xD;&amp;#xA;  &amp;lt;Version&amp;gt;1&amp;lt;/Version&amp;gt;&amp;#xD;&amp;#xA;  &amp;lt;Assembly&amp;gt;SAS.EG.SDS.Model&amp;lt;/Assembly&amp;gt;&amp;#xD;&amp;#xA;  &amp;lt;Factory&amp;gt;SAS.EG.SDS.Model.Creator&amp;lt;/Factory&amp;gt;&amp;#xD;&amp;#xA;  &amp;lt;ParentName&amp;gt;Chapitre 6_SURVIE&amp;lt;/ParentName&amp;gt;&amp;#xD;&amp;#xA;  &amp;lt;DisplayName&amp;gt;Fig_Tab_Taux_survie_selon_comor&amp;lt;/DisplayName&amp;gt;&amp;#xD;&amp;#xA;  &amp;lt;SBIP&amp;gt;/ABM/Pole REIN/Chapitre 6_SURVIE/Fig_Tab_Taux_survie_selon_comor&amp;lt;/SBIP&amp;gt;&amp;#xD;&amp;#xA;  &amp;lt;SBIPFull&amp;gt;/ABM/Pole REIN/Chapitre 6_SURVIE/Fig_Tab_Taux_survie_selon_comor(StoredProcess)&amp;lt;/SBIPFull&amp;gt;&amp;#xD;&amp;#xA;  &amp;lt;Path&amp;gt;/ABM/Pole REIN/Chapitre 6_SURVIE/Fig_Tab_Taux_survie_selon_comor&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732480709_ROM_F0.SEC2.REPORT_1.SEC1.BDY.DETAILED_AND_OR_SUMMARIZED_REPORT" val="&lt;ContentLocation path=&quot;F0.SEC2.Report_1.SEC1.BDY.Detailed_and_or_summarized_report&quot; rsid=&quot;732480709&quot; tag=&quot;ROM&quot; fid=&quot;0&quot;&gt;&#10;  &lt;param n=&quot;tableSig&quot; v=&quot;R:R=5:C=6:FCR=3:FCC=1:RSP.1=1,H,6&quot; /&gt;&#10;  &lt;param n=&quot;TruncRows&quot; v=&quot;0&quot; /&gt;&#10;  &lt;param n=&quot;TruncCols&quot; v=&quot;0&quot; /&gt;&#10;  &lt;param n=&quot;PromptLargeTables&quot; v=&quot;True&quot; /&gt;&#10;  &lt;param n=&quot;AmoRowCount&quot; v=&quot;5&quot; /&gt;&#10;  &lt;param n=&quot;AmoColCount&quot; v=&quot;6&quot; /&gt;&#10;&lt;/ContentLocation&gt;"/>
  <p:tag name="_AMO_CONTENTDEFINITION_285633151" val="&lt;ContentDefinition name=&quot;Fig_Tab_Taux_survie_selon_urgence&quot; rsid=&quot;285633151&quot; type=&quot;StoredProcess&quot; format=&quot;ReportXml&quot; imgfmt=&quot;ActiveX&quot; created=&quot;03/29/2017 09:27:45&quot; modifed=&quot;03/29/2017 09:27:45&quot; user=&quot;Hamida.Kadri&quot; apply=&quot;False&quot; css=&quot;C:\Program Files (x86)\SASHome\x86\SASAddinforMicrosoftOffice\7.1\Styles\sasweb.css&quot; range=&quot;Fig_Tab_Taux_survie_selon_urgence&quot; auto=&quot;False&quot; xTime=&quot;00:00:02.8080000&quot; rTime=&quot;00:00:00.3588000&quot; bgnew=&quot;False&quot; nFmt=&quot;False&quot; grphSet=&quot;True&quot; imgY=&quot;0&quot; imgX=&quot;0&quot; redirect=&quot;False&quot;&gt;&#10;  &lt;files&gt;C:\Users\ccouchoud\Documents\My SAS Files\Add-In for Microsoft Office\_SOA_A5MZT2UM.BC0000RP_499982841\main.srx&lt;/files&gt;&#10;  &lt;parents /&gt;&#10;  &lt;children /&gt;&#10;  &lt;param n=&quot;DisplayName&quot; v=&quot;Fig_Tab_Taux_survie_selon_urgence&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ab_Taux_survie_selon_urgence&amp;lt;/Name&amp;gt;&amp;#xD;&amp;#xA;  &amp;lt;Version&amp;gt;1&amp;lt;/Version&amp;gt;&amp;#xD;&amp;#xA;  &amp;lt;Assembly&amp;gt;SAS.EG.SDS.Model&amp;lt;/Assembly&amp;gt;&amp;#xD;&amp;#xA;  &amp;lt;Factory&amp;gt;SAS.EG.SDS.Model.Creator&amp;lt;/Factory&amp;gt;&amp;#xD;&amp;#xA;  &amp;lt;ParentName&amp;gt;Chapitre 6_SURVIE&amp;lt;/ParentName&amp;gt;&amp;#xD;&amp;#xA;  &amp;lt;DisplayName&amp;gt;Fig_Tab_Taux_survie_selon_urgence&amp;lt;/DisplayName&amp;gt;&amp;#xD;&amp;#xA;  &amp;lt;SBIP&amp;gt;/ABM/Pole REIN/Chapitre 6_SURVIE/Fig_Tab_Taux_survie_selon_urgence&amp;lt;/SBIP&amp;gt;&amp;#xD;&amp;#xA;  &amp;lt;SBIPFull&amp;gt;/ABM/Pole REIN/Chapitre 6_SURVIE/Fig_Tab_Taux_survie_selon_urgence(StoredProcess)&amp;lt;/SBIPFull&amp;gt;&amp;#xD;&amp;#xA;  &amp;lt;Path&amp;gt;/ABM/Pole REIN/Chapitre 6_SURVIE/Fig_Tab_Taux_survie_selon_urgence&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285633151_ROM_F0.SEC2.REPORT_1.SEC1.BDY.DETAILED_AND_OR_SUMMARIZED_REPORT" val="&lt;ContentLocation path=&quot;F0.SEC2.Report_1.SEC1.BDY.Detailed_and_or_summarized_report&quot; rsid=&quot;285633151&quot; tag=&quot;ROM&quot; fid=&quot;0&quot;&gt;&#10;  &lt;param n=&quot;tableSig&quot; v=&quot;R:R=4:C=6:FCR=3:FCC=1:RSP.1=1,H,6&quot; /&gt;&#10;  &lt;param n=&quot;TruncRows&quot; v=&quot;0&quot; /&gt;&#10;  &lt;param n=&quot;TruncCols&quot; v=&quot;0&quot; /&gt;&#10;  &lt;param n=&quot;PromptLargeTables&quot; v=&quot;True&quot; /&gt;&#10;  &lt;param n=&quot;AmoRowCount&quot; v=&quot;4&quot; /&gt;&#10;  &lt;param n=&quot;AmoColCount&quot; v=&quot;6&quot; /&gt;&#10;&lt;/ContentLocation&gt;"/>
  <p:tag name="_AMO_CONTENTDEFINITION_958677832" val="&lt;ContentDefinition name=&quot;Fig_Tab_taux_survie_selon_ktt&quot; rsid=&quot;958677832&quot; type=&quot;StoredProcess&quot; format=&quot;ReportXml&quot; imgfmt=&quot;ActiveX&quot; created=&quot;03/29/2017 09:29:29&quot; modifed=&quot;03/29/2017 09:29:29&quot; user=&quot;Hamida.Kadri&quot; apply=&quot;False&quot; css=&quot;C:\Program Files (x86)\SASHome\x86\SASAddinforMicrosoftOffice\7.1\Styles\sasweb.css&quot; range=&quot;Fig_Tab_taux_survie_selon_ktt&quot; auto=&quot;False&quot; xTime=&quot;00:00:03.1356000&quot; rTime=&quot;00:00:00.2496000&quot; bgnew=&quot;False&quot; nFmt=&quot;False&quot; grphSet=&quot;True&quot; imgY=&quot;0&quot; imgX=&quot;0&quot; redirect=&quot;False&quot;&gt;&#10;  &lt;files&gt;C:\Users\ccouchoud\Documents\My SAS Files\Add-In for Microsoft Office\_SOA_A5MZT2UM.BC0000RS_755986273\main.srx&lt;/files&gt;&#10;  &lt;parents /&gt;&#10;  &lt;children /&gt;&#10;  &lt;param n=&quot;DisplayName&quot; v=&quot;Fig_Tab_taux_survie_selon_ktt&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ab_taux_survie_selon_ktt&amp;lt;/Name&amp;gt;&amp;#xD;&amp;#xA;  &amp;lt;Version&amp;gt;1&amp;lt;/Version&amp;gt;&amp;#xD;&amp;#xA;  &amp;lt;Assembly&amp;gt;SAS.EG.SDS.Model&amp;lt;/Assembly&amp;gt;&amp;#xD;&amp;#xA;  &amp;lt;Factory&amp;gt;SAS.EG.SDS.Model.Creator&amp;lt;/Factory&amp;gt;&amp;#xD;&amp;#xA;  &amp;lt;ParentName&amp;gt;Chapitre 6_SURVIE&amp;lt;/ParentName&amp;gt;&amp;#xD;&amp;#xA;  &amp;lt;DisplayName&amp;gt;Fig_Tab_taux_survie_selon_ktt&amp;lt;/DisplayName&amp;gt;&amp;#xD;&amp;#xA;  &amp;lt;SBIP&amp;gt;/ABM/Pole REIN/Chapitre 6_SURVIE/Fig_Tab_taux_survie_selon_ktt&amp;lt;/SBIP&amp;gt;&amp;#xD;&amp;#xA;  &amp;lt;SBIPFull&amp;gt;/ABM/Pole REIN/Chapitre 6_SURVIE/Fig_Tab_taux_survie_selon_ktt(StoredProcess)&amp;lt;/SBIPFull&amp;gt;&amp;#xD;&amp;#xA;  &amp;lt;Path&amp;gt;/ABM/Pole REIN/Chapitre 6_SURVIE/Fig_Tab_taux_survie_selon_ktt&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958677832_ROM_F0.SEC2.REPORT_1.SEC1.BDY.DETAILED_AND_OR_SUMMARIZED_REPORT" val="&lt;ContentLocation path=&quot;F0.SEC2.Report_1.SEC1.BDY.Detailed_and_or_summarized_report&quot; rsid=&quot;958677832&quot; tag=&quot;ROM&quot; fid=&quot;0&quot;&gt;&#10;  &lt;param n=&quot;tableSig&quot; v=&quot;R:R=4:C=6:FCR=3:FCC=1:RSP.1=1,H,6&quot; /&gt;&#10;  &lt;param n=&quot;TruncRows&quot; v=&quot;0&quot; /&gt;&#10;  &lt;param n=&quot;TruncCols&quot; v=&quot;0&quot; /&gt;&#10;  &lt;param n=&quot;PromptLargeTables&quot; v=&quot;True&quot; /&gt;&#10;  &lt;param n=&quot;AmoRowCount&quot; v=&quot;4&quot; /&gt;&#10;  &lt;param n=&quot;AmoColCount&quot; v=&quot;6&quot; /&gt;&#10;&lt;/ContentLocation&gt;"/>
  <p:tag name="_AMO_CONTENTDEFINITION_472921726" val="&lt;ContentDefinition name=&quot;Figure_CV_sexe_age&quot; rsid=&quot;472921726&quot; type=&quot;StoredProcess&quot; format=&quot;ReportXml&quot; imgfmt=&quot;ActiveX&quot; created=&quot;02/18/2016 17:47:46&quot; modifed=&quot;04/28/2017 15:45:45&quot; user=&quot;Hamida.Kadri&quot; apply=&quot;False&quot; css=&quot;C:\Program Files (x86)\SASHome\x86\SASAddinforMicrosoftOffice\7.1\Styles\sasweb.css&quot; range=&quot;Figure_CV_sexe_age&quot; auto=&quot;False&quot; xTime=&quot;00:00:01.9891989&quot; rTime=&quot;00:00:04.3604360&quot; bgnew=&quot;False&quot; nFmt=&quot;False&quot; grphSet=&quot;True&quot; imgY=&quot;0&quot; imgX=&quot;0&quot; redirect=&quot;False&quot;&gt;&#10;  &lt;files&gt;C:\Users\ccouchoud\Documents\My SAS Files\Add-In for Microsoft Office\_SOA_A5MZT2UM.BC000037_27013782\main.srx&lt;/files&gt;&#10;  &lt;parents /&gt;&#10;  &lt;children /&gt;&#10;  &lt;param n=&quot;DisplayName&quot; v=&quot;Figure_CV_sexe_age&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CV_sexe_age&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Figure_CV_sexe_age&amp;lt;/DisplayName&amp;gt;&amp;#xD;&amp;#xA;  &amp;lt;SBIP&amp;gt;/ABM/Pole REIN/Chapitre 4_NOUVEAUX/Figure_CV_sexe_age&amp;lt;/SBIP&amp;gt;&amp;#xD;&amp;#xA;  &amp;lt;SBIPFull&amp;gt;/ABM/Pole REIN/Chapitre 4_NOUVEAUX/Figure_CV_sexe_age(StoredProcess)&amp;lt;/SBIPFull&amp;gt;&amp;#xD;&amp;#xA;  &amp;lt;Path&amp;gt;/ABM/Pole REIN/Chapitre 4_NOUVEAUX/Figure_CV_sexe_age&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472921726_ROM_F0.SEC2.GPLOT_1.SEC1.BDY.IMG1" val="&lt;ContentLocation path=&quot;F0.SEC2.GPlot_1.SEC1.BDY.IMG1&quot; rsid=&quot;472921726&quot; tag=&quot;ROM&quot; fid=&quot;0&quot; /&gt;"/>
  <p:tag name="_AMO_CONTENTDEFINITION_456890584" val="&lt;ContentDefinition name=&quot;Fig_cmdt_age&quot; rsid=&quot;456890584&quot; type=&quot;StoredProcess&quot; format=&quot;ReportXml&quot; imgfmt=&quot;ActiveX&quot; created=&quot;02/18/2016 17:49:27&quot; modifed=&quot;04/28/2017 15:46:49&quot; user=&quot;Hamida.Kadri&quot; apply=&quot;False&quot; css=&quot;C:\Program Files (x86)\SASHome\x86\SASAddinforMicrosoftOffice\7.1\Styles\sasweb.css&quot; range=&quot;Fig_cmdt_age&quot; auto=&quot;False&quot; xTime=&quot;00:00:03.8353835&quot; rTime=&quot;00:00:02.5392539&quot; bgnew=&quot;False&quot; nFmt=&quot;False&quot; grphSet=&quot;True&quot; imgY=&quot;0&quot; imgX=&quot;0&quot; redirect=&quot;False&quot;&gt;&#10;  &lt;files&gt;C:\Users\ccouchoud\Documents\My SAS Files\Add-In for Microsoft Office\_SOA_A5MZT2UM.BC0000QE_897501905\main.srx&lt;/files&gt;&#10;  &lt;parents /&gt;&#10;  &lt;children /&gt;&#10;  &lt;param n=&quot;DisplayName&quot; v=&quot;Fig_cmdt_age&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cmdt_age&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Fig_cmdt_age&amp;lt;/DisplayName&amp;gt;&amp;#xD;&amp;#xA;  &amp;lt;SBIP&amp;gt;/ABM/Pole REIN/Chapitre 4_NOUVEAUX/Fig_cmdt_age&amp;lt;/SBIP&amp;gt;&amp;#xD;&amp;#xA;  &amp;lt;SBIPFull&amp;gt;/ABM/Pole REIN/Chapitre 4_NOUVEAUX/Fig_cmdt_age(StoredProcess)&amp;lt;/SBIPFull&amp;gt;&amp;#xD;&amp;#xA;  &amp;lt;Path&amp;gt;/ABM/Pole REIN/Chapitre 4_NOUVEAUX/Fig_cmdt_age&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456890584_ROM_F0.SEC2.SGRENDER_1.SEC1.BDY.IMG1" val="&lt;ContentLocation path=&quot;F0.SEC2.SGRender_1.SEC1.BDY.IMG1&quot; rsid=&quot;456890584&quot; tag=&quot;ROM&quot; fid=&quot;0&quot; /&gt;"/>
  <p:tag name="_AMO_CONTENTDEFINITION_172376291" val="&lt;ContentDefinition name=&quot;Fig_hb_urg&quot; rsid=&quot;172376291&quot; type=&quot;StoredProcess&quot; format=&quot;ReportXml&quot; imgfmt=&quot;ActiveX&quot; created=&quot;02/18/2016 17:52:37&quot; modifed=&quot;04/28/2017 15:48:19&quot; user=&quot;Hamida.Kadri&quot; apply=&quot;False&quot; css=&quot;C:\Program Files (x86)\SASHome\x86\SASAddinforMicrosoftOffice\7.1\Styles\sasweb.css&quot; range=&quot;Fig_hb_urg&quot; auto=&quot;False&quot; xTime=&quot;00:00:03.3533353&quot; rTime=&quot;00:00:02.7992799&quot; bgnew=&quot;False&quot; nFmt=&quot;False&quot; grphSet=&quot;True&quot; imgY=&quot;0&quot; imgX=&quot;0&quot; redirect=&quot;False&quot;&gt;&#10;  &lt;files&gt;C:\Users\ccouchoud\Documents\My SAS Files\Add-In for Microsoft Office\_SOA_A5MZT2UM.BC00004W_868778911\main.srx&lt;/files&gt;&#10;  &lt;parents /&gt;&#10;  &lt;children /&gt;&#10;  &lt;param n=&quot;DisplayName&quot; v=&quot;Fig_hb_urg&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hb_urg&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Fig_hb_urg&amp;lt;/DisplayName&amp;gt;&amp;#xD;&amp;#xA;  &amp;lt;SBIP&amp;gt;/ABM/Pole REIN/Chapitre 4_NOUVEAUX/Fig_hb_urg&amp;lt;/SBIP&amp;gt;&amp;#xD;&amp;#xA;  &amp;lt;SBIPFull&amp;gt;/ABM/Pole REIN/Chapitre 4_NOUVEAUX/Fig_hb_urg(StoredProcess)&amp;lt;/SBIPFull&amp;gt;&amp;#xD;&amp;#xA;  &amp;lt;Path&amp;gt;/ABM/Pole REIN/Chapitre 4_NOUVEAUX/Fig_hb_urg&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172376291_ROM_F0.SEC2.SGRENDER_1.SEC1.BDY.IMG1" val="&lt;ContentLocation path=&quot;F0.SEC2.SGRender_1.SEC1.BDY.IMG1&quot; rsid=&quot;172376291&quot; tag=&quot;ROM&quot; fid=&quot;0&quot; /&gt;"/>
  <p:tag name="_AMO_CONTENTDEFINITION_395942092" val="&lt;ContentDefinition name=&quot;Table_tend_clin&quot; rsid=&quot;395942092&quot; type=&quot;StoredProcess&quot; format=&quot;ReportXml&quot; imgfmt=&quot;ActiveX&quot; created=&quot;02/18/2016 18:01:06&quot; modifed=&quot;04/28/2017 15:48:53&quot; user=&quot;Hamida.Kadri&quot; apply=&quot;False&quot; css=&quot;C:\Program Files (x86)\SASHome\x86\SASAddinforMicrosoftOffice\7.1\Styles\sasweb.css&quot; range=&quot;Table_tend_clin&quot; auto=&quot;False&quot; xTime=&quot;00:00:02.4672467&quot; rTime=&quot;00:00:00.5470547&quot; bgnew=&quot;False&quot; nFmt=&quot;False&quot; grphSet=&quot;True&quot; imgY=&quot;0&quot; imgX=&quot;0&quot; redirect=&quot;False&quot;&gt;&#10;  &lt;files&gt;C:\Users\ccouchoud\Documents\My SAS Files\Add-In for Microsoft Office\_SOA_A5MZT2UM.BC00004X_874652821\main.srx&lt;/files&gt;&#10;  &lt;parents /&gt;&#10;  &lt;children /&gt;&#10;  &lt;param n=&quot;DisplayName&quot; v=&quot;Table_tend_clin&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le_tend_clin&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Table_tend_clin&amp;lt;/DisplayName&amp;gt;&amp;#xD;&amp;#xA;  &amp;lt;SBIP&amp;gt;/ABM/Pole REIN/Chapitre 4_NOUVEAUX/Table_tend_clin&amp;lt;/SBIP&amp;gt;&amp;#xD;&amp;#xA;  &amp;lt;SBIPFull&amp;gt;/ABM/Pole REIN/Chapitre 4_NOUVEAUX/Table_tend_clin(StoredProcess)&amp;lt;/SBIPFull&amp;gt;&amp;#xD;&amp;#xA;  &amp;lt;Path&amp;gt;/ABM/Pole REIN/Chapitre 4_NOUVEAUX/Table_tend_clin&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395942092_ROM_F0.SEC2.REPORT_1.SEC1.BDY.DETAILED_AND_OR_SUMMARIZED_REPORT" val="&lt;ContentLocation path=&quot;F0.SEC2.Report_1.SEC1.BDY.Detailed_and_or_summarized_report&quot; rsid=&quot;395942092&quot; tag=&quot;ROM&quot; fid=&quot;0&quot;&gt;&#10;  &lt;param n=&quot;tableSig&quot; v=&quot;R:R=14:C=6:FCR=3:FCC=1:RSP.1=2,V,2;3,V,2;4,V,2;5,V,2;6,V,2&quot; /&gt;&#10;  &lt;param n=&quot;TruncRows&quot; v=&quot;0&quot; /&gt;&#10;  &lt;param n=&quot;TruncCols&quot; v=&quot;0&quot; /&gt;&#10;  &lt;param n=&quot;PromptLargeTables&quot; v=&quot;True&quot; /&gt;&#10;  &lt;param n=&quot;AmoRowCount&quot; v=&quot;14&quot; /&gt;&#10;  &lt;param n=&quot;AmoColCount&quot; v=&quot;6&quot; /&gt;&#10;&lt;/ContentLocation&gt;"/>
  <p:tag name="_AMO_CONTENTDEFINITION_338433457" val="&lt;ContentDefinition name=&quot;Table_tend_pec&quot; rsid=&quot;338433457&quot; type=&quot;StoredProcess&quot; format=&quot;ReportXml&quot; imgfmt=&quot;ActiveX&quot; created=&quot;02/18/2016 17:57:32&quot; modifed=&quot;04/28/2017 15:49:37&quot; user=&quot;Hamida.Kadri&quot; apply=&quot;False&quot; css=&quot;C:\Program Files (x86)\SASHome\x86\SASAddinforMicrosoftOffice\7.1\Styles\sasweb.css&quot; range=&quot;Table_tend_pec&quot; auto=&quot;False&quot; xTime=&quot;00:00:01.5181518&quot; rTime=&quot;00:00:00.4470447&quot; bgnew=&quot;False&quot; nFmt=&quot;False&quot; grphSet=&quot;True&quot; imgY=&quot;0&quot; imgX=&quot;0&quot; redirect=&quot;False&quot;&gt;&#10;  &lt;files&gt;C:\Users\ccouchoud\Documents\My SAS Files\Add-In for Microsoft Office\_SOA_A5MZT2UM.BC00004Y_827082426\main.srx&lt;/files&gt;&#10;  &lt;parents /&gt;&#10;  &lt;children /&gt;&#10;  &lt;param n=&quot;DisplayName&quot; v=&quot;Table_tend_pec&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le_tend_pec&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Table_tend_pec&amp;lt;/DisplayName&amp;gt;&amp;#xD;&amp;#xA;  &amp;lt;SBIP&amp;gt;/ABM/Pole REIN/Chapitre 4_NOUVEAUX/Table_tend_pec&amp;lt;/SBIP&amp;gt;&amp;#xD;&amp;#xA;  &amp;lt;SBIPFull&amp;gt;/ABM/Pole REIN/Chapitre 4_NOUVEAUX/Table_tend_pec(StoredProcess)&amp;lt;/SBIPFull&amp;gt;&amp;#xD;&amp;#xA;  &amp;lt;Path&amp;gt;/ABM/Pole REIN/Chapitre 4_NOUVEAUX/Table_tend_pec&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338433457_ROM_F0.SEC2.REPORT_1.SEC1.BDY.DETAILED_AND_OR_SUMMARIZED_REPORT" val="&lt;ContentLocation path=&quot;F0.SEC2.Report_1.SEC1.BDY.Detailed_and_or_summarized_report&quot; rsid=&quot;338433457&quot; tag=&quot;ROM&quot; fid=&quot;0&quot;&gt;&#10;  &lt;param n=&quot;tableSig&quot; v=&quot;R:R=12:C=6:FCR=3:FCC=1:RSP.1=2,V,2;3,V,2;4,V,2;5,V,2;6,V,2&quot; /&gt;&#10;  &lt;param n=&quot;TruncRows&quot; v=&quot;0&quot; /&gt;&#10;  &lt;param n=&quot;TruncCols&quot; v=&quot;0&quot; /&gt;&#10;  &lt;param n=&quot;PromptLargeTables&quot; v=&quot;True&quot; /&gt;&#10;  &lt;param n=&quot;AmoRowCount&quot; v=&quot;12&quot; /&gt;&#10;  &lt;param n=&quot;AmoColCount&quot; v=&quot;6&quot; /&gt;&#10;&lt;/ContentLocation&gt;"/>
  <p:tag name="_AMO_CONTENTDEFINITION_79322799" val="&lt;ContentDefinition name=&quot;Tab_traitement_retour_GRF&quot; rsid=&quot;79322799&quot; type=&quot;StoredProcess&quot; format=&quot;ReportXml&quot; imgfmt=&quot;ActiveX&quot; created=&quot;03/10/2016 10:29:17&quot; modifed=&quot;04/28/2017 15:59:37&quot; user=&quot;Hamida.Kadri&quot; apply=&quot;False&quot; css=&quot;C:\Program Files (x86)\SASHome\x86\SASAddinforMicrosoftOffice\7.1\Styles\sasweb.css&quot; range=&quot;Tab_traitement_retour_GRF&quot; auto=&quot;False&quot; xTime=&quot;00:01:02.3322326&quot; rTime=&quot;00:00:00.2650265&quot; bgnew=&quot;False&quot; nFmt=&quot;False&quot; grphSet=&quot;True&quot; imgY=&quot;0&quot; imgX=&quot;0&quot; redirect=&quot;False&quot;&gt;&#10;  &lt;files&gt;C:\Users\ccouchoud\Documents\My SAS Files\Add-In for Microsoft Office\_SOA_A5MZT2UM.BC00006L_818958467\main.srx&lt;/files&gt;&#10;  &lt;parents /&gt;&#10;  &lt;children /&gt;&#10;  &lt;param n=&quot;DisplayName&quot; v=&quot;Tab_traitement_retour_GRF&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traitement_retour_GRF&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Tab_traitement_retour_GRF&amp;lt;/DisplayName&amp;gt;&amp;#xD;&amp;#xA;  &amp;lt;SBIP&amp;gt;/ABM/Pole REIN/Chapitre 8_GREFFE/Tab_traitement_retour_GRF&amp;lt;/SBIP&amp;gt;&amp;#xD;&amp;#xA;  &amp;lt;SBIPFull&amp;gt;/ABM/Pole REIN/Chapitre 8_GREFFE/Tab_traitement_retour_GRF(StoredProcess)&amp;lt;/SBIPFull&amp;gt;&amp;#xD;&amp;#xA;  &amp;lt;Path&amp;gt;/ABM/Pole REIN/Chapitre 8_GREFFE/Tab_traitement_retour_GRF&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79322799_ROM_F0.SEC2.REPORT_1.SEC1.BDY.DETAILED_AND_OR_SUMMARIZED_REPORT" val="&lt;ContentLocation path=&quot;F0.SEC2.Report_1.SEC1.BDY.Detailed_and_or_summarized_report&quot; rsid=&quot;79322799&quot; tag=&quot;ROM&quot; fid=&quot;0&quot;&gt;&#10;  &lt;param n=&quot;tableSig&quot; v=&quot;R:R=12:C=3:FCR=2:FCC=1&quot; /&gt;&#10;  &lt;param n=&quot;TruncRows&quot; v=&quot;0&quot; /&gt;&#10;  &lt;param n=&quot;TruncCols&quot; v=&quot;0&quot; /&gt;&#10;  &lt;param n=&quot;PromptLargeTables&quot; v=&quot;True&quot; /&gt;&#10;  &lt;param n=&quot;AmoRowCount&quot; v=&quot;12&quot; /&gt;&#10;  &lt;param n=&quot;AmoColCount&quot; v=&quot;3&quot; /&gt;&#10;&lt;/ContentLocation&gt;"/>
  <p:tag name="_AMO_CONTENTLOCATION_79322799_ROM_F0.SEC2.ODSTEXT_1.BDY.TXT1" val="&lt;ContentLocation path=&quot;F0.SEC2.ODSTEXT_1.BDY.TXT1&quot; rsid=&quot;79322799&quot; tag=&quot;ROM&quot; fid=&quot;0&quot; /&gt;"/>
  <p:tag name="_AMO_CONTENTDEFINITION_752667075" val="&lt;ContentDefinition name=&quot;Figure_cumul_tx&quot; rsid=&quot;752667075&quot; type=&quot;StoredProcess&quot; format=&quot;ReportXml&quot; imgfmt=&quot;ActiveX&quot; created=&quot;02/18/2016 11:34:07&quot; modifed=&quot;04/28/2017 16:04:55&quot; user=&quot;Hamida.Kadri&quot; apply=&quot;False&quot; css=&quot;C:\Program Files (x86)\SASHome\x86\SASAddinforMicrosoftOffice\7.1\Styles\sasweb.css&quot; range=&quot;Figure_cumul_tx&quot; auto=&quot;False&quot; xTime=&quot;00:00:01.9711971&quot; rTime=&quot;00:00:01.8891889&quot; bgnew=&quot;False&quot; nFmt=&quot;False&quot; grphSet=&quot;True&quot; imgY=&quot;0&quot; imgX=&quot;0&quot; redirect=&quot;False&quot;&gt;&#10;  &lt;files&gt;C:\Users\ccouchoud\Documents\My SAS Files\Add-In for Microsoft Office\_SOA_A5MZT2UM.BC00009N_770947372\main.srx&lt;/files&gt;&#10;  &lt;parents /&gt;&#10;  &lt;children /&gt;&#10;  &lt;param n=&quot;DisplayName&quot; v=&quot;Figure_cumul_tx&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cumul_tx&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Figure_cumul_tx&amp;lt;/DisplayName&amp;gt;&amp;#xD;&amp;#xA;  &amp;lt;SBIP&amp;gt;/ABM/Pole REIN/Chapitre 10 - Pédiatrie/Figure_cumul_tx&amp;lt;/SBIP&amp;gt;&amp;#xD;&amp;#xA;  &amp;lt;SBIPFull&amp;gt;/ABM/Pole REIN/Chapitre 10 - Pédiatrie/Figure_cumul_tx(StoredProcess)&amp;lt;/SBIPFull&amp;gt;&amp;#xD;&amp;#xA;  &amp;lt;Path&amp;gt;/ABM/Pole REIN/Chapitre 10 - Pédiatrie/Figure_cumul_tx&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752667075_ROM_F0.SEC2.GPLOT_1.SEC1.BDY.IMG1" val="&lt;ContentLocation path=&quot;F0.SEC2.GPlot_1.SEC1.BDY.IMG1&quot; rsid=&quot;752667075&quot; tag=&quot;ROM&quot; fid=&quot;0&quot; /&gt;"/>
  <p:tag name="_AMO_CONTENTDEFINITION_517772354" val="&lt;ContentDefinition name=&quot;Tab_desc_DIA_age&quot; rsid=&quot;517772354&quot; type=&quot;StoredProcess&quot; format=&quot;ReportXml&quot; imgfmt=&quot;ActiveX&quot; created=&quot;03/09/2016 12:46:49&quot; modifed=&quot;11/30/2017 14:21:47&quot; user=&quot;Hamida.Kadri&quot; apply=&quot;False&quot; css=&quot;C:\Program Files (x86)\SASHome\x86\SASAddinforMicrosoftOffice\7.1\Styles\sasweb.css&quot; range=&quot;Tab_desc_DIA_age&quot; auto=&quot;False&quot; xTime=&quot;00:00:11.3851384&quot; rTime=&quot;00:00:02.0402040&quot; bgnew=&quot;False&quot; nFmt=&quot;False&quot; grphSet=&quot;True&quot; imgY=&quot;0&quot; imgX=&quot;0&quot; redirect=&quot;False&quot;&gt;&#10;  &lt;files&gt;C:\Users\mlassalle\Documents\My SAS Files\Add-In for Microsoft Office\_SOA_A5MZT2UM.BC00006S_477913827\main.srx&lt;/files&gt;&#10;  &lt;parents /&gt;&#10;  &lt;children /&gt;&#10;  &lt;param n=&quot;DisplayName&quot; v=&quot;Tab_desc_DIA_age&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desc_DIA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Tab_desc_DIA_age&amp;lt;/DisplayName&amp;gt;&amp;#xD;&amp;#xA;  &amp;lt;SBIP&amp;gt;/ABM/Pole REIN/Chapitre 2_INCIDENCE/Tab_desc_DIA_age&amp;lt;/SBIP&amp;gt;&amp;#xD;&amp;#xA;  &amp;lt;SBIPFull&amp;gt;/ABM/Pole REIN/Chapitre 2_INCIDENCE/Tab_desc_DIA_age(StoredProcess)&amp;lt;/SBIPFull&amp;gt;&amp;#xD;&amp;#xA;  &amp;lt;Path&amp;gt;/ABM/Pole REIN/Chapitre 2_INCIDENCE/Tab_desc_DIA_age&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17772354_ROM_F0.SEC2.REPORT_1.SEC1.BDY.DETAILED_AND_OR_SUMMARIZED_REPORT" val="&lt;ContentLocation path=&quot;F0.SEC2.Report_1.SEC1.BDY.Detailed_and_or_summarized_report&quot; rsid=&quot;517772354&quot; tag=&quot;ROM&quot; fid=&quot;0&quot;&gt;&#10;  &lt;param n=&quot;tableSig&quot; v=&quot;R:R=12:C=8:FCR=2:FCC=1&quot; /&gt;&#10;  &lt;param n=&quot;TruncRows&quot; v=&quot;0&quot; /&gt;&#10;  &lt;param n=&quot;TruncCols&quot; v=&quot;0&quot; /&gt;&#10;  &lt;param n=&quot;PromptLargeTables&quot; v=&quot;True&quot; /&gt;&#10;  &lt;param n=&quot;AmoRowCount&quot; v=&quot;12&quot; /&gt;&#10;  &lt;param n=&quot;AmoColCount&quot; v=&quot;8&quot; /&gt;&#10;&lt;/ContentLocation&gt;"/>
  <p:tag name="_AMO_CONTENTDEFINITION_854866565" val="&lt;ContentDefinition name=&quot;Fig_Inc_DIA_stand_par_sexe_age&quot; rsid=&quot;854866565&quot; type=&quot;StoredProcess&quot; format=&quot;ReportXml&quot; imgfmt=&quot;ActiveX&quot; created=&quot;03/09/2016 13:57:15&quot; modifed=&quot;11/30/2017 14:28:49&quot; user=&quot;Hamida.Kadri&quot; apply=&quot;False&quot; css=&quot;C:\Program Files (x86)\SASHome\x86\SASAddinforMicrosoftOffice\7.1\Styles\sasweb.css&quot; range=&quot;Fig_Inc_DIA_stand_par_sexe_age&quot; auto=&quot;False&quot; xTime=&quot;00:00:45.8495845&quot; rTime=&quot;00:00:00.2850285&quot; bgnew=&quot;False&quot; nFmt=&quot;False&quot; grphSet=&quot;True&quot; imgY=&quot;0&quot; imgX=&quot;0&quot; redirect=&quot;False&quot;&gt;&#10;  &lt;files&gt;C:\Users\mlassalle\Documents\My SAS Files\Add-In for Microsoft Office\_SOA_A5MZT2UM.BC00006V_363024910\main.srx&lt;/files&gt;&#10;  &lt;parents /&gt;&#10;  &lt;children /&gt;&#10;  &lt;param n=&quot;DisplayName&quot; v=&quot;Fig_Inc_DIA_stand_par_sexe_age&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Inc_DIA_stand_par_sexe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Inc_DIA_stand_par_sexe_age&amp;lt;/DisplayName&amp;gt;&amp;#xD;&amp;#xA;  &amp;lt;SBIP&amp;gt;/ABM/Pole REIN/Chapitre 2_INCIDENCE/Fig_Inc_DIA_stand_par_sexe_age&amp;lt;/SBIP&amp;gt;&amp;#xD;&amp;#xA;  &amp;lt;SBIPFull&amp;gt;/ABM/Pole REIN/Chapitre 2_INCIDENCE/Fig_Inc_DIA_stand_par_sexe_age(StoredProcess)&amp;lt;/SBIPFull&amp;gt;&amp;#xD;&amp;#xA;  &amp;lt;Path&amp;gt;/ABM/Pole REIN/Chapitre 2_INCIDENCE/Fig_Inc_DIA_stand_par_sexe_age&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54866565_ROM_F0.SEC2.SGRENDER_1.SEC1.BDY.IMG1" val="&lt;ContentLocation path=&quot;F0.SEC2.SGRender_1.SEC1.BDY.IMG1&quot; rsid=&quot;854866565&quot; tag=&quot;ROM&quot; fid=&quot;0&quot; /&gt;"/>
  <p:tag name="_AMO_CONTENTDEFINITION_730764134" val="&lt;ContentDefinition name=&quot;Fig_Tendance_part_residuelle&quot; rsid=&quot;730764134&quot; type=&quot;StoredProcess&quot; format=&quot;ReportXml&quot; imgfmt=&quot;ActiveX&quot; created=&quot;03/09/2016 14:45:04&quot; modifed=&quot;11/30/2017 17:27:25&quot; user=&quot;Hamida.Kadri&quot; apply=&quot;False&quot; css=&quot;C:\Program Files (x86)\SASHome\x86\SASAddinforMicrosoftOffice\7.1\Styles\sasweb.css&quot; range=&quot;Fig_Tendance_part_residuelle&quot; auto=&quot;False&quot; xTime=&quot;00:00:13.7893788&quot; rTime=&quot;00:00:00.2190219&quot; bgnew=&quot;False&quot; nFmt=&quot;False&quot; grphSet=&quot;True&quot; imgY=&quot;0&quot; imgX=&quot;0&quot; redirect=&quot;False&quot;&gt;&#10;  &lt;files&gt;C:\Users\mlassalle\Documents\My SAS Files\Add-In for Microsoft Office\_SOA_A5MZT2UM.BC000079_874248216\main.srx&lt;/files&gt;&#10;  &lt;parents /&gt;&#10;  &lt;children /&gt;&#10;  &lt;param n=&quot;DisplayName&quot; v=&quot;Fig_Tendance_part_residuelle&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part_residuell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part_residuelle&amp;lt;/DisplayName&amp;gt;&amp;#xD;&amp;#xA;  &amp;lt;SBIP&amp;gt;/ABM/Pole REIN/Chapitre 2_INCIDENCE/Fig_Tendance_part_residuelle&amp;lt;/SBIP&amp;gt;&amp;#xD;&amp;#xA;  &amp;lt;SBIPFull&amp;gt;/ABM/Pole REIN/Chapitre 2_INCIDENCE/Fig_Tendance_part_residuelle(StoredProcess)&amp;lt;/SBIPFull&amp;gt;&amp;#xD;&amp;#xA;  &amp;lt;Path&amp;gt;/ABM/Pole REIN/Chapitre 2_INCIDENCE/Fig_Tendance_part_residuelle&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730764134_ROM_F0.SEC2.SGRENDER_1.SEC1.BDY.IMG1" val="&lt;ContentLocation path=&quot;F0.SEC2.SGRender_1.SEC1.BDY.IMG1&quot; rsid=&quot;730764134&quot; tag=&quot;ROM&quot; fid=&quot;0&quot; /&gt;"/>
  <p:tag name="_AMO_CONTENTDEFINITION_585866858" val="&lt;ContentDefinition name=&quot;Fig_Tendance_part_residuelle_diabétiques&quot; rsid=&quot;585866858&quot; type=&quot;StoredProcess&quot; format=&quot;ReportXml&quot; imgfmt=&quot;ActiveX&quot; created=&quot;03/09/2016 15:02:33&quot; modifed=&quot;11/30/2017 17:28:29&quot; user=&quot;Hamida.Kadri&quot; apply=&quot;False&quot; css=&quot;C:\Program Files (x86)\SASHome\x86\SASAddinforMicrosoftOffice\7.1\Styles\sasweb.css&quot; range=&quot;Fig_Tendance_part_residuelle_diabétiques&quot; auto=&quot;False&quot; xTime=&quot;00:00:11.9721971&quot; rTime=&quot;00:00:00.2429997&quot; bgnew=&quot;False&quot; nFmt=&quot;False&quot; grphSet=&quot;True&quot; imgY=&quot;0&quot; imgX=&quot;0&quot; redirect=&quot;False&quot;&gt;&#10;  &lt;files&gt;C:\Users\mlassalle\Documents\My SAS Files\Add-In for Microsoft Office\_SOA_A5MZT2UM.BC00007A_916471313\main.srx&lt;/files&gt;&#10;  &lt;parents /&gt;&#10;  &lt;children /&gt;&#10;  &lt;param n=&quot;DisplayName&quot; v=&quot;Fig_Tendance_part_residuelle_diabétiques&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part_residuelle_diabétiques&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part_residuelle_diabétiques&amp;lt;/DisplayName&amp;gt;&amp;#xD;&amp;#xA;  &amp;lt;SBIP&amp;gt;/ABM/Pole REIN/Chapitre 2_INCIDENCE/Fig_Tendance_part_residuelle_diabétiques&amp;lt;/SBIP&amp;gt;&amp;#xD;&amp;#xA;  &amp;lt;SBIPFull&amp;gt;/ABM/Pole REIN/Chapitre 2_INCIDENCE/Fig_Tendance_part_residuelle_diabétiques(StoredProcess)&amp;lt;/SBIPFull&amp;gt;&amp;#xD;&amp;#xA;  &amp;lt;Path&amp;gt;/ABM/Pole REIN/Chapitre 2_INCIDENCE/Fig_Tendance_part_residuelle_diabétiques&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85866858_ROM_F0.SEC2.SGRENDER_1.SEC1.BDY.IMG1" val="&lt;ContentLocation path=&quot;F0.SEC2.SGRender_1.SEC1.BDY.IMG1&quot; rsid=&quot;585866858&quot; tag=&quot;ROM&quot; fid=&quot;0&quot; /&gt;"/>
  <p:tag name="_AMO_REFRESHMULTIPLELIST" val="&lt;Items&gt;&#10;  &lt;Item Id=&quot;607810220&quot; Checked=&quot;False&quot; /&gt;&#10;  &lt;Item Id=&quot;596653195&quot; Checked=&quot;False&quot; /&gt;&#10;  &lt;Item Id=&quot;752667075&quot; Checked=&quot;False&quot; /&gt;&#10;  &lt;Item Id=&quot;738995308&quot; Checked=&quot;False&quot; /&gt;&#10;  &lt;Item Id=&quot;438360556&quot; Checked=&quot;False&quot; /&gt;&#10;  &lt;Item Id=&quot;472921726&quot; Checked=&quot;False&quot; /&gt;&#10;  &lt;Item Id=&quot;456890584&quot; Checked=&quot;False&quot; /&gt;&#10;  &lt;Item Id=&quot;172376291&quot; Checked=&quot;False&quot; /&gt;&#10;  &lt;Item Id=&quot;338433457&quot; Checked=&quot;False&quot; /&gt;&#10;  &lt;Item Id=&quot;395942092&quot; Checked=&quot;False&quot; /&gt;&#10;  &lt;Item Id=&quot;41081874&quot; Checked=&quot;False&quot; /&gt;&#10;  &lt;Item Id=&quot;218946700&quot; Checked=&quot;False&quot; /&gt;&#10;  &lt;Item Id=&quot;2568817&quot; Checked=&quot;False&quot; /&gt;&#10;  &lt;Item Id=&quot;825596342&quot; Checked=&quot;False&quot; /&gt;&#10;  &lt;Item Id=&quot;400692823&quot; Checked=&quot;False&quot; /&gt;&#10;  &lt;Item Id=&quot;486306156&quot; Checked=&quot;False&quot; /&gt;&#10;  &lt;Item Id=&quot;113245282&quot; Checked=&quot;False&quot; /&gt;&#10;  &lt;Item Id=&quot;181015118&quot; Checked=&quot;True&quot; /&gt;&#10;  &lt;Item Id=&quot;866699150&quot; Checked=&quot;False&quot; /&gt;&#10;  &lt;Item Id=&quot;975637584&quot; Checked=&quot;False&quot; /&gt;&#10;  &lt;Item Id=&quot;859363086&quot; Checked=&quot;False&quot; /&gt;&#10;  &lt;Item Id=&quot;517772354&quot; Checked=&quot;False&quot; /&gt;&#10;  &lt;Item Id=&quot;854866565&quot; Checked=&quot;False&quot; /&gt;&#10;  &lt;Item Id=&quot;730764134&quot; Checked=&quot;False&quot; /&gt;&#10;  &lt;Item Id=&quot;585866858&quot; Checked=&quot;False&quot; /&gt;&#10;  &lt;Item Id=&quot;869403148&quot; Checked=&quot;False&quot; /&gt;&#10;  &lt;Item Id=&quot;569522837&quot; Checked=&quot;False&quot; /&gt;&#10;  &lt;Item Id=&quot;149138642&quot; Checked=&quot;False&quot; /&gt;&#10;  &lt;Item Id=&quot;55338332&quot; Checked=&quot;False&quot; /&gt;&#10;  &lt;Item Id=&quot;37428851&quot; Checked=&quot;False&quot; /&gt;&#10;  &lt;Item Id=&quot;574121629&quot; Checked=&quot;False&quot; /&gt;&#10;  &lt;Item Id=&quot;887663278&quot; Checked=&quot;False&quot; /&gt;&#10;  &lt;Item Id=&quot;816733738&quot; Checked=&quot;False&quot; /&gt;&#10;  &lt;Item Id=&quot;602628533&quot; Checked=&quot;False&quot; /&gt;&#10;  &lt;Item Id=&quot;79322799&quot; Checked=&quot;False&quot; /&gt;&#10;  &lt;Item Id=&quot;354152067&quot; Checked=&quot;False&quot; /&gt;&#10;  &lt;Item Id=&quot;339686422&quot; Checked=&quot;False&quot; /&gt;&#10;  &lt;Item Id=&quot;441617364&quot; Checked=&quot;False&quot; /&gt;&#10;  &lt;Item Id=&quot;920361067&quot; Checked=&quot;False&quot; /&gt;&#10;  &lt;Item Id=&quot;581363493&quot; Checked=&quot;False&quot; /&gt;&#10;  &lt;Item Id=&quot;435151966&quot; Checked=&quot;False&quot; /&gt;&#10;  &lt;Item Id=&quot;934130528&quot; Checked=&quot;False&quot; /&gt;&#10;  &lt;Item Id=&quot;809340580&quot; Checked=&quot;False&quot; /&gt;&#10;  &lt;Item Id=&quot;732480709&quot; Checked=&quot;False&quot; /&gt;&#10;  &lt;Item Id=&quot;739077726&quot; Checked=&quot;False&quot; /&gt;&#10;  &lt;Item Id=&quot;285633151&quot; Checked=&quot;False&quot; /&gt;&#10;  &lt;Item Id=&quot;958677832&quot; Checked=&quot;False&quot; /&gt;&#10;  &lt;Item Id=&quot;351924032&quot; Checked=&quot;False&quot; /&gt;&#10;  &lt;Item Id=&quot;564482927&quot; Checked=&quot;False&quot; /&gt;&#10;  &lt;Item Id=&quot;229489863&quot; Checked=&quot;False&quot; /&gt;&#10;  &lt;Item Id=&quot;121281308&quot; Checked=&quot;False&quot; /&gt;&#10;  &lt;Item Id=&quot;585896953&quot; Checked=&quot;False&quot; /&gt;&#10;&lt;/Items&gt;"/>
  <p:tag name="_AMO_CONTENTDEFINITION_354152067" val="&lt;ContentDefinition name=&quot;Tab_Devenir_patients&quot; rsid=&quot;354152067&quot; type=&quot;StoredProcess&quot; format=&quot;ReportXml&quot; imgfmt=&quot;ActiveX&quot; created=&quot;03/10/2016 11:12:01&quot; modifed=&quot;04/30/2018 14:11:14&quot; user=&quot;Hamida.Kadri&quot; apply=&quot;False&quot; css=&quot;C:\Program Files (x86)\SASHome\x86\SASAddinforMicrosoftOffice\7.1\Styles\sasweb.css&quot; range=&quot;Tab_Devenir_patients&quot; auto=&quot;False&quot; xTime=&quot;00:01:07.3452000&quot; rTime=&quot;00:00:11.7624000&quot; bgnew=&quot;False&quot; nFmt=&quot;False&quot; grphSet=&quot;True&quot; imgY=&quot;0&quot; imgX=&quot;0&quot; redirect=&quot;False&quot;&gt;&#10;  &lt;files&gt;C:\Users\ccouchoud\Documents\My SAS Files\Add-In for Microsoft Office\_SOA_A5MZT2UM.BC000050_354152067\main.srx&lt;/files&gt;&#10;  &lt;parents /&gt;&#10;  &lt;children /&gt;&#10;  &lt;param n=&quot;DisplayName&quot; v=&quot;Tab_Devenir_patients&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Devenir_patients&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Tab_Devenir_patients&amp;lt;/DisplayName&amp;gt;&amp;#xD;&amp;#xA;  &amp;lt;SBIP&amp;gt;/ABM/Pole REIN/Chapitre 7_ACCESS/Tab_Devenir_patients&amp;lt;/SBIP&amp;gt;&amp;#xD;&amp;#xA;  &amp;lt;SBIPFull&amp;gt;/ABM/Pole REIN/Chapitre 7_ACCESS/Tab_Devenir_patients(StoredProcess)&amp;lt;/SBIPFull&amp;gt;&amp;#xD;&amp;#xA;  &amp;lt;Path&amp;gt;/ABM/Pole REIN/Chapitre 7_ACCESS/Tab_Devenir_patients&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354152067_ROM_F0.SEC2.REPORT_1.SEC1.BDY.DETAILED_AND_OR_SUMMARIZED_REPORT" val="&lt;ContentLocation path=&quot;F0.SEC2.Report_1.SEC1.BDY.Detailed_and_or_summarized_report&quot; rsid=&quot;354152067&quot; tag=&quot;ROM&quot; fid=&quot;0&quot;&gt;&#10;  &lt;param n=&quot;tableSig&quot; v=&quot;R:R=25:C=4:FCR=3:FCC=1&quot; /&gt;&#10;  &lt;param n=&quot;TruncRows&quot; v=&quot;0&quot; /&gt;&#10;  &lt;param n=&quot;TruncCols&quot; v=&quot;0&quot; /&gt;&#10;  &lt;param n=&quot;PromptLargeTables&quot; v=&quot;True&quot; /&gt;&#10;  &lt;param n=&quot;AmoRowCount&quot; v=&quot;25&quot; /&gt;&#10;  &lt;param n=&quot;AmoColCount&quot; v=&quot;4&quot; /&gt;&#10;&lt;/ContentLocation&gt;"/>
  <p:tag name="_AMO_CONTENTDEFINITION_339686422" val="&lt;ContentDefinition name=&quot;Fig_accès_liste_âge&quot; rsid=&quot;339686422&quot; type=&quot;StoredProcess&quot; format=&quot;ReportXml&quot; imgfmt=&quot;ActiveX&quot; created=&quot;03/10/2016 11:14:51&quot; modifed=&quot;04/30/2018 14:12:05&quot; user=&quot;Hamida.Kadri&quot; apply=&quot;False&quot; css=&quot;C:\Program Files (x86)\SASHome\x86\SASAddinforMicrosoftOffice\7.1\Styles\sasweb.css&quot; range=&quot;Fig_accès_liste_âge&quot; auto=&quot;False&quot; xTime=&quot;00:00:14.4300000&quot; rTime=&quot;00:00:18.3612000&quot; bgnew=&quot;False&quot; nFmt=&quot;False&quot; grphSet=&quot;True&quot; imgY=&quot;0&quot; imgX=&quot;0&quot; redirect=&quot;False&quot;&gt;&#10;  &lt;files&gt;C:\Users\ccouchoud\Documents\My SAS Files\Add-In for Microsoft Office\_SOA_A5MZT2UM.BC000053_33046652\main.srx&lt;/files&gt;&#10;  &lt;parents /&gt;&#10;  &lt;children /&gt;&#10;  &lt;param n=&quot;DisplayName&quot; v=&quot;Fig_accès_liste_âge&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accès_liste_âge&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Fig_accès_liste_âge&amp;lt;/DisplayName&amp;gt;&amp;#xD;&amp;#xA;  &amp;lt;SBIP&amp;gt;/ABM/Pole REIN/Chapitre 7_ACCESS/Fig_accès_liste_âge&amp;lt;/SBIP&amp;gt;&amp;#xD;&amp;#xA;  &amp;lt;SBIPFull&amp;gt;/ABM/Pole REIN/Chapitre 7_ACCESS/Fig_accès_liste_âge(StoredProcess)&amp;lt;/SBIPFull&amp;gt;&amp;#xD;&amp;#xA;  &amp;lt;Path&amp;gt;/ABM/Pole REIN/Chapitre 7_ACCESS/Fig_accès_liste_âge&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339686422_ROM_F0.SEC2.SGRENDER_1.SEC1.BDY.IMG1" val="&lt;ContentLocation path=&quot;F0.SEC2.SGRender_1.SEC1.BDY.IMG1&quot; rsid=&quot;339686422&quot; tag=&quot;ROM&quot; fid=&quot;0&quot; /&gt;"/>
  <p:tag name="_AMO_CONTENTLOCATION_339686422_ROM_F0.SEC2.SGRENDER_1.SEC1.FTR.TXT1" val="&lt;ContentLocation path=&quot;F0.SEC2.SGRender_1.SEC1.FTR.TXT1&quot; rsid=&quot;339686422&quot; tag=&quot;ROM&quot; fid=&quot;0&quot; /&gt;"/>
  <p:tag name="_AMO_CONTENTLOCATION_339686422_ROM_F0.SEC2.SGRENDER_1.SEC1.HDR.TXT1" val="&lt;ContentLocation path=&quot;F0.SEC2.SGRender_1.SEC1.HDR.TXT1&quot; rsid=&quot;339686422&quot; tag=&quot;ROM&quot; fid=&quot;0&quot;&gt;&#10;  &lt;param n=&quot;TitleText&quot; v=&quot; &quot; /&gt;&#10;&lt;/ContentLocation&gt;"/>
  <p:tag name="_AMO_CONTENTDEFINITION_441617364" val="&lt;ContentDefinition name=&quot;Fig_tendance_tx_inscr&quot; rsid=&quot;441617364&quot; type=&quot;StoredProcess&quot; format=&quot;ReportXml&quot; imgfmt=&quot;ActiveX&quot; created=&quot;03/10/2016 11:20:53&quot; modifed=&quot;04/30/2018 14:15:29&quot; user=&quot;Hamida.Kadri&quot; apply=&quot;False&quot; css=&quot;C:\Program Files (x86)\SASHome\x86\SASAddinforMicrosoftOffice\7.1\Styles\sasweb.css&quot; range=&quot;Fig_tendance_tx_inscr&quot; auto=&quot;False&quot; xTime=&quot;00:00:08.6112000&quot; rTime=&quot;00:00:00.4368000&quot; bgnew=&quot;False&quot; nFmt=&quot;False&quot; grphSet=&quot;True&quot; imgY=&quot;0&quot; imgX=&quot;0&quot; redirect=&quot;False&quot;&gt;&#10;  &lt;files&gt;C:\Users\ccouchoud\Documents\My SAS Files\Add-In for Microsoft Office\_SOA_A5MZT2UM.BC00005A_339686423\main.srx&lt;/files&gt;&#10;  &lt;parents /&gt;&#10;  &lt;children /&gt;&#10;  &lt;param n=&quot;DisplayName&quot; v=&quot;Fig_tendance_tx_inscr&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tx_inscr&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Fig_tendance_tx_inscr&amp;lt;/DisplayName&amp;gt;&amp;#xD;&amp;#xA;  &amp;lt;SBIP&amp;gt;/ABM/Pole REIN/Chapitre 7_ACCESS/Fig_tendance_tx_inscr&amp;lt;/SBIP&amp;gt;&amp;#xD;&amp;#xA;  &amp;lt;SBIPFull&amp;gt;/ABM/Pole REIN/Chapitre 7_ACCESS/Fig_tendance_tx_inscr(StoredProcess)&amp;lt;/SBIPFull&amp;gt;&amp;#xD;&amp;#xA;  &amp;lt;Path&amp;gt;/ABM/Pole REIN/Chapitre 7_ACCESS/Fig_tendance_tx_inscr&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441617364_ROM_F0.SEC2.SGRENDER_1.SEC1.HDR.TXT1" val="&lt;ContentLocation path=&quot;F0.SEC2.SGRender_1.SEC1.HDR.TXT1&quot; rsid=&quot;441617364&quot; tag=&quot;ROM&quot; fid=&quot;0&quot;&gt;&#10;  &lt;param n=&quot;TitleText&quot; v=&quot; &quot; /&gt;&#10;&lt;/ContentLocation&gt;"/>
  <p:tag name="_AMO_CONTENTLOCATION_441617364_ROM_F0.SEC2.SGRENDER_1.SEC1.BDY.IMG1" val="&lt;ContentLocation path=&quot;F0.SEC2.SGRender_1.SEC1.BDY.IMG1&quot; rsid=&quot;441617364&quot; tag=&quot;ROM&quot; fid=&quot;0&quot; /&gt;"/>
  <p:tag name="_AMO_CONTENTLOCATION_441617364_ROM_F0.SEC2.SGRENDER_1.SEC1.FTR.TXT1" val="&lt;ContentLocation path=&quot;F0.SEC2.SGRender_1.SEC1.FTR.TXT1&quot; rsid=&quot;441617364&quot; tag=&quot;ROM&quot; fid=&quot;0&quot; /&gt;"/>
  <p:tag name="_AMO_CONTENTDEFINITION_920361067" val="&lt;ContentDefinition name=&quot;Fig_accès_greffe_âge&quot; rsid=&quot;920361067&quot; type=&quot;StoredProcess&quot; format=&quot;ReportXml&quot; imgfmt=&quot;ActiveX&quot; created=&quot;03/10/2016 11:25:56&quot; modifed=&quot;04/30/2018 14:17:17&quot; user=&quot;Hamida.Kadri&quot; apply=&quot;False&quot; css=&quot;C:\Program Files (x86)\SASHome\x86\SASAddinforMicrosoftOffice\7.1\Styles\sasweb.css&quot; range=&quot;Fig_accès_greffe_âge&quot; auto=&quot;False&quot; xTime=&quot;00:00:12.0900000&quot; rTime=&quot;00:00:03.0576000&quot; bgnew=&quot;False&quot; nFmt=&quot;False&quot; grphSet=&quot;True&quot; imgY=&quot;0&quot; imgX=&quot;0&quot; redirect=&quot;False&quot;&gt;&#10;  &lt;files&gt;C:\Users\ccouchoud\Documents\My SAS Files\Add-In for Microsoft Office\_SOA_A5MZT2UM.BC00005E_534563248\main.srx&lt;/files&gt;&#10;  &lt;parents /&gt;&#10;  &lt;children /&gt;&#10;  &lt;param n=&quot;DisplayName&quot; v=&quot;Fig_accès_greffe_âge&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accès_greffe_âge&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Fig_accès_greffe_âge&amp;lt;/DisplayName&amp;gt;&amp;#xD;&amp;#xA;  &amp;lt;SBIP&amp;gt;/ABM/Pole REIN/Chapitre 7_ACCESS/Fig_accès_greffe_âge&amp;lt;/SBIP&amp;gt;&amp;#xD;&amp;#xA;  &amp;lt;SBIPFull&amp;gt;/ABM/Pole REIN/Chapitre 7_ACCESS/Fig_accès_greffe_âge(StoredProcess)&amp;lt;/SBIPFull&amp;gt;&amp;#xD;&amp;#xA;  &amp;lt;Path&amp;gt;/ABM/Pole REIN/Chapitre 7_ACCESS/Fig_accès_greffe_âge&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920361067_ROM_F0.SEC2.SGRENDER_1.SEC1.BDY.IMG1" val="&lt;ContentLocation path=&quot;F0.SEC2.SGRender_1.SEC1.BDY.IMG1&quot; rsid=&quot;920361067&quot; tag=&quot;ROM&quot; fid=&quot;0&quot; /&gt;"/>
  <p:tag name="_AMO_CONTENTLOCATION_920361067_ROM_F0.SEC2.SGRENDER_1.SEC1.FTR.TXT1" val="&lt;ContentLocation path=&quot;F0.SEC2.SGRender_1.SEC1.FTR.TXT1&quot; rsid=&quot;920361067&quot; tag=&quot;ROM&quot; fid=&quot;0&quot; /&gt;"/>
  <p:tag name="_AMO_CONTENTLOCATION_920361067_ROM_F0.SEC2.SGRENDER_1.SEC1.HDR.TXT1" val="&lt;ContentLocation path=&quot;F0.SEC2.SGRender_1.SEC1.HDR.TXT1&quot; rsid=&quot;920361067&quot; tag=&quot;ROM&quot; fid=&quot;0&quot;&gt;&#10;  &lt;param n=&quot;TitleText&quot; v=&quot; &quot; /&gt;&#10;&lt;/ContentLocation&gt;"/>
  <p:tag name="_AMO_CONTENTDEFINITION_581363493" val="&lt;ContentDefinition name=&quot;Fig_accès_greffe_insc_âge&quot; rsid=&quot;581363493&quot; type=&quot;StoredProcess&quot; format=&quot;ReportXml&quot; imgfmt=&quot;ActiveX&quot; created=&quot;03/10/2016 11:32:59&quot; modifed=&quot;04/30/2018 14:19:18&quot; user=&quot;Hamida.Kadri&quot; apply=&quot;False&quot; css=&quot;C:\Program Files (x86)\SASHome\x86\SASAddinforMicrosoftOffice\7.1\Styles\sasweb.css&quot; range=&quot;Fig_accès_greffe_insc_âge&quot; auto=&quot;False&quot; xTime=&quot;00:00:09.2664000&quot; rTime=&quot;00:00:02.3712000&quot; bgnew=&quot;False&quot; nFmt=&quot;False&quot; grphSet=&quot;True&quot; imgY=&quot;0&quot; imgX=&quot;0&quot; redirect=&quot;False&quot;&gt;&#10;  &lt;files&gt;C:\Users\ccouchoud\Documents\My SAS Files\Add-In for Microsoft Office\_SOA_A5MZT2UM.BC00005I_847633867\main.srx&lt;/files&gt;&#10;  &lt;parents /&gt;&#10;  &lt;children /&gt;&#10;  &lt;param n=&quot;DisplayName&quot; v=&quot;Fig_accès_greffe_insc_âge&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accès_greffe_insc_âge&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Fig_accès_greffe_insc_âge&amp;lt;/DisplayName&amp;gt;&amp;#xD;&amp;#xA;  &amp;lt;SBIP&amp;gt;/ABM/Pole REIN/Chapitre 7_ACCESS/Fig_accès_greffe_insc_âge&amp;lt;/SBIP&amp;gt;&amp;#xD;&amp;#xA;  &amp;lt;SBIPFull&amp;gt;/ABM/Pole REIN/Chapitre 7_ACCESS/Fig_accès_greffe_insc_âge(StoredProcess)&amp;lt;/SBIPFull&amp;gt;&amp;#xD;&amp;#xA;  &amp;lt;Path&amp;gt;/ABM/Pole REIN/Chapitre 7_ACCESS/Fig_accès_greffe_insc_âge&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81363493_ROM_F0.SEC2.SGRENDER_1.SEC1.BDY.IMG1" val="&lt;ContentLocation path=&quot;F0.SEC2.SGRender_1.SEC1.BDY.IMG1&quot; rsid=&quot;581363493&quot; tag=&quot;ROM&quot; fid=&quot;0&quot; /&gt;"/>
  <p:tag name="_AMO_CONTENTLOCATION_581363493_ROM_F0.SEC2.SGRENDER_1.SEC1.FTR.TXT1" val="&lt;ContentLocation path=&quot;F0.SEC2.SGRender_1.SEC1.FTR.TXT1&quot; rsid=&quot;581363493&quot; tag=&quot;ROM&quot; fid=&quot;0&quot; /&gt;"/>
  <p:tag name="_AMO_CONTENTLOCATION_581363493_ROM_F0.SEC2.SGRENDER_1.SEC1.HDR.TXT1" val="&lt;ContentLocation path=&quot;F0.SEC2.SGRender_1.SEC1.HDR.TXT1&quot; rsid=&quot;581363493&quot; tag=&quot;ROM&quot; fid=&quot;0&quot;&gt;&#10;  &lt;param n=&quot;TitleText&quot; v=&quot; &quot; /&gt;&#10;&lt;/ContentLocation&gt;"/>
  <p:tag name="_AMO_CONTENTDEFINITION_435151966" val="&lt;ContentDefinition name=&quot;Tab_Causes_non_inscrits&quot; rsid=&quot;435151966&quot; type=&quot;StoredProcess&quot; format=&quot;ReportXml&quot; imgfmt=&quot;ActiveX&quot; created=&quot;03/10/2016 11:36:38&quot; modifed=&quot;04/30/2018 14:20:40&quot; user=&quot;Hamida.Kadri&quot; apply=&quot;False&quot; css=&quot;C:\Program Files (x86)\SASHome\x86\SASAddinforMicrosoftOffice\7.1\Styles\sasweb.css&quot; range=&quot;Tab_Causes_non_inscrits&quot; auto=&quot;False&quot; xTime=&quot;00:00:15.2256000&quot; rTime=&quot;00:00:00.3432000&quot; bgnew=&quot;False&quot; nFmt=&quot;False&quot; grphSet=&quot;True&quot; imgY=&quot;0&quot; imgX=&quot;0&quot; redirect=&quot;False&quot;&gt;&#10;  &lt;files&gt;C:\Users\ccouchoud\Documents\My SAS Files\Add-In for Microsoft Office\_SOA_A5MZT2UM.BC000060_28023382\main.srx&lt;/files&gt;&#10;  &lt;parents /&gt;&#10;  &lt;children /&gt;&#10;  &lt;param n=&quot;DisplayName&quot; v=&quot;Tab_Causes_non_inscrits&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Causes_non_inscrits&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Tab_Causes_non_inscrits&amp;lt;/DisplayName&amp;gt;&amp;#xD;&amp;#xA;  &amp;lt;SBIP&amp;gt;/ABM/Pole REIN/Chapitre 7_ACCESS/Tab_Causes_non_inscrits&amp;lt;/SBIP&amp;gt;&amp;#xD;&amp;#xA;  &amp;lt;SBIPFull&amp;gt;/ABM/Pole REIN/Chapitre 7_ACCESS/Tab_Causes_non_inscrits(StoredProcess)&amp;lt;/SBIPFull&amp;gt;&amp;#xD;&amp;#xA;  &amp;lt;Path&amp;gt;/ABM/Pole REIN/Chapitre 7_ACCESS/Tab_Causes_non_inscrits&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435151966_ROM_F0.SEC2.REPORT_1.SEC1.BDY.DETAILED_AND_OR_SUMMARIZED_REPORT" val="&lt;ContentLocation path=&quot;F0.SEC2.Report_1.SEC1.BDY.Detailed_and_or_summarized_report&quot; rsid=&quot;435151966&quot; tag=&quot;ROM&quot; fid=&quot;0&quot;&gt;&#10;  &lt;param n=&quot;tableSig&quot; v=&quot;R:R=9:C=9:FCR=4:FCC=1:RSP.1=2,H,3;5,H,5:RSP.2=1,V,2;3,H,2&quot; /&gt;&#10;  &lt;param n=&quot;TruncRows&quot; v=&quot;0&quot; /&gt;&#10;  &lt;param n=&quot;TruncCols&quot; v=&quot;0&quot; /&gt;&#10;  &lt;param n=&quot;PromptLargeTables&quot; v=&quot;True&quot; /&gt;&#10;  &lt;param n=&quot;AmoRowCount&quot; v=&quot;9&quot; /&gt;&#10;  &lt;param n=&quot;AmoColCount&quot; v=&quot;9&quot; /&gt;&#10;&lt;/ContentLocation&gt;"/>
  <p:tag name="_AMO_CONTENTDEFINITION_816733738" val="&lt;ContentDefinition name=&quot;Fig_GRF_Preemp_nvx_patients&quot; rsid=&quot;816733738&quot; type=&quot;StoredProcess&quot; format=&quot;ReportXml&quot; imgfmt=&quot;ActiveX&quot; created=&quot;03/10/2016 10:22:42&quot; modifed=&quot;04/30/2018 14:22:54&quot; user=&quot;Hamida.Kadri&quot; apply=&quot;False&quot; css=&quot;C:\Program Files (x86)\SASHome\x86\SASAddinforMicrosoftOffice\7.1\Styles\sasweb.css&quot; range=&quot;Fig_GRF_Preemp_nvx_patients&quot; auto=&quot;False&quot; xTime=&quot;00:00:13.5720000&quot; rTime=&quot;00:00:00.2340000&quot; bgnew=&quot;False&quot; nFmt=&quot;False&quot; grphSet=&quot;True&quot; imgY=&quot;0&quot; imgX=&quot;0&quot; redirect=&quot;False&quot;&gt;&#10;  &lt;files&gt;C:\Users\ccouchoud\Documents\My SAS Files\Add-In for Microsoft Office\_SOA_A5MZT2UM.BC00006E_451614598\main.srx&lt;/files&gt;&#10;  &lt;parents /&gt;&#10;  &lt;children /&gt;&#10;  &lt;param n=&quot;DisplayName&quot; v=&quot;Fig_GRF_Preemp_nvx_patients&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GRF_Preemp_nvx_patients&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Fig_GRF_Preemp_nvx_patients&amp;lt;/DisplayName&amp;gt;&amp;#xD;&amp;#xA;  &amp;lt;SBIP&amp;gt;/ABM/Pole REIN/Chapitre 8_GREFFE/Fig_GRF_Preemp_nvx_patients&amp;lt;/SBIP&amp;gt;&amp;#xD;&amp;#xA;  &amp;lt;SBIPFull&amp;gt;/ABM/Pole REIN/Chapitre 8_GREFFE/Fig_GRF_Preemp_nvx_patients(StoredProcess)&amp;lt;/SBIPFull&amp;gt;&amp;#xD;&amp;#xA;  &amp;lt;Path&amp;gt;/ABM/Pole REIN/Chapitre 8_GREFFE/Fig_GRF_Preemp_nvx_patients&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16733738_ROM_F0.SEC2.GCHART_1.SEC1.BDY.IMG1" val="&lt;ContentLocation path=&quot;F0.SEC2.GChart_1.SEC1.BDY.IMG1&quot; rsid=&quot;816733738&quot; tag=&quot;ROM&quot; fid=&quot;0&quot; /&gt;"/>
  <p:tag name="_AMO_CONTENTDEFINITION_602628533" val="&lt;ContentDefinition name=&quot;Fig_delai_perte_greffon&quot; rsid=&quot;602628533&quot; type=&quot;StoredProcess&quot; format=&quot;ReportXml&quot; imgfmt=&quot;ActiveX&quot; created=&quot;03/10/2016 10:25:30&quot; modifed=&quot;04/30/2018 14:23:41&quot; user=&quot;Hamida.Kadri&quot; apply=&quot;False&quot; css=&quot;C:\Program Files (x86)\SASHome\x86\SASAddinforMicrosoftOffice\7.1\Styles\sasweb.css&quot; range=&quot;Fig_delai_perte_greffon&quot; auto=&quot;False&quot; xTime=&quot;00:00:03.2136000&quot; rTime=&quot;00:00:00.2184000&quot; bgnew=&quot;False&quot; nFmt=&quot;False&quot; grphSet=&quot;True&quot; imgY=&quot;0&quot; imgX=&quot;0&quot; redirect=&quot;False&quot;&gt;&#10;  &lt;files&gt;C:\Users\ccouchoud\Documents\My SAS Files\Add-In for Microsoft Office\_SOA_A5MZT2UM.BC00006I_489341152\main.srx&lt;/files&gt;&#10;  &lt;parents /&gt;&#10;  &lt;children /&gt;&#10;  &lt;param n=&quot;DisplayName&quot; v=&quot;Fig_delai_perte_greffon&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delai_perte_greffon&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Fig_delai_perte_greffon&amp;lt;/DisplayName&amp;gt;&amp;#xD;&amp;#xA;  &amp;lt;SBIP&amp;gt;/ABM/Pole REIN/Chapitre 8_GREFFE/Fig_delai_perte_greffon&amp;lt;/SBIP&amp;gt;&amp;#xD;&amp;#xA;  &amp;lt;SBIPFull&amp;gt;/ABM/Pole REIN/Chapitre 8_GREFFE/Fig_delai_perte_greffon(StoredProcess)&amp;lt;/SBIPFull&amp;gt;&amp;#xD;&amp;#xA;  &amp;lt;Path&amp;gt;/ABM/Pole REIN/Chapitre 8_GREFFE/Fig_delai_perte_greffon&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602628533_ROM_F0.SEC2.GCHART_1.SEC1.BDY.IMG1" val="&lt;ContentLocation path=&quot;F0.SEC2.GChart_1.SEC1.BDY.IMG1&quot; rsid=&quot;602628533&quot; tag=&quot;ROM&quot; fid=&quot;0&quot; /&gt;"/>
  <p:tag name="_AMO_CONTENTDEFINITION_738995308" val="&lt;ContentDefinition name=&quot;Figure_inc_tendance_tx&quot; rsid=&quot;738995308&quot; type=&quot;StoredProcess&quot; format=&quot;ReportXml&quot; imgfmt=&quot;ActiveX&quot; created=&quot;02/18/2016 11:37:12&quot; modifed=&quot;04/30/2018 14:28:08&quot; user=&quot;Hamida.Kadri&quot; apply=&quot;False&quot; css=&quot;C:\Program Files (x86)\SASHome\x86\SASAddinforMicrosoftOffice\7.1\Styles\sasweb.css&quot; range=&quot;Figure_inc_tendance_tx&quot; auto=&quot;False&quot; xTime=&quot;00:00:19.6404000&quot; rTime=&quot;00:00:00.5304000&quot; bgnew=&quot;False&quot; nFmt=&quot;False&quot; grphSet=&quot;True&quot; imgY=&quot;0&quot; imgX=&quot;0&quot; redirect=&quot;False&quot;&gt;&#10;  &lt;files&gt;C:\Users\ccouchoud\Documents\My SAS Files\Add-In for Microsoft Office\_SOA_A5MZT2UM.BC00009H_327319165\main.srx&lt;/files&gt;&#10;  &lt;parents /&gt;&#10;  &lt;children /&gt;&#10;  &lt;param n=&quot;DisplayName&quot; v=&quot;Figure_inc_tendance_tx&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inc_tendance_tx&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Figure_inc_tendance_tx&amp;lt;/DisplayName&amp;gt;&amp;#xD;&amp;#xA;  &amp;lt;SBIP&amp;gt;/ABM/Pole REIN/Chapitre 10 - Pédiatrie/Figure_inc_tendance_tx&amp;lt;/SBIP&amp;gt;&amp;#xD;&amp;#xA;  &amp;lt;SBIPFull&amp;gt;/ABM/Pole REIN/Chapitre 10 - Pédiatrie/Figure_inc_tendance_tx(StoredProcess)&amp;lt;/SBIPFull&amp;gt;&amp;#xD;&amp;#xA;  &amp;lt;Path&amp;gt;/ABM/Pole REIN/Chapitre 10 - Pédiatrie/Figure_inc_tendance_tx&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738995308_ROM_F0.SEC2.SGRENDER_1.SEC1.BDY.IMG1" val="&lt;ContentLocation path=&quot;F0.SEC2.SGRender_1.SEC1.BDY.IMG1&quot; rsid=&quot;738995308&quot; tag=&quot;ROM&quot; fid=&quot;0&quot; /&gt;"/>
  <p:tag name="_AMO_CONTENTDEFINITION_438360556" val="&lt;ContentDefinition name=&quot;Figure_prev_tendance_tx&quot; rsid=&quot;438360556&quot; type=&quot;StoredProcess&quot; format=&quot;ReportXml&quot; imgfmt=&quot;ActiveX&quot; created=&quot;02/18/2016 11:39:30&quot; modifed=&quot;04/30/2018 14:28:51&quot; user=&quot;Hamida.Kadri&quot; apply=&quot;False&quot; css=&quot;C:\Program Files (x86)\SASHome\x86\SASAddinforMicrosoftOffice\7.1\Styles\sasweb.css&quot; range=&quot;Figure_prev_tendance_tx&quot; auto=&quot;False&quot; xTime=&quot;00:00:24.6792000&quot; rTime=&quot;00:00:00.2964000&quot; bgnew=&quot;False&quot; nFmt=&quot;False&quot; grphSet=&quot;True&quot; imgY=&quot;0&quot; imgX=&quot;0&quot; redirect=&quot;False&quot;&gt;&#10;  &lt;files&gt;C:\Users\ccouchoud\Documents\My SAS Files\Add-In for Microsoft Office\_SOA_A5MZT2UM.BC00009S_881288721\main.srx&lt;/files&gt;&#10;  &lt;parents /&gt;&#10;  &lt;children /&gt;&#10;  &lt;param n=&quot;DisplayName&quot; v=&quot;Figure_prev_tendance_tx&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prev_tendance_tx&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Figure_prev_tendance_tx&amp;lt;/DisplayName&amp;gt;&amp;#xD;&amp;#xA;  &amp;lt;SBIP&amp;gt;/ABM/Pole REIN/Chapitre 10 - Pédiatrie/Figure_prev_tendance_tx&amp;lt;/SBIP&amp;gt;&amp;#xD;&amp;#xA;  &amp;lt;SBIPFull&amp;gt;/ABM/Pole REIN/Chapitre 10 - Pédiatrie/Figure_prev_tendance_tx(StoredProcess)&amp;lt;/SBIPFull&amp;gt;&amp;#xD;&amp;#xA;  &amp;lt;Path&amp;gt;/ABM/Pole REIN/Chapitre 10 - Pédiatrie/Figure_prev_tendance_tx&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438360556_ROM_F0.SEC2.SGRENDER_1.SEC1.BDY.IMG1" val="&lt;ContentLocation path=&quot;F0.SEC2.SGRender_1.SEC1.BDY.IMG1&quot; rsid=&quot;438360556&quot; tag=&quot;ROM&quot; fid=&quot;0&quot; /&gt;"/>
  <p:tag name="_AMO_CONTENTDEFINITION_607810220" val="&lt;ContentDefinition name=&quot;Tab_figure_survie&quot; rsid=&quot;607810220&quot; type=&quot;StoredProcess&quot; format=&quot;ReportXml&quot; imgfmt=&quot;ActiveX&quot; created=&quot;02/18/2016 11:24:36&quot; modifed=&quot;04/30/2018 14:29:22&quot; user=&quot;Hamida.Kadri&quot; apply=&quot;False&quot; css=&quot;C:\Program Files (x86)\SASHome\x86\SASAddinforMicrosoftOffice\7.1\Styles\sasweb.css&quot; range=&quot;Tab_figure_survie&quot; auto=&quot;False&quot; xTime=&quot;00:00:04.4772000&quot; rTime=&quot;00:00:00.2964000&quot; bgnew=&quot;False&quot; nFmt=&quot;False&quot; grphSet=&quot;True&quot; imgY=&quot;0&quot; imgX=&quot;0&quot; redirect=&quot;False&quot;&gt;&#10;  &lt;files&gt;C:\Users\ccouchoud\Documents\My SAS Files\Add-In for Microsoft Office\_SOA_A5MZT2UM.BC00009R_36659418\main.srx&lt;/files&gt;&#10;  &lt;parents /&gt;&#10;  &lt;children /&gt;&#10;  &lt;param n=&quot;DisplayName&quot; v=&quot;Tab_figure_survie&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figure_survie&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Tab_figure_survie&amp;lt;/DisplayName&amp;gt;&amp;#xD;&amp;#xA;  &amp;lt;SBIP&amp;gt;/ABM/Pole REIN/Chapitre 10 - Pédiatrie/Tab_figure_survie&amp;lt;/SBIP&amp;gt;&amp;#xD;&amp;#xA;  &amp;lt;SBIPFull&amp;gt;/ABM/Pole REIN/Chapitre 10 - Pédiatrie/Tab_figure_survie(StoredProcess)&amp;lt;/SBIPFull&amp;gt;&amp;#xD;&amp;#xA;  &amp;lt;Path&amp;gt;/ABM/Pole REIN/Chapitre 10 - Pédiatrie/Tab_figure_survie&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607810220_ROM_F0.SEC2.REPORT_1.SEC1.BDY.DETAILED_AND_OR_SUMMARIZED_REPORT" val="&lt;ContentLocation path=&quot;F0.SEC2.Report_1.SEC1.BDY.Detailed_and_or_summarized_report&quot; rsid=&quot;607810220&quot; tag=&quot;ROM&quot; fid=&quot;0&quot;&gt;&#10;  &lt;param n=&quot;tableSig&quot; v=&quot;R:R=8:C=6:FCR=3:FCC=1:RSP.1=1,H,6&quot; /&gt;&#10;  &lt;param n=&quot;TruncRows&quot; v=&quot;0&quot; /&gt;&#10;  &lt;param n=&quot;TruncCols&quot; v=&quot;0&quot; /&gt;&#10;  &lt;param n=&quot;PromptLargeTables&quot; v=&quot;True&quot; /&gt;&#10;  &lt;param n=&quot;AmoRowCount&quot; v=&quot;8&quot; /&gt;&#10;  &lt;param n=&quot;AmoColCount&quot; v=&quot;6&quot; /&gt;&#10;&lt;/ContentLocation&gt;"/>
  <p:tag name="_AMO_CONTENTDEFINITION_596653195" val="&lt;ContentDefinition name=&quot;Figure_cumul_lna&quot; rsid=&quot;596653195&quot; type=&quot;StoredProcess&quot; format=&quot;ReportXml&quot; imgfmt=&quot;ActiveX&quot; created=&quot;02/18/2016 11:26:58&quot; modifed=&quot;04/30/2018 14:29:46&quot; user=&quot;Hamida.Kadri&quot; apply=&quot;False&quot; css=&quot;C:\Program Files (x86)\SASHome\x86\SASAddinforMicrosoftOffice\7.1\Styles\sasweb.css&quot; range=&quot;Figure_cumul_lna&quot; auto=&quot;False&quot; xTime=&quot;00:00:06.2868000&quot; rTime=&quot;00:00:02.0124000&quot; bgnew=&quot;False&quot; nFmt=&quot;False&quot; grphSet=&quot;True&quot; imgY=&quot;0&quot; imgX=&quot;0&quot; redirect=&quot;False&quot;&gt;&#10;  &lt;files&gt;C:\Users\ccouchoud\Documents\My SAS Files\Add-In for Microsoft Office\_SOA_A5MZT2UM.BC00009M_581363493\main.srx&lt;/files&gt;&#10;  &lt;parents /&gt;&#10;  &lt;children /&gt;&#10;  &lt;param n=&quot;DisplayName&quot; v=&quot;Figure_cumul_lna&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cumul_lna&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Figure_cumul_lna&amp;lt;/DisplayName&amp;gt;&amp;#xD;&amp;#xA;  &amp;lt;SBIP&amp;gt;/ABM/Pole REIN/Chapitre 10 - Pédiatrie/Figure_cumul_lna&amp;lt;/SBIP&amp;gt;&amp;#xD;&amp;#xA;  &amp;lt;SBIPFull&amp;gt;/ABM/Pole REIN/Chapitre 10 - Pédiatrie/Figure_cumul_lna(StoredProcess)&amp;lt;/SBIPFull&amp;gt;&amp;#xD;&amp;#xA;  &amp;lt;Path&amp;gt;/ABM/Pole REIN/Chapitre 10 - Pédiatrie/Figure_cumul_lna&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96653195_ROM_F0.SEC2.SGRENDER_1.SEC1.BDY.IMG1" val="&lt;ContentLocation path=&quot;F0.SEC2.SGRender_1.SEC1.BDY.IMG1&quot; rsid=&quot;596653195&quot; tag=&quot;ROM&quot; fid=&quot;0&quot; /&gt;"/>
  <p:tag name="_AMO_CONTENTLOCATION_596653195_ROM_F0.SEC2.SGRENDER_1.SEC1.FTR.TXT1" val="&lt;ContentLocation path=&quot;F0.SEC2.SGRender_1.SEC1.FTR.TXT1&quot; rsid=&quot;596653195&quot; tag=&quot;ROM&quot; fid=&quot;0&quot; /&gt;"/>
  <p:tag name="_AMO_CONTENTLOCATION_596653195_ROM_F0.SEC2.SGRENDER_1.SEC1.HDR.TXT1" val="&lt;ContentLocation path=&quot;F0.SEC2.SGRender_1.SEC1.HDR.TXT1&quot; rsid=&quot;596653195&quot; tag=&quot;ROM&quot; fid=&quot;0&quot;&gt;&#10;  &lt;param n=&quot;TitleText&quot; v=&quot; &quot; /&gt;&#10;&lt;/ContentLocation&gt;"/>
  <p:tag name="_AMO_CONTENTDEFINITION_41081874" val="&lt;ContentDefinition name=&quot;Fig_Hémo_centre&quot; rsid=&quot;41081874&quot; type=&quot;StoredProcess&quot; format=&quot;ReportXml&quot; imgfmt=&quot;ActiveX&quot; created=&quot;02/22/2016 16:56:47&quot; modifed=&quot;04/30/2018 14:33:53&quot; user=&quot;Hamida.Kadri&quot; apply=&quot;False&quot; css=&quot;C:\Program Files (x86)\SASHome\x86\SASAddinforMicrosoftOffice\7.1\Styles\sasweb.css&quot; range=&quot;Fig_Hémo_centre&quot; auto=&quot;False&quot; xTime=&quot;00:00:04.1184000&quot; rTime=&quot;00:00:00.2964000&quot; bgnew=&quot;False&quot; nFmt=&quot;False&quot; grphSet=&quot;True&quot; imgY=&quot;0&quot; imgX=&quot;0&quot; redirect=&quot;False&quot;&gt;&#10;  &lt;files&gt;C:\Users\ccouchoud\Documents\My SAS Files\Add-In for Microsoft Office\_SOA_A5MZT2UM.BC00004D_516952087\main.srx&lt;/files&gt;&#10;  &lt;parents /&gt;&#10;  &lt;children /&gt;&#10;  &lt;param n=&quot;DisplayName&quot; v=&quot;Fig_Hémo_centre&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Hémo_centre&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Hémo_centre&amp;lt;/DisplayName&amp;gt;&amp;#xD;&amp;#xA;  &amp;lt;SBIP&amp;gt;/ABM/Pole REIN/Chapitre 11_FLUX/Fig_Hémo_centre&amp;lt;/SBIP&amp;gt;&amp;#xD;&amp;#xA;  &amp;lt;SBIPFull&amp;gt;/ABM/Pole REIN/Chapitre 11_FLUX/Fig_Hémo_centre(StoredProcess)&amp;lt;/SBIPFull&amp;gt;&amp;#xD;&amp;#xA;  &amp;lt;Path&amp;gt;/ABM/Pole REIN/Chapitre 11_FLUX/Fig_Hémo_centre&amp;lt;/Path&amp;gt;&amp;#xD;&amp;#xA;&amp;lt;/DNA&amp;gt;&quot; /&gt;&#10;  &lt;param n=&quot;ServerName&quot; v=&quot;SASApp&quot; /&gt;&#10;  &lt;param n=&quot;ClassName&quot; v=&quot;SAS.OfficeAddin.StoredProcess&quot; /&gt;&#10;  &lt;param n=&quot;UnselectedIds&quot; v=&quot;F0.SEC2.GChart_1.SEC1.HDR.TXT1&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41081874_ROM_F0.SEC2.GCHART_1.SEC1.BDY.IMG1" val="&lt;ContentLocation path=&quot;F0.SEC2.GChart_1.SEC1.BDY.IMG1&quot; rsid=&quot;41081874&quot; tag=&quot;ROM&quot; fid=&quot;0&quot; /&gt;"/>
  <p:tag name="_AMO_CONTENTLOCATION_41081874_ROM_F0.SEC2.GCHART_1.SEC1.HDR.TXT1" val="&lt;ContentLocation path=&quot;F0.SEC2.GChart_1.SEC1.HDR.TXT1&quot; rsid=&quot;41081874&quot; tag=&quot;ROM&quot; fid=&quot;0&quot;&gt;&#10;  &lt;param n=&quot;TitleText&quot; v=&quot; Provenance et devenir des patients en hémodialyse en centre au 31/12/2013 (n=24 018)&quot; /&gt;&#10;&lt;/ContentLocation&gt;"/>
  <p:tag name="_AMO_CONTENTDEFINITION_218946700" val="&lt;ContentDefinition name=&quot;Fig_Hémo_autonome&quot; rsid=&quot;218946700&quot; type=&quot;StoredProcess&quot; format=&quot;ReportXml&quot; imgfmt=&quot;ActiveX&quot; created=&quot;02/22/2016 17:00:03&quot; modifed=&quot;04/30/2018 14:34:47&quot; user=&quot;Hamida.Kadri&quot; apply=&quot;False&quot; css=&quot;C:\Program Files (x86)\SASHome\x86\SASAddinforMicrosoftOffice\7.1\Styles\sasweb.css&quot; range=&quot;Fig_Hémo_autonome&quot; auto=&quot;False&quot; xTime=&quot;00:00:04.0716000&quot; rTime=&quot;00:00:00.2808000&quot; bgnew=&quot;False&quot; nFmt=&quot;False&quot; grphSet=&quot;True&quot; imgY=&quot;0&quot; imgX=&quot;0&quot; redirect=&quot;False&quot;&gt;&#10;  &lt;files&gt;C:\Users\ccouchoud\Documents\My SAS Files\Add-In for Microsoft Office\_SOA_A5MZT2UM.BC00004L_632424118\main.srx&lt;/files&gt;&#10;  &lt;parents /&gt;&#10;  &lt;children /&gt;&#10;  &lt;param n=&quot;DisplayName&quot; v=&quot;Fig_Hémo_autonome&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Hémo_autonome&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Hémo_autonome&amp;lt;/DisplayName&amp;gt;&amp;#xD;&amp;#xA;  &amp;lt;SBIP&amp;gt;/ABM/Pole REIN/Chapitre 11_FLUX/Fig_Hémo_autonome&amp;lt;/SBIP&amp;gt;&amp;#xD;&amp;#xA;  &amp;lt;SBIPFull&amp;gt;/ABM/Pole REIN/Chapitre 11_FLUX/Fig_Hémo_autonome(StoredProcess)&amp;lt;/SBIPFull&amp;gt;&amp;#xD;&amp;#xA;  &amp;lt;Path&amp;gt;/ABM/Pole REIN/Chapitre 11_FLUX/Fig_Hémo_autonome&amp;lt;/Path&amp;gt;&amp;#xD;&amp;#xA;&amp;lt;/DNA&amp;gt;&quot; /&gt;&#10;  &lt;param n=&quot;ServerName&quot; v=&quot;SASApp&quot; /&gt;&#10;  &lt;param n=&quot;ClassName&quot; v=&quot;SAS.OfficeAddin.StoredProcess&quot; /&gt;&#10;  &lt;param n=&quot;UnselectedIds&quot; v=&quot;F0.SEC2.GChart_1.SEC1.HDR.TXT1&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218946700_ROM_F0.SEC2.GCHART_1.SEC1.BDY.IMG1" val="&lt;ContentLocation path=&quot;F0.SEC2.GChart_1.SEC1.BDY.IMG1&quot; rsid=&quot;218946700&quot; tag=&quot;ROM&quot; fid=&quot;0&quot; /&gt;"/>
  <p:tag name="_AMO_CONTENTLOCATION_218946700_ROM_F0.SEC2.GCHART_1.SEC1.HDR.TXT1" val="&lt;ContentLocation path=&quot;F0.SEC2.GChart_1.SEC1.HDR.TXT1&quot; rsid=&quot;218946700&quot; tag=&quot;ROM&quot; fid=&quot;0&quot;&gt;&#10;  &lt;param n=&quot;TitleText&quot; v=&quot; Provenance et devenir des patients en hémodialyse autonome au 31/12/2013 (n=8 364)&quot; /&gt;&#10;&lt;/ContentLocation&gt;"/>
  <p:tag name="_AMO_CONTENTDEFINITION_2568817" val="&lt;ContentDefinition name=&quot;Fig_UDM&quot; rsid=&quot;2568817&quot; type=&quot;StoredProcess&quot; format=&quot;ReportXml&quot; imgfmt=&quot;ActiveX&quot; created=&quot;02/22/2016 17:02:52&quot; modifed=&quot;04/30/2018 14:36:08&quot; user=&quot;Hamida.Kadri&quot; apply=&quot;False&quot; css=&quot;C:\Program Files (x86)\SASHome\x86\SASAddinforMicrosoftOffice\7.1\Styles\sasweb.css&quot; range=&quot;Fig_UDM&quot; auto=&quot;False&quot; xTime=&quot;00:00:04.0404000&quot; rTime=&quot;00:00:00.2964000&quot; bgnew=&quot;False&quot; nFmt=&quot;False&quot; grphSet=&quot;True&quot; imgY=&quot;0&quot; imgX=&quot;0&quot; redirect=&quot;False&quot;&gt;&#10;  &lt;files&gt;C:\Users\ccouchoud\Documents\My SAS Files\Add-In for Microsoft Office\_SOA_A5MZT2UM.BC00004J_355328239\main.srx&lt;/files&gt;&#10;  &lt;parents /&gt;&#10;  &lt;children /&gt;&#10;  &lt;param n=&quot;DisplayName&quot; v=&quot;Fig_UDM&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UDM&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UDM&amp;lt;/DisplayName&amp;gt;&amp;#xD;&amp;#xA;  &amp;lt;SBIP&amp;gt;/ABM/Pole REIN/Chapitre 11_FLUX/Fig_UDM&amp;lt;/SBIP&amp;gt;&amp;#xD;&amp;#xA;  &amp;lt;SBIPFull&amp;gt;/ABM/Pole REIN/Chapitre 11_FLUX/Fig_UDM(StoredProcess)&amp;lt;/SBIPFull&amp;gt;&amp;#xD;&amp;#xA;  &amp;lt;Path&amp;gt;/ABM/Pole REIN/Chapitre 11_FLUX/Fig_UDM&amp;lt;/Path&amp;gt;&amp;#xD;&amp;#xA;&amp;lt;/DNA&amp;gt;&quot; /&gt;&#10;  &lt;param n=&quot;ServerName&quot; v=&quot;SASApp&quot; /&gt;&#10;  &lt;param n=&quot;ClassName&quot; v=&quot;SAS.OfficeAddin.StoredProcess&quot; /&gt;&#10;  &lt;param n=&quot;UnselectedIds&quot; v=&quot;F0.SEC2.GChart_1.SEC1.HDR.TXT1&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2568817_ROM_F0.SEC2.GCHART_1.SEC1.BDY.IMG1" val="&lt;ContentLocation path=&quot;F0.SEC2.GChart_1.SEC1.BDY.IMG1&quot; rsid=&quot;2568817&quot; tag=&quot;ROM&quot; fid=&quot;0&quot; /&gt;"/>
  <p:tag name="_AMO_CONTENTLOCATION_2568817_ROM_F0.SEC2.GCHART_1.SEC1.HDR.TXT1" val="&lt;ContentLocation path=&quot;F0.SEC2.GChart_1.SEC1.HDR.TXT1&quot; rsid=&quot;2568817&quot; tag=&quot;ROM&quot; fid=&quot;0&quot;&gt;&#10;  &lt;param n=&quot;TitleText&quot; v=&quot; Provenance et devenir des patients en unité médicalisé au 31/12/2013 (n=7 199)&quot; /&gt;&#10;&lt;/ContentLocation&gt;"/>
  <p:tag name="_AMO_CONTENTDEFINITION_825596342" val="&lt;ContentDefinition name=&quot;Fig_DP&quot; rsid=&quot;825596342&quot; type=&quot;StoredProcess&quot; format=&quot;ReportXml&quot; imgfmt=&quot;ActiveX&quot; created=&quot;02/22/2016 17:05:03&quot; modifed=&quot;04/30/2018 14:37:39&quot; user=&quot;Hamida.Kadri&quot; apply=&quot;False&quot; css=&quot;C:\Program Files (x86)\SASHome\x86\SASAddinforMicrosoftOffice\7.1\Styles\sasweb.css&quot; range=&quot;Fig_DP&quot; auto=&quot;False&quot; xTime=&quot;00:00:03.9000000&quot; rTime=&quot;00:00:00.4992000&quot; bgnew=&quot;False&quot; nFmt=&quot;False&quot; grphSet=&quot;True&quot; imgY=&quot;0&quot; imgX=&quot;0&quot; redirect=&quot;False&quot;&gt;&#10;  &lt;files&gt;C:\Users\ccouchoud\Documents\My SAS Files\Add-In for Microsoft Office\_SOA_A5MZT2UM.BC00004K_435151967\main.srx&lt;/files&gt;&#10;  &lt;parents /&gt;&#10;  &lt;children /&gt;&#10;  &lt;param n=&quot;DisplayName&quot; v=&quot;Fig_DP&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DP&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DP&amp;lt;/DisplayName&amp;gt;&amp;#xD;&amp;#xA;  &amp;lt;SBIP&amp;gt;/ABM/Pole REIN/Chapitre 11_FLUX/Fig_DP&amp;lt;/SBIP&amp;gt;&amp;#xD;&amp;#xA;  &amp;lt;SBIPFull&amp;gt;/ABM/Pole REIN/Chapitre 11_FLUX/Fig_DP(StoredProcess)&amp;lt;/SBIPFull&amp;gt;&amp;#xD;&amp;#xA;  &amp;lt;Path&amp;gt;/ABM/Pole REIN/Chapitre 11_FLUX/Fig_DP&amp;lt;/Path&amp;gt;&amp;#xD;&amp;#xA;&amp;lt;/DNA&amp;gt;&quot; /&gt;&#10;  &lt;param n=&quot;ServerName&quot; v=&quot;SASApp&quot; /&gt;&#10;  &lt;param n=&quot;ClassName&quot; v=&quot;SAS.OfficeAddin.StoredProcess&quot; /&gt;&#10;  &lt;param n=&quot;UnselectedIds&quot; v=&quot;F0.SEC2.GChart_1.SEC1.HDR.TXT1&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25596342_ROM_F0.SEC2.GCHART_1.SEC1.BDY.IMG1" val="&lt;ContentLocation path=&quot;F0.SEC2.GChart_1.SEC1.BDY.IMG1&quot; rsid=&quot;825596342&quot; tag=&quot;ROM&quot; fid=&quot;0&quot; /&gt;"/>
  <p:tag name="_AMO_CONTENTLOCATION_825596342_ROM_F0.SEC2.GCHART_1.SEC1.HDR.TXT1" val="&lt;ContentLocation path=&quot;F0.SEC2.GChart_1.SEC1.HDR.TXT1&quot; rsid=&quot;825596342&quot; tag=&quot;ROM&quot; fid=&quot;0&quot;&gt;&#10;  &lt;param n=&quot;TitleText&quot; v=&quot; Provenance et devenir des patients en dialyse péritonéale au 31/12/2013 (n=2 925)&quot; /&gt;&#10;&lt;/ContentLocation&gt;"/>
  <p:tag name="_AMO_CONTENTDEFINITION_400692823" val="&lt;ContentDefinition name=&quot;Table_INC_repartition&quot; rsid=&quot;400692823&quot; type=&quot;StoredProcess&quot; format=&quot;ReportXml&quot; imgfmt=&quot;ActiveX&quot; created=&quot;03/09/2016 10:19:46&quot; modifed=&quot;04/30/2018 14:40:26&quot; user=&quot;Hamida.Kadri&quot; apply=&quot;False&quot; css=&quot;C:\Program Files (x86)\SASHome\x86\SASAddinforMicrosoftOffice\7.1\Styles\sasweb.css&quot; range=&quot;Table_INC_repartition&quot; auto=&quot;False&quot; xTime=&quot;00:00:05.5380000&quot; rTime=&quot;00:00:00.5928000&quot; bgnew=&quot;False&quot; nFmt=&quot;False&quot; grphSet=&quot;True&quot; imgY=&quot;0&quot; imgX=&quot;0&quot; redirect=&quot;False&quot;&gt;&#10;  &lt;files&gt;C:\Users\ccouchoud\Documents\My SAS Files\Add-In for Microsoft Office\_SOA_A5MZT2UM.BC00007P_156328500\main.srx&lt;/files&gt;&#10;  &lt;parents /&gt;&#10;  &lt;children /&gt;&#10;  &lt;param n=&quot;DisplayName&quot; v=&quot;Table_INC_repartition&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le_INC_repartition&amp;lt;/Name&amp;gt;&amp;#xD;&amp;#xA;  &amp;lt;Version&amp;gt;1&amp;lt;/Version&amp;gt;&amp;#xD;&amp;#xA;  &amp;lt;Assembly&amp;gt;SAS.EG.SDS.Model&amp;lt;/Assembly&amp;gt;&amp;#xD;&amp;#xA;  &amp;lt;Factory&amp;gt;SAS.EG.SDS.Model.Creator&amp;lt;/Factory&amp;gt;&amp;#xD;&amp;#xA;  &amp;lt;ParentName&amp;gt;Chapitre 9_DOMTOM&amp;lt;/ParentName&amp;gt;&amp;#xD;&amp;#xA;  &amp;lt;DisplayName&amp;gt;Table_INC_repartition&amp;lt;/DisplayName&amp;gt;&amp;#xD;&amp;#xA;  &amp;lt;SBIP&amp;gt;/ABM/Pole REIN/Chapitre 9_DOMTOM/Table_INC_repartition&amp;lt;/SBIP&amp;gt;&amp;#xD;&amp;#xA;  &amp;lt;SBIPFull&amp;gt;/ABM/Pole REIN/Chapitre 9_DOMTOM/Table_INC_repartition(StoredProcess)&amp;lt;/SBIPFull&amp;gt;&amp;#xD;&amp;#xA;  &amp;lt;Path&amp;gt;/ABM/Pole REIN/Chapitre 9_DOMTOM/Table_INC_repartition&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400692823_ROM_F0.SEC2.REPORT_1.SEC1.BDY.DETAILED_AND_OR_SUMMARIZED_REPORT" val="&lt;ContentLocation path=&quot;F0.SEC2.Report_1.SEC1.BDY.Detailed_and_or_summarized_report&quot; rsid=&quot;400692823&quot; tag=&quot;ROM&quot; fid=&quot;0&quot;&gt;&#10;  &lt;param n=&quot;tableSig&quot; v=&quot;R:R=13:C=7:FCR=3:FCC=1:RSP.1=3,H,2&quot; /&gt;&#10;  &lt;param n=&quot;TruncRows&quot; v=&quot;0&quot; /&gt;&#10;  &lt;param n=&quot;TruncCols&quot; v=&quot;0&quot; /&gt;&#10;  &lt;param n=&quot;PromptLargeTables&quot; v=&quot;True&quot; /&gt;&#10;  &lt;param n=&quot;AmoRowCount&quot; v=&quot;13&quot; /&gt;&#10;  &lt;param n=&quot;AmoColCount&quot; v=&quot;7&quot; /&gt;&#10;&lt;/ContentLocation&gt;"/>
  <p:tag name="_AMO_CONTENTDEFINITION_486306156" val="&lt;ContentDefinition name=&quot;Table_inc_tx_tous&quot; rsid=&quot;486306156&quot; type=&quot;StoredProcess&quot; format=&quot;ReportXml&quot; imgfmt=&quot;ActiveX&quot; created=&quot;03/09/2016 10:22:19&quot; modifed=&quot;04/30/2018 14:41:38&quot; user=&quot;Hamida.Kadri&quot; apply=&quot;False&quot; css=&quot;C:\Program Files (x86)\SASHome\x86\SASAddinforMicrosoftOffice\7.1\Styles\sasweb.css&quot; range=&quot;Table_inc_tx_tous&quot; auto=&quot;False&quot; xTime=&quot;00:00:21.0132000&quot; rTime=&quot;00:00:00.3432000&quot; bgnew=&quot;False&quot; nFmt=&quot;False&quot; grphSet=&quot;True&quot; imgY=&quot;0&quot; imgX=&quot;0&quot; redirect=&quot;False&quot;&gt;&#10;  &lt;files&gt;C:\Users\ccouchoud\Documents\My SAS Files\Add-In for Microsoft Office\_SOA_A5MZT2UM.BC00007U_537282979\main.srx&lt;/files&gt;&#10;  &lt;parents /&gt;&#10;  &lt;children /&gt;&#10;  &lt;param n=&quot;DisplayName&quot; v=&quot;Table_inc_tx_tous&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le_inc_tx_tous&amp;lt;/Name&amp;gt;&amp;#xD;&amp;#xA;  &amp;lt;Version&amp;gt;1&amp;lt;/Version&amp;gt;&amp;#xD;&amp;#xA;  &amp;lt;Assembly&amp;gt;SAS.EG.SDS.Model&amp;lt;/Assembly&amp;gt;&amp;#xD;&amp;#xA;  &amp;lt;Factory&amp;gt;SAS.EG.SDS.Model.Creator&amp;lt;/Factory&amp;gt;&amp;#xD;&amp;#xA;  &amp;lt;ParentName&amp;gt;Chapitre 9_DOMTOM&amp;lt;/ParentName&amp;gt;&amp;#xD;&amp;#xA;  &amp;lt;DisplayName&amp;gt;Table_inc_tx_tous&amp;lt;/DisplayName&amp;gt;&amp;#xD;&amp;#xA;  &amp;lt;SBIP&amp;gt;/ABM/Pole REIN/Chapitre 9_DOMTOM/Table_inc_tx_tous&amp;lt;/SBIP&amp;gt;&amp;#xD;&amp;#xA;  &amp;lt;SBIPFull&amp;gt;/ABM/Pole REIN/Chapitre 9_DOMTOM/Table_inc_tx_tous(StoredProcess)&amp;lt;/SBIPFull&amp;gt;&amp;#xD;&amp;#xA;  &amp;lt;Path&amp;gt;/ABM/Pole REIN/Chapitre 9_DOMTOM/Table_inc_tx_tous&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486306156_ROM_F0.SEC2.REPORT_1.SEC1.BDY.DETAILED_AND_OR_SUMMARIZED_REPORT" val="&lt;ContentLocation path=&quot;F0.SEC2.Report_1.SEC1.BDY.Detailed_and_or_summarized_report&quot; rsid=&quot;486306156&quot; tag=&quot;ROM&quot; fid=&quot;0&quot;&gt;&#10;  &lt;param n=&quot;tableSig&quot; v=&quot;R:R=10:C=8:FCR=2:FCC=1&quot; /&gt;&#10;  &lt;param n=&quot;TruncRows&quot; v=&quot;0&quot; /&gt;&#10;  &lt;param n=&quot;TruncCols&quot; v=&quot;0&quot; /&gt;&#10;  &lt;param n=&quot;PromptLargeTables&quot; v=&quot;True&quot; /&gt;&#10;  &lt;param n=&quot;AmoRowCount&quot; v=&quot;10&quot; /&gt;&#10;  &lt;param n=&quot;AmoColCount&quot; v=&quot;8&quot; /&gt;&#10;&lt;/ContentLocation&gt;"/>
  <p:tag name="_AMO_CONTENTDEFINITION_113245282" val="&lt;ContentDefinition name=&quot;Table_comor&quot; rsid=&quot;113245282&quot; type=&quot;StoredProcess&quot; format=&quot;ReportXml&quot; imgfmt=&quot;ActiveX&quot; created=&quot;03/09/2016 10:24:30&quot; modifed=&quot;04/30/2018 14:42:04&quot; user=&quot;Hamida.Kadri&quot; apply=&quot;False&quot; css=&quot;C:\Program Files (x86)\SASHome\x86\SASAddinforMicrosoftOffice\7.1\Styles\sasweb.css&quot; range=&quot;Table_comor&quot; auto=&quot;False&quot; xTime=&quot;00:00:18.2832000&quot; rTime=&quot;00:00:00.3432000&quot; bgnew=&quot;False&quot; nFmt=&quot;False&quot; grphSet=&quot;True&quot; imgY=&quot;0&quot; imgX=&quot;0&quot; redirect=&quot;False&quot;&gt;&#10;  &lt;files&gt;C:\Users\ccouchoud\Documents\My SAS Files\Add-In for Microsoft Office\_SOA_A5MZT2UM.BC00007W_717479315\main.srx&lt;/files&gt;&#10;  &lt;parents /&gt;&#10;  &lt;children /&gt;&#10;  &lt;param n=&quot;DisplayName&quot; v=&quot;Table_comor&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le_comor&amp;lt;/Name&amp;gt;&amp;#xD;&amp;#xA;  &amp;lt;Version&amp;gt;1&amp;lt;/Version&amp;gt;&amp;#xD;&amp;#xA;  &amp;lt;Assembly&amp;gt;SAS.EG.SDS.Model&amp;lt;/Assembly&amp;gt;&amp;#xD;&amp;#xA;  &amp;lt;Factory&amp;gt;SAS.EG.SDS.Model.Creator&amp;lt;/Factory&amp;gt;&amp;#xD;&amp;#xA;  &amp;lt;ParentName&amp;gt;Chapitre 9_DOMTOM&amp;lt;/ParentName&amp;gt;&amp;#xD;&amp;#xA;  &amp;lt;DisplayName&amp;gt;Table_comor&amp;lt;/DisplayName&amp;gt;&amp;#xD;&amp;#xA;  &amp;lt;SBIP&amp;gt;/ABM/Pole REIN/Chapitre 9_DOMTOM/Table_comor&amp;lt;/SBIP&amp;gt;&amp;#xD;&amp;#xA;  &amp;lt;SBIPFull&amp;gt;/ABM/Pole REIN/Chapitre 9_DOMTOM/Table_comor(StoredProcess)&amp;lt;/SBIPFull&amp;gt;&amp;#xD;&amp;#xA;  &amp;lt;Path&amp;gt;/ABM/Pole REIN/Chapitre 9_DOMTOM/Table_comor&amp;lt;/Path&amp;gt;&amp;#xD;&amp;#xA;&amp;lt;/DNA&amp;gt;&quot; /&gt;&#10;  &lt;param n=&quot;ServerName&quot; v=&quot;SASApp&quot; /&gt;&#10;  &lt;param n=&quot;ClassName&quot; v=&quot;SAS.OfficeAddin.StoredProcess&quot; /&gt;&#10;  &lt;param n=&quot;UnselectedIds&quot; v=&quot;F0.SEC2.ODSTEXT_2.BDY.TXT1&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113245282_ROM_F0.SEC2.REPORT_1.SEC1.BDY.DETAILED_AND_OR_SUMMARIZED_REPORT" val="&lt;ContentLocation path=&quot;F0.SEC2.Report_1.SEC1.BDY.Detailed_and_or_summarized_report&quot; rsid=&quot;113245282&quot; tag=&quot;ROM&quot; fid=&quot;0&quot;&gt;&#10;  &lt;param n=&quot;tableSig&quot; v=&quot;R:R=16:C=4:FCR=3:FCC=1&quot; /&gt;&#10;  &lt;param n=&quot;TruncRows&quot; v=&quot;0&quot; /&gt;&#10;  &lt;param n=&quot;TruncCols&quot; v=&quot;0&quot; /&gt;&#10;  &lt;param n=&quot;PromptLargeTables&quot; v=&quot;True&quot; /&gt;&#10;  &lt;param n=&quot;AmoRowCount&quot; v=&quot;16&quot; /&gt;&#10;  &lt;param n=&quot;AmoColCount&quot; v=&quot;4&quot; /&gt;&#10;&lt;/ContentLocation&gt;"/>
  <p:tag name="_AMO_CONTENTLOCATION_113245282_ROM_F0.SEC2.ODSTEXT_1.BDY.TXT1" val="&lt;ContentLocation path=&quot;F0.SEC2.ODSTEXT_1.BDY.TXT1&quot; rsid=&quot;113245282&quot; tag=&quot;ROM&quot; fid=&quot;0&quot; /&gt;"/>
  <p:tag name="_AMO_CONTENTLOCATION_113245282_ROM_F0.SEC2.ODSTEXT_2.BDY.TXT1" val="&lt;ContentLocation path=&quot;F0.SEC2.ODSTEXT_2.BDY.TXT1&quot; rsid=&quot;113245282&quot; tag=&quot;ROM&quot; fid=&quot;0&quot; /&gt;"/>
  <p:tag name="_AMO_CONTENTDEFINITION_181015118" val="&lt;ContentDefinition name=&quot;Table_survie_ajustee&quot; rsid=&quot;181015118&quot; type=&quot;StoredProcess&quot; format=&quot;ReportXml&quot; imgfmt=&quot;ActiveX&quot; created=&quot;03/09/2016 10:30:33&quot; modifed=&quot;04/30/2018 14:46:28&quot; user=&quot;Hamida.Kadri&quot; apply=&quot;False&quot; css=&quot;C:\Program Files (x86)\SASHome\x86\SASAddinforMicrosoftOffice\7.1\Styles\sasweb.css&quot; range=&quot;Table_survie_ajustee&quot; auto=&quot;False&quot; xTime=&quot;00:03:14.1732000&quot; rTime=&quot;00:00:00.6240000&quot; bgnew=&quot;False&quot; nFmt=&quot;False&quot; grphSet=&quot;True&quot; imgY=&quot;0&quot; imgX=&quot;0&quot; redirect=&quot;False&quot;&gt;&#10;  &lt;files&gt;C:\Users\ccouchoud\Documents\My SAS Files\Add-In for Microsoft Office\_SOA_A5MZT2UM.BC00007Z_724042465\main.srx&lt;/files&gt;&#10;  &lt;parents /&gt;&#10;  &lt;children /&gt;&#10;  &lt;param n=&quot;DisplayName&quot; v=&quot;Table_survie_ajustee&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le_survie_ajustee&amp;lt;/Name&amp;gt;&amp;#xD;&amp;#xA;  &amp;lt;Version&amp;gt;1&amp;lt;/Version&amp;gt;&amp;#xD;&amp;#xA;  &amp;lt;Assembly&amp;gt;SAS.EG.SDS.Model&amp;lt;/Assembly&amp;gt;&amp;#xD;&amp;#xA;  &amp;lt;Factory&amp;gt;SAS.EG.SDS.Model.Creator&amp;lt;/Factory&amp;gt;&amp;#xD;&amp;#xA;  &amp;lt;ParentName&amp;gt;Chapitre 9_DOMTOM&amp;lt;/ParentName&amp;gt;&amp;#xD;&amp;#xA;  &amp;lt;DisplayName&amp;gt;Table_survie_ajustee&amp;lt;/DisplayName&amp;gt;&amp;#xD;&amp;#xA;  &amp;lt;SBIP&amp;gt;/ABM/Pole REIN/Chapitre 9_DOMTOM/Table_survie_ajustee&amp;lt;/SBIP&amp;gt;&amp;#xD;&amp;#xA;  &amp;lt;SBIPFull&amp;gt;/ABM/Pole REIN/Chapitre 9_DOMTOM/Table_survie_ajustee(StoredProcess)&amp;lt;/SBIPFull&amp;gt;&amp;#xD;&amp;#xA;  &amp;lt;Path&amp;gt;/ABM/Pole REIN/Chapitre 9_DOMTOM/Table_survie_ajustee&amp;lt;/Path&amp;gt;&amp;#xD;&amp;#xA;&amp;lt;/DNA&amp;gt;&quot; /&gt;&#10;  &lt;param n=&quot;ServerName&quot; v=&quot;SASApp&quot; /&gt;&#10;  &lt;param n=&quot;ClassName&quot; v=&quot;SAS.OfficeAddin.StoredProcess&quot; /&gt;&#10;  &lt;param n=&quot;UnselectedIds&quot; v=&quot;F0.SEC2.ODSTEXT_1.BDY.TXT1&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181015118_ROM_F0.SEC2.REPORT_1.SEC1.BDY.DETAILED_AND_OR_SUMMARIZED_REPORT" val="&lt;ContentLocation path=&quot;F0.SEC2.Report_1.SEC1.BDY.Detailed_and_or_summarized_report&quot; rsid=&quot;181015118&quot; tag=&quot;ROM&quot; fid=&quot;0&quot;&gt;&#10;  &lt;param n=&quot;tableSig&quot; v=&quot;R:R=11:C=5:FCR=4:FCC=1:RSP.1=2,H,2;4,H,2:RSP.2=2,V,2;3,V,2;4,V,2;5,V,2&quot; /&gt;&#10;  &lt;param n=&quot;TruncRows&quot; v=&quot;0&quot; /&gt;&#10;  &lt;param n=&quot;TruncCols&quot; v=&quot;0&quot; /&gt;&#10;  &lt;param n=&quot;PromptLargeTables&quot; v=&quot;True&quot; /&gt;&#10;  &lt;param n=&quot;AmoRowCount&quot; v=&quot;11&quot; /&gt;&#10;  &lt;param n=&quot;AmoColCount&quot; v=&quot;5&quot; /&gt;&#10;&lt;/ContentLocation&gt;"/>
  <p:tag name="_AMO_CONTENTLOCATION_181015118_ROM_F0.SEC2.ODSTEXT_1.BDY.TXT1" val="&lt;ContentLocation path=&quot;F0.SEC2.ODSTEXT_1.BDY.TXT1&quot; rsid=&quot;181015118&quot; tag=&quot;ROM&quot; fid=&quot;0&quot; /&gt;"/>
  <p:tag name="_AMO_CONTENTDEFINITION_866699150" val="&lt;ContentDefinition name=&quot;Table_PREV_repartition&quot; rsid=&quot;866699150&quot; type=&quot;StoredProcess&quot; format=&quot;ReportXml&quot; imgfmt=&quot;ActiveX&quot; created=&quot;03/09/2016 10:32:59&quot; modifed=&quot;04/30/2018 14:49:43&quot; user=&quot;Hamida.Kadri&quot; apply=&quot;False&quot; css=&quot;C:\Program Files (x86)\SASHome\x86\SASAddinforMicrosoftOffice\7.1\Styles\sasweb.css&quot; range=&quot;Table_PREV_repartition&quot; auto=&quot;False&quot; xTime=&quot;00:00:11.6844000&quot; rTime=&quot;00:00:00.4524000&quot; bgnew=&quot;False&quot; nFmt=&quot;False&quot; grphSet=&quot;True&quot; imgY=&quot;0&quot; imgX=&quot;0&quot; redirect=&quot;False&quot;&gt;&#10;  &lt;files&gt;C:\Users\ccouchoud\Documents\My SAS Files\Add-In for Microsoft Office\_SOA_A5MZT2UM.BC000080_814309820\main.srx&lt;/files&gt;&#10;  &lt;parents /&gt;&#10;  &lt;children /&gt;&#10;  &lt;param n=&quot;DisplayName&quot; v=&quot;Table_PREV_repartition&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le_PREV_repartition&amp;lt;/Name&amp;gt;&amp;#xD;&amp;#xA;  &amp;lt;Version&amp;gt;1&amp;lt;/Version&amp;gt;&amp;#xD;&amp;#xA;  &amp;lt;Assembly&amp;gt;SAS.EG.SDS.Model&amp;lt;/Assembly&amp;gt;&amp;#xD;&amp;#xA;  &amp;lt;Factory&amp;gt;SAS.EG.SDS.Model.Creator&amp;lt;/Factory&amp;gt;&amp;#xD;&amp;#xA;  &amp;lt;ParentName&amp;gt;Chapitre 9_DOMTOM&amp;lt;/ParentName&amp;gt;&amp;#xD;&amp;#xA;  &amp;lt;DisplayName&amp;gt;Table_PREV_repartition&amp;lt;/DisplayName&amp;gt;&amp;#xD;&amp;#xA;  &amp;lt;SBIP&amp;gt;/ABM/Pole REIN/Chapitre 9_DOMTOM/Table_PREV_repartition&amp;lt;/SBIP&amp;gt;&amp;#xD;&amp;#xA;  &amp;lt;SBIPFull&amp;gt;/ABM/Pole REIN/Chapitre 9_DOMTOM/Table_PREV_repartition(StoredProcess)&amp;lt;/SBIPFull&amp;gt;&amp;#xD;&amp;#xA;  &amp;lt;Path&amp;gt;/ABM/Pole REIN/Chapitre 9_DOMTOM/Table_PREV_repartition&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66699150_ROM_F0.SEC2.REPORT_1.SEC1.BDY.DETAILED_AND_OR_SUMMARIZED_REPORT" val="&lt;ContentLocation path=&quot;F0.SEC2.Report_1.SEC1.BDY.Detailed_and_or_summarized_report&quot; rsid=&quot;866699150&quot; tag=&quot;ROM&quot; fid=&quot;0&quot;&gt;&#10;  &lt;param n=&quot;tableSig&quot; v=&quot;R:R=13:C=6:FCR=3:FCC=1:RSP.1=2,H,2&quot; /&gt;&#10;  &lt;param n=&quot;TruncRows&quot; v=&quot;0&quot; /&gt;&#10;  &lt;param n=&quot;TruncCols&quot; v=&quot;0&quot; /&gt;&#10;  &lt;param n=&quot;PromptLargeTables&quot; v=&quot;True&quot; /&gt;&#10;  &lt;param n=&quot;AmoRowCount&quot; v=&quot;13&quot; /&gt;&#10;  &lt;param n=&quot;AmoColCount&quot; v=&quot;6&quot; /&gt;&#10;&lt;/ContentLocation&gt;"/>
  <p:tag name="_AMO_CONTENTDEFINITION_975637584" val="&lt;ContentDefinition name=&quot;Table_PREV_tx_tous&quot; rsid=&quot;975637584&quot; type=&quot;StoredProcess&quot; format=&quot;ReportXml&quot; imgfmt=&quot;ActiveX&quot; created=&quot;03/09/2016 10:35:11&quot; modifed=&quot;04/30/2018 14:53:13&quot; user=&quot;Hamida.Kadri&quot; apply=&quot;False&quot; css=&quot;C:\Program Files (x86)\SASHome\x86\SASAddinforMicrosoftOffice\7.1\Styles\sasweb.css&quot; range=&quot;Table_PREV_tx_tous&quot; auto=&quot;False&quot; xTime=&quot;00:00:41.5584000&quot; rTime=&quot;00:00:00.5148000&quot; bgnew=&quot;False&quot; nFmt=&quot;False&quot; grphSet=&quot;True&quot; imgY=&quot;0&quot; imgX=&quot;0&quot; redirect=&quot;False&quot;&gt;&#10;  &lt;files&gt;C:\Users\ccouchoud\Documents\My SAS Files\Add-In for Microsoft Office\_SOA_A5MZT2UM.BC000081_444101961\main.srx&lt;/files&gt;&#10;  &lt;parents /&gt;&#10;  &lt;children /&gt;&#10;  &lt;param n=&quot;DisplayName&quot; v=&quot;Table_PREV_tx_tous&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le_PREV_tx_tous&amp;lt;/Name&amp;gt;&amp;#xD;&amp;#xA;  &amp;lt;Version&amp;gt;1&amp;lt;/Version&amp;gt;&amp;#xD;&amp;#xA;  &amp;lt;Assembly&amp;gt;SAS.EG.SDS.Model&amp;lt;/Assembly&amp;gt;&amp;#xD;&amp;#xA;  &amp;lt;Factory&amp;gt;SAS.EG.SDS.Model.Creator&amp;lt;/Factory&amp;gt;&amp;#xD;&amp;#xA;  &amp;lt;ParentName&amp;gt;Chapitre 9_DOMTOM&amp;lt;/ParentName&amp;gt;&amp;#xD;&amp;#xA;  &amp;lt;DisplayName&amp;gt;Table_PREV_tx_tous&amp;lt;/DisplayName&amp;gt;&amp;#xD;&amp;#xA;  &amp;lt;SBIP&amp;gt;/ABM/Pole REIN/Chapitre 9_DOMTOM/Table_PREV_tx_tous&amp;lt;/SBIP&amp;gt;&amp;#xD;&amp;#xA;  &amp;lt;SBIPFull&amp;gt;/ABM/Pole REIN/Chapitre 9_DOMTOM/Table_PREV_tx_tous(StoredProcess)&amp;lt;/SBIPFull&amp;gt;&amp;#xD;&amp;#xA;  &amp;lt;Path&amp;gt;/ABM/Pole REIN/Chapitre 9_DOMTOM/Table_PREV_tx_tous&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975637584_ROM_F0.SEC2.REPORT_1.SEC1.BDY.DETAILED_AND_OR_SUMMARIZED_REPORT" val="&lt;ContentLocation path=&quot;F0.SEC2.Report_1.SEC1.BDY.Detailed_and_or_summarized_report&quot; rsid=&quot;975637584&quot; tag=&quot;ROM&quot; fid=&quot;0&quot;&gt;&#10;  &lt;param n=&quot;tableSig&quot; v=&quot;R:R=10:C=8:FCR=2:FCC=1&quot; /&gt;&#10;  &lt;param n=&quot;TruncRows&quot; v=&quot;0&quot; /&gt;&#10;  &lt;param n=&quot;TruncCols&quot; v=&quot;0&quot; /&gt;&#10;  &lt;param n=&quot;PromptLargeTables&quot; v=&quot;True&quot; /&gt;&#10;  &lt;param n=&quot;AmoRowCount&quot; v=&quot;10&quot; /&gt;&#10;  &lt;param n=&quot;AmoColCount&quot; v=&quot;8&quot; /&gt;&#10;&lt;/ContentLocation&gt;"/>
  <p:tag name="_AMO_XMLVERSION" val="1"/>
  <p:tag name="_AMO_CONTENTDEFINITION_859363086" val="&lt;ContentDefinition name=&quot;Tab_greffe&quot; rsid=&quot;859363086&quot; type=&quot;StoredProcess&quot; format=&quot;ReportXml&quot; imgfmt=&quot;ActiveX&quot; created=&quot;03/09/2016 10:37:05&quot; modifed=&quot;04/30/2018 14:54:28&quot; user=&quot;Hamida.Kadri&quot; apply=&quot;False&quot; css=&quot;C:\Program Files (x86)\SASHome\x86\SASAddinforMicrosoftOffice\7.1\Styles\sasweb.css&quot; range=&quot;Tab_greffe&quot; auto=&quot;False&quot; xTime=&quot;00:00:05.6784000&quot; rTime=&quot;00:00:00.4212000&quot; bgnew=&quot;False&quot; nFmt=&quot;False&quot; grphSet=&quot;True&quot; imgY=&quot;0&quot; imgX=&quot;0&quot; redirect=&quot;False&quot;&gt;&#10;  &lt;files&gt;C:\Users\ccouchoud\Documents\My SAS Files\Add-In for Microsoft Office\_SOA_A5MZT2UM.BC000085_535408436\main.srx&lt;/files&gt;&#10;  &lt;parents /&gt;&#10;  &lt;children /&gt;&#10;  &lt;param n=&quot;DisplayName&quot; v=&quot;Tab_greffe&quot; /&gt;&#10;  &lt;param n=&quot;DisplayType&quot; v=&quot;Application stockée&quot; /&gt;&#10;  &lt;param n=&quot;RawValues&quot; v=&quot;False&quot; /&gt;&#10;  &lt;param n=&quot;AMO_Version&quot; v=&quot;7.1&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greffe&amp;lt;/Name&amp;gt;&amp;#xD;&amp;#xA;  &amp;lt;Version&amp;gt;1&amp;lt;/Version&amp;gt;&amp;#xD;&amp;#xA;  &amp;lt;Assembly&amp;gt;SAS.EG.SDS.Model&amp;lt;/Assembly&amp;gt;&amp;#xD;&amp;#xA;  &amp;lt;Factory&amp;gt;SAS.EG.SDS.Model.Creator&amp;lt;/Factory&amp;gt;&amp;#xD;&amp;#xA;  &amp;lt;ParentName&amp;gt;Chapitre 9_DOMTOM&amp;lt;/ParentName&amp;gt;&amp;#xD;&amp;#xA;  &amp;lt;DisplayName&amp;gt;Tab_greffe&amp;lt;/DisplayName&amp;gt;&amp;#xD;&amp;#xA;  &amp;lt;SBIP&amp;gt;/ABM/Pole REIN/Chapitre 9_DOMTOM/Tab_greffe&amp;lt;/SBIP&amp;gt;&amp;#xD;&amp;#xA;  &amp;lt;SBIPFull&amp;gt;/ABM/Pole REIN/Chapitre 9_DOMTOM/Tab_greffe(StoredProcess)&amp;lt;/SBIPFull&amp;gt;&amp;#xD;&amp;#xA;  &amp;lt;Path&amp;gt;/ABM/Pole REIN/Chapitre 9_DOMTOM/Tab_greffe&amp;lt;/Path&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59363086_ROM_F0.SEC2.REPORT_1.SEC1.BDY.DETAILED_AND_OR_SUMMARIZED_REPORT" val="&lt;ContentLocation path=&quot;F0.SEC2.Report_1.SEC1.BDY.Detailed_and_or_summarized_report&quot; rsid=&quot;859363086&quot; tag=&quot;ROM&quot; fid=&quot;0&quot;&gt;&#10;  &lt;param n=&quot;tableSig&quot; v=&quot;R:R=11:C=7:FCR=3:FCC=1:RSP.1=1,V,2;2,H,2;4,H,2;6,H,2&quot; /&gt;&#10;  &lt;param n=&quot;TruncRows&quot; v=&quot;0&quot; /&gt;&#10;  &lt;param n=&quot;TruncCols&quot; v=&quot;0&quot; /&gt;&#10;  &lt;param n=&quot;PromptLargeTables&quot; v=&quot;True&quot; /&gt;&#10;  &lt;param n=&quot;AmoRowCount&quot; v=&quot;11&quot; /&gt;&#10;  &lt;param n=&quot;AmoColCount&quot; v=&quot;7&quot; /&gt;&#10;&lt;/ContentLocation&gt;"/>
</p:tagLst>
</file>

<file path=ppt/tags/tag10.xml><?xml version="1.0" encoding="utf-8"?>
<p:tagLst xmlns:a="http://schemas.openxmlformats.org/drawingml/2006/main" xmlns:r="http://schemas.openxmlformats.org/officeDocument/2006/relationships" xmlns:p="http://schemas.openxmlformats.org/presentationml/2006/main">
  <p:tag name="_AMO_SINGLEOBJECT_" val="_AMO_SingleObject_395942092_ROM_F0.SEC2.Report_1.SEC1.BDY.Detailed_and_or_summarized_report"/>
  <p:tag name="RSID" val="395942092"/>
</p:tagLst>
</file>

<file path=ppt/tags/tag11.xml><?xml version="1.0" encoding="utf-8"?>
<p:tagLst xmlns:a="http://schemas.openxmlformats.org/drawingml/2006/main" xmlns:r="http://schemas.openxmlformats.org/officeDocument/2006/relationships" xmlns:p="http://schemas.openxmlformats.org/presentationml/2006/main">
  <p:tag name="_AMO_SINGLEOBJECT_" val="_AMO_SingleObject_338433457_ROM_F0.SEC2.Report_1.SEC1.BDY.Detailed_and_or_summarized_report"/>
  <p:tag name="RSID" val="338433457"/>
</p:tagLst>
</file>

<file path=ppt/tags/tag12.xml><?xml version="1.0" encoding="utf-8"?>
<p:tagLst xmlns:a="http://schemas.openxmlformats.org/drawingml/2006/main" xmlns:r="http://schemas.openxmlformats.org/officeDocument/2006/relationships" xmlns:p="http://schemas.openxmlformats.org/presentationml/2006/main">
  <p:tag name="_AMO_SINGLEOBJECT_" val="_AMO_SingleObject_869403148_ROM_F0.SEC2.SGRender_1.SEC1.BDY.IMG1"/>
  <p:tag name="RSID" val="869403148"/>
</p:tagLst>
</file>

<file path=ppt/tags/tag13.xml><?xml version="1.0" encoding="utf-8"?>
<p:tagLst xmlns:a="http://schemas.openxmlformats.org/drawingml/2006/main" xmlns:r="http://schemas.openxmlformats.org/officeDocument/2006/relationships" xmlns:p="http://schemas.openxmlformats.org/presentationml/2006/main">
  <p:tag name="_AMO_SINGLEOBJECT_" val="_AMO_SingleObject_569522837_ROM_F0.SEC2.SGRender_1.SEC1.BDY.IMG1"/>
  <p:tag name="RSID" val="569522837"/>
</p:tagLst>
</file>

<file path=ppt/tags/tag14.xml><?xml version="1.0" encoding="utf-8"?>
<p:tagLst xmlns:a="http://schemas.openxmlformats.org/drawingml/2006/main" xmlns:r="http://schemas.openxmlformats.org/officeDocument/2006/relationships" xmlns:p="http://schemas.openxmlformats.org/presentationml/2006/main">
  <p:tag name="_AMO_SINGLEOBJECT_" val="_AMO_SingleObject_149138642_ROM_F0.SEC2.Report_1.SEC1.BDY.Detailed_and_or_summarized_report"/>
  <p:tag name="RSID" val="149138642"/>
</p:tagLst>
</file>

<file path=ppt/tags/tag15.xml><?xml version="1.0" encoding="utf-8"?>
<p:tagLst xmlns:a="http://schemas.openxmlformats.org/drawingml/2006/main" xmlns:r="http://schemas.openxmlformats.org/officeDocument/2006/relationships" xmlns:p="http://schemas.openxmlformats.org/presentationml/2006/main">
  <p:tag name="_AMO_SINGLEOBJECT_" val="_AMO_SingleObject_55338332_ROM_F0.SEC2.Report_1.SEC1.BDY.Detailed_and_or_summarized_report"/>
  <p:tag name="RSID" val="55338332"/>
</p:tagLst>
</file>

<file path=ppt/tags/tag16.xml><?xml version="1.0" encoding="utf-8"?>
<p:tagLst xmlns:a="http://schemas.openxmlformats.org/drawingml/2006/main" xmlns:r="http://schemas.openxmlformats.org/officeDocument/2006/relationships" xmlns:p="http://schemas.openxmlformats.org/presentationml/2006/main">
  <p:tag name="_AMO_SINGLEOBJECT_" val="_AMO_SingleObject_887663278_ROM_F0.SEC2.SGRender_1.SEC1.BDY.IMG1"/>
  <p:tag name="RSID" val="887663278"/>
</p:tagLst>
</file>

<file path=ppt/tags/tag17.xml><?xml version="1.0" encoding="utf-8"?>
<p:tagLst xmlns:a="http://schemas.openxmlformats.org/drawingml/2006/main" xmlns:r="http://schemas.openxmlformats.org/officeDocument/2006/relationships" xmlns:p="http://schemas.openxmlformats.org/presentationml/2006/main">
  <p:tag name="_AMO_SINGLEOBJECT_" val="_AMO_SingleObject_37428851_ROM_F0.SEC2.Report_1.SEC1.BDY.Detailed_and_or_summarized_report"/>
  <p:tag name="RSID" val="37428851"/>
</p:tagLst>
</file>

<file path=ppt/tags/tag18.xml><?xml version="1.0" encoding="utf-8"?>
<p:tagLst xmlns:a="http://schemas.openxmlformats.org/drawingml/2006/main" xmlns:r="http://schemas.openxmlformats.org/officeDocument/2006/relationships" xmlns:p="http://schemas.openxmlformats.org/presentationml/2006/main">
  <p:tag name="_AMO_SINGLEOBJECT_" val="_AMO_SingleObject_574121629_ROM_F0.SEC2.Report_1.SEC1.BDY.Detailed_and_or_summarized_report"/>
  <p:tag name="RSID" val="574121629"/>
</p:tagLst>
</file>

<file path=ppt/tags/tag19.xml><?xml version="1.0" encoding="utf-8"?>
<p:tagLst xmlns:a="http://schemas.openxmlformats.org/drawingml/2006/main" xmlns:r="http://schemas.openxmlformats.org/officeDocument/2006/relationships" xmlns:p="http://schemas.openxmlformats.org/presentationml/2006/main">
  <p:tag name="_AMO_SINGLEOBJECT_" val="_AMO_SingleObject_732480709_ROM_F0.SEC2.Report_1.SEC1.BDY.Detailed_and_or_summarized_report"/>
  <p:tag name="RSID" val="732480709"/>
</p:tagLst>
</file>

<file path=ppt/tags/tag2.xml><?xml version="1.0" encoding="utf-8"?>
<p:tagLst xmlns:a="http://schemas.openxmlformats.org/drawingml/2006/main" xmlns:r="http://schemas.openxmlformats.org/officeDocument/2006/relationships" xmlns:p="http://schemas.openxmlformats.org/presentationml/2006/main">
  <p:tag name="_AMO_SINGLEOBJECT_" val="_AMO_SingleObject_517772354_ROM_F0.SEC2.Report_1.SEC1.BDY.Detailed_and_or_summarized_report"/>
  <p:tag name="RSID" val="517772354"/>
</p:tagLst>
</file>

<file path=ppt/tags/tag20.xml><?xml version="1.0" encoding="utf-8"?>
<p:tagLst xmlns:a="http://schemas.openxmlformats.org/drawingml/2006/main" xmlns:r="http://schemas.openxmlformats.org/officeDocument/2006/relationships" xmlns:p="http://schemas.openxmlformats.org/presentationml/2006/main">
  <p:tag name="_AMO_SINGLEOBJECT_" val="_AMO_SingleObject_285633151_ROM_F0.SEC2.Report_1.SEC1.BDY.Detailed_and_or_summarized_report"/>
  <p:tag name="RSID" val="285633151"/>
</p:tagLst>
</file>

<file path=ppt/tags/tag21.xml><?xml version="1.0" encoding="utf-8"?>
<p:tagLst xmlns:a="http://schemas.openxmlformats.org/drawingml/2006/main" xmlns:r="http://schemas.openxmlformats.org/officeDocument/2006/relationships" xmlns:p="http://schemas.openxmlformats.org/presentationml/2006/main">
  <p:tag name="_AMO_SINGLEOBJECT_" val="_AMO_SingleObject_958677832_ROM_F0.SEC2.Report_1.SEC1.BDY.Detailed_and_or_summarized_report"/>
  <p:tag name="RSID" val="958677832"/>
</p:tagLst>
</file>

<file path=ppt/tags/tag22.xml><?xml version="1.0" encoding="utf-8"?>
<p:tagLst xmlns:a="http://schemas.openxmlformats.org/drawingml/2006/main" xmlns:r="http://schemas.openxmlformats.org/officeDocument/2006/relationships" xmlns:p="http://schemas.openxmlformats.org/presentationml/2006/main">
  <p:tag name="_AMO_SINGLEOBJECT_" val="_AMO_SingleObject_354152067_ROM_F0.SEC2.Report_1.SEC1.BDY.Detailed_and_or_summarized_report"/>
  <p:tag name="RSID" val="354152067"/>
</p:tagLst>
</file>

<file path=ppt/tags/tag23.xml><?xml version="1.0" encoding="utf-8"?>
<p:tagLst xmlns:a="http://schemas.openxmlformats.org/drawingml/2006/main" xmlns:r="http://schemas.openxmlformats.org/officeDocument/2006/relationships" xmlns:p="http://schemas.openxmlformats.org/presentationml/2006/main">
  <p:tag name="_AMO_SINGLEOBJECT_" val="_AMO_SingleObject_339686422_ROM_F0.SEC2.SGRender_1.SEC1.BDY.IMG1"/>
  <p:tag name="RSID" val="339686422"/>
</p:tagLst>
</file>

<file path=ppt/tags/tag24.xml><?xml version="1.0" encoding="utf-8"?>
<p:tagLst xmlns:a="http://schemas.openxmlformats.org/drawingml/2006/main" xmlns:r="http://schemas.openxmlformats.org/officeDocument/2006/relationships" xmlns:p="http://schemas.openxmlformats.org/presentationml/2006/main">
  <p:tag name="_AMO_SINGLEOBJECT_" val="_AMO_SingleObject_441617364_ROM_F0.SEC2.SGRender_1.SEC1.HDR.TXT1"/>
  <p:tag name="RSID" val="441617364"/>
</p:tagLst>
</file>

<file path=ppt/tags/tag25.xml><?xml version="1.0" encoding="utf-8"?>
<p:tagLst xmlns:a="http://schemas.openxmlformats.org/drawingml/2006/main" xmlns:r="http://schemas.openxmlformats.org/officeDocument/2006/relationships" xmlns:p="http://schemas.openxmlformats.org/presentationml/2006/main">
  <p:tag name="_AMO_SINGLEOBJECT_" val="_AMO_SingleObject_441617364_ROM_F0.SEC2.SGRender_1.SEC1.FTR.TXT1"/>
  <p:tag name="RSID" val="441617364"/>
</p:tagLst>
</file>

<file path=ppt/tags/tag26.xml><?xml version="1.0" encoding="utf-8"?>
<p:tagLst xmlns:a="http://schemas.openxmlformats.org/drawingml/2006/main" xmlns:r="http://schemas.openxmlformats.org/officeDocument/2006/relationships" xmlns:p="http://schemas.openxmlformats.org/presentationml/2006/main">
  <p:tag name="_AMO_SINGLEOBJECT_" val="_AMO_SingleObject_441617364_ROM_F0.SEC2.SGRender_1.SEC1.BDY.IMG1"/>
  <p:tag name="RSID" val="441617364"/>
</p:tagLst>
</file>

<file path=ppt/tags/tag27.xml><?xml version="1.0" encoding="utf-8"?>
<p:tagLst xmlns:a="http://schemas.openxmlformats.org/drawingml/2006/main" xmlns:r="http://schemas.openxmlformats.org/officeDocument/2006/relationships" xmlns:p="http://schemas.openxmlformats.org/presentationml/2006/main">
  <p:tag name="_AMO_SINGLEOBJECT_" val="_AMO_SingleObject_920361067_ROM_F0.SEC2.SGRender_1.SEC1.BDY.IMG1"/>
  <p:tag name="RSID" val="920361067"/>
</p:tagLst>
</file>

<file path=ppt/tags/tag28.xml><?xml version="1.0" encoding="utf-8"?>
<p:tagLst xmlns:a="http://schemas.openxmlformats.org/drawingml/2006/main" xmlns:r="http://schemas.openxmlformats.org/officeDocument/2006/relationships" xmlns:p="http://schemas.openxmlformats.org/presentationml/2006/main">
  <p:tag name="_AMO_SINGLEOBJECT_" val="_AMO_SingleObject_581363493_ROM_F0.SEC2.SGRender_1.SEC1.BDY.IMG1"/>
  <p:tag name="RSID" val="581363493"/>
</p:tagLst>
</file>

<file path=ppt/tags/tag29.xml><?xml version="1.0" encoding="utf-8"?>
<p:tagLst xmlns:a="http://schemas.openxmlformats.org/drawingml/2006/main" xmlns:r="http://schemas.openxmlformats.org/officeDocument/2006/relationships" xmlns:p="http://schemas.openxmlformats.org/presentationml/2006/main">
  <p:tag name="_AMO_SINGLEOBJECT_" val="_AMO_SingleObject_435151966_ROM_F0.SEC2.Report_1.SEC1.BDY.Detailed_and_or_summarized_report"/>
  <p:tag name="RSID" val="435151966"/>
</p:tagLst>
</file>

<file path=ppt/tags/tag3.xml><?xml version="1.0" encoding="utf-8"?>
<p:tagLst xmlns:a="http://schemas.openxmlformats.org/drawingml/2006/main" xmlns:r="http://schemas.openxmlformats.org/officeDocument/2006/relationships" xmlns:p="http://schemas.openxmlformats.org/presentationml/2006/main">
  <p:tag name="_AMO_SINGLEOBJECT_" val="_AMO_SingleObject_854866565_ROM_F0.SEC2.SGRender_1.SEC1.BDY.IMG1"/>
  <p:tag name="RSID" val="854866565"/>
</p:tagLst>
</file>

<file path=ppt/tags/tag30.xml><?xml version="1.0" encoding="utf-8"?>
<p:tagLst xmlns:a="http://schemas.openxmlformats.org/drawingml/2006/main" xmlns:r="http://schemas.openxmlformats.org/officeDocument/2006/relationships" xmlns:p="http://schemas.openxmlformats.org/presentationml/2006/main">
  <p:tag name="_AMO_SINGLEOBJECT_" val="_AMO_SingleObject_816733738_ROM_F0.SEC2.GChart_1.SEC1.BDY.IMG1"/>
  <p:tag name="RSID" val="816733738"/>
</p:tagLst>
</file>

<file path=ppt/tags/tag31.xml><?xml version="1.0" encoding="utf-8"?>
<p:tagLst xmlns:a="http://schemas.openxmlformats.org/drawingml/2006/main" xmlns:r="http://schemas.openxmlformats.org/officeDocument/2006/relationships" xmlns:p="http://schemas.openxmlformats.org/presentationml/2006/main">
  <p:tag name="_AMO_SINGLEOBJECT_" val="_AMO_SingleObject_602628533_ROM_F0.SEC2.GChart_1.SEC1.BDY.IMG1"/>
  <p:tag name="RSID" val="602628533"/>
</p:tagLst>
</file>

<file path=ppt/tags/tag32.xml><?xml version="1.0" encoding="utf-8"?>
<p:tagLst xmlns:a="http://schemas.openxmlformats.org/drawingml/2006/main" xmlns:r="http://schemas.openxmlformats.org/officeDocument/2006/relationships" xmlns:p="http://schemas.openxmlformats.org/presentationml/2006/main">
  <p:tag name="_AMO_SINGLEOBJECT_" val="_AMO_SingleObject_79322799_ROM_F0.SEC2.Report_1.SEC1.BDY.Detailed_and_or_summarized_report"/>
  <p:tag name="RSID" val="79322799"/>
</p:tagLst>
</file>

<file path=ppt/tags/tag33.xml><?xml version="1.0" encoding="utf-8"?>
<p:tagLst xmlns:a="http://schemas.openxmlformats.org/drawingml/2006/main" xmlns:r="http://schemas.openxmlformats.org/officeDocument/2006/relationships" xmlns:p="http://schemas.openxmlformats.org/presentationml/2006/main">
  <p:tag name="_AMO_SINGLEOBJECT_" val="_AMO_SingleObject_79322799_ROM_F0.SEC2.ODSTEXT_1.BDY.TXT1"/>
  <p:tag name="RSID" val="79322799"/>
</p:tagLst>
</file>

<file path=ppt/tags/tag34.xml><?xml version="1.0" encoding="utf-8"?>
<p:tagLst xmlns:a="http://schemas.openxmlformats.org/drawingml/2006/main" xmlns:r="http://schemas.openxmlformats.org/officeDocument/2006/relationships" xmlns:p="http://schemas.openxmlformats.org/presentationml/2006/main">
  <p:tag name="_AMO_SINGLEOBJECT_" val="_AMO_SingleObject_738995308_ROM_F0.SEC2.SGRender_1.SEC1.BDY.IMG1"/>
  <p:tag name="RSID" val="738995308"/>
</p:tagLst>
</file>

<file path=ppt/tags/tag35.xml><?xml version="1.0" encoding="utf-8"?>
<p:tagLst xmlns:a="http://schemas.openxmlformats.org/drawingml/2006/main" xmlns:r="http://schemas.openxmlformats.org/officeDocument/2006/relationships" xmlns:p="http://schemas.openxmlformats.org/presentationml/2006/main">
  <p:tag name="_AMO_SINGLEOBJECT_" val="_AMO_SingleObject_438360556_ROM_F0.SEC2.SGRender_1.SEC1.BDY.IMG1"/>
  <p:tag name="RSID" val="438360556"/>
</p:tagLst>
</file>

<file path=ppt/tags/tag36.xml><?xml version="1.0" encoding="utf-8"?>
<p:tagLst xmlns:a="http://schemas.openxmlformats.org/drawingml/2006/main" xmlns:r="http://schemas.openxmlformats.org/officeDocument/2006/relationships" xmlns:p="http://schemas.openxmlformats.org/presentationml/2006/main">
  <p:tag name="_AMO_SINGLEOBJECT_" val="_AMO_SingleObject_607810220_ROM_F0.SEC2.Report_1.SEC1.BDY.Detailed_and_or_summarized_report"/>
  <p:tag name="RSID" val="607810220"/>
</p:tagLst>
</file>

<file path=ppt/tags/tag37.xml><?xml version="1.0" encoding="utf-8"?>
<p:tagLst xmlns:a="http://schemas.openxmlformats.org/drawingml/2006/main" xmlns:r="http://schemas.openxmlformats.org/officeDocument/2006/relationships" xmlns:p="http://schemas.openxmlformats.org/presentationml/2006/main">
  <p:tag name="_AMO_SINGLEOBJECT_" val="_AMO_SingleObject_596653195_ROM_F0.SEC2.SGRender_1.SEC1.BDY.IMG1"/>
  <p:tag name="RSID" val="596653195"/>
</p:tagLst>
</file>

<file path=ppt/tags/tag38.xml><?xml version="1.0" encoding="utf-8"?>
<p:tagLst xmlns:a="http://schemas.openxmlformats.org/drawingml/2006/main" xmlns:r="http://schemas.openxmlformats.org/officeDocument/2006/relationships" xmlns:p="http://schemas.openxmlformats.org/presentationml/2006/main">
  <p:tag name="_AMO_SINGLEOBJECT_" val="_AMO_SingleObject_752667075_ROM_F0.SEC2.GPlot_1.SEC1.BDY.IMG1"/>
  <p:tag name="RSID" val="752667075"/>
</p:tagLst>
</file>

<file path=ppt/tags/tag39.xml><?xml version="1.0" encoding="utf-8"?>
<p:tagLst xmlns:a="http://schemas.openxmlformats.org/drawingml/2006/main" xmlns:r="http://schemas.openxmlformats.org/officeDocument/2006/relationships" xmlns:p="http://schemas.openxmlformats.org/presentationml/2006/main">
  <p:tag name="_AMO_SINGLEOBJECT_" val="_AMO_SingleObject_41081874_ROM_F0.SEC2.GChart_1.SEC1.BDY.IMG1"/>
  <p:tag name="RSID" val="41081874"/>
</p:tagLst>
</file>

<file path=ppt/tags/tag4.xml><?xml version="1.0" encoding="utf-8"?>
<p:tagLst xmlns:a="http://schemas.openxmlformats.org/drawingml/2006/main" xmlns:r="http://schemas.openxmlformats.org/officeDocument/2006/relationships" xmlns:p="http://schemas.openxmlformats.org/presentationml/2006/main">
  <p:tag name="_AMO_SINGLEOBJECT_" val="_AMO_SingleObject_730764134_ROM_F0.SEC2.SGRender_1.SEC1.BDY.IMG1"/>
  <p:tag name="RSID" val="730764134"/>
</p:tagLst>
</file>

<file path=ppt/tags/tag40.xml><?xml version="1.0" encoding="utf-8"?>
<p:tagLst xmlns:a="http://schemas.openxmlformats.org/drawingml/2006/main" xmlns:r="http://schemas.openxmlformats.org/officeDocument/2006/relationships" xmlns:p="http://schemas.openxmlformats.org/presentationml/2006/main">
  <p:tag name="_AMO_SINGLEOBJECT_" val="_AMO_SingleObject_218946700_ROM_F0.SEC2.GChart_1.SEC1.BDY.IMG1"/>
  <p:tag name="RSID" val="218946700"/>
</p:tagLst>
</file>

<file path=ppt/tags/tag41.xml><?xml version="1.0" encoding="utf-8"?>
<p:tagLst xmlns:a="http://schemas.openxmlformats.org/drawingml/2006/main" xmlns:r="http://schemas.openxmlformats.org/officeDocument/2006/relationships" xmlns:p="http://schemas.openxmlformats.org/presentationml/2006/main">
  <p:tag name="_AMO_SINGLEOBJECT_" val="_AMO_SingleObject_2568817_ROM_F0.SEC2.GChart_1.SEC1.BDY.IMG1"/>
  <p:tag name="RSID" val="2568817"/>
</p:tagLst>
</file>

<file path=ppt/tags/tag42.xml><?xml version="1.0" encoding="utf-8"?>
<p:tagLst xmlns:a="http://schemas.openxmlformats.org/drawingml/2006/main" xmlns:r="http://schemas.openxmlformats.org/officeDocument/2006/relationships" xmlns:p="http://schemas.openxmlformats.org/presentationml/2006/main">
  <p:tag name="_AMO_SINGLEOBJECT_" val="_AMO_SingleObject_825596342_ROM_F0.SEC2.GChart_1.SEC1.BDY.IMG1"/>
  <p:tag name="RSID" val="825596342"/>
</p:tagLst>
</file>

<file path=ppt/tags/tag43.xml><?xml version="1.0" encoding="utf-8"?>
<p:tagLst xmlns:a="http://schemas.openxmlformats.org/drawingml/2006/main" xmlns:r="http://schemas.openxmlformats.org/officeDocument/2006/relationships" xmlns:p="http://schemas.openxmlformats.org/presentationml/2006/main">
  <p:tag name="_AMO_SINGLEOBJECT_" val="_AMO_SingleObject_400692823_ROM_F0.SEC2.Report_1.SEC1.BDY.Detailed_and_or_summarized_report"/>
  <p:tag name="RSID" val="400692823"/>
</p:tagLst>
</file>

<file path=ppt/tags/tag44.xml><?xml version="1.0" encoding="utf-8"?>
<p:tagLst xmlns:a="http://schemas.openxmlformats.org/drawingml/2006/main" xmlns:r="http://schemas.openxmlformats.org/officeDocument/2006/relationships" xmlns:p="http://schemas.openxmlformats.org/presentationml/2006/main">
  <p:tag name="_AMO_SINGLEOBJECT_" val="_AMO_SingleObject_486306156_ROM_F0.SEC2.Report_1.SEC1.BDY.Detailed_and_or_summarized_report"/>
  <p:tag name="RSID" val="486306156"/>
</p:tagLst>
</file>

<file path=ppt/tags/tag45.xml><?xml version="1.0" encoding="utf-8"?>
<p:tagLst xmlns:a="http://schemas.openxmlformats.org/drawingml/2006/main" xmlns:r="http://schemas.openxmlformats.org/officeDocument/2006/relationships" xmlns:p="http://schemas.openxmlformats.org/presentationml/2006/main">
  <p:tag name="_AMO_SINGLEOBJECT_" val="_AMO_SingleObject_113245282_ROM_F0.SEC2.Report_1.SEC1.BDY.Detailed_and_or_summarized_report"/>
  <p:tag name="RSID" val="113245282"/>
</p:tagLst>
</file>

<file path=ppt/tags/tag46.xml><?xml version="1.0" encoding="utf-8"?>
<p:tagLst xmlns:a="http://schemas.openxmlformats.org/drawingml/2006/main" xmlns:r="http://schemas.openxmlformats.org/officeDocument/2006/relationships" xmlns:p="http://schemas.openxmlformats.org/presentationml/2006/main">
  <p:tag name="_AMO_SINGLEOBJECT_" val="_AMO_SingleObject_113245282_ROM_F0.SEC2.ODSTEXT_1.BDY.TXT1"/>
  <p:tag name="RSID" val="113245282"/>
</p:tagLst>
</file>

<file path=ppt/tags/tag47.xml><?xml version="1.0" encoding="utf-8"?>
<p:tagLst xmlns:a="http://schemas.openxmlformats.org/drawingml/2006/main" xmlns:r="http://schemas.openxmlformats.org/officeDocument/2006/relationships" xmlns:p="http://schemas.openxmlformats.org/presentationml/2006/main">
  <p:tag name="_AMO_SINGLEOBJECT_" val="_AMO_SingleObject_181015118_ROM_F0.SEC2.Report_1.SEC1.BDY.Detailed_and_or_summarized_report"/>
  <p:tag name="RSID" val="181015118"/>
</p:tagLst>
</file>

<file path=ppt/tags/tag48.xml><?xml version="1.0" encoding="utf-8"?>
<p:tagLst xmlns:a="http://schemas.openxmlformats.org/drawingml/2006/main" xmlns:r="http://schemas.openxmlformats.org/officeDocument/2006/relationships" xmlns:p="http://schemas.openxmlformats.org/presentationml/2006/main">
  <p:tag name="_AMO_SINGLEOBJECT_" val="_AMO_SingleObject_866699150_ROM_F0.SEC2.Report_1.SEC1.BDY.Detailed_and_or_summarized_report"/>
  <p:tag name="RSID" val="866699150"/>
</p:tagLst>
</file>

<file path=ppt/tags/tag49.xml><?xml version="1.0" encoding="utf-8"?>
<p:tagLst xmlns:a="http://schemas.openxmlformats.org/drawingml/2006/main" xmlns:r="http://schemas.openxmlformats.org/officeDocument/2006/relationships" xmlns:p="http://schemas.openxmlformats.org/presentationml/2006/main">
  <p:tag name="_AMO_SINGLEOBJECT_" val="_AMO_SingleObject_975637584_ROM_F0.SEC2.Report_1.SEC1.BDY.Detailed_and_or_summarized_report"/>
  <p:tag name="RSID" val="975637584"/>
</p:tagLst>
</file>

<file path=ppt/tags/tag5.xml><?xml version="1.0" encoding="utf-8"?>
<p:tagLst xmlns:a="http://schemas.openxmlformats.org/drawingml/2006/main" xmlns:r="http://schemas.openxmlformats.org/officeDocument/2006/relationships" xmlns:p="http://schemas.openxmlformats.org/presentationml/2006/main">
  <p:tag name="_AMO_SINGLEOBJECT_" val="_AMO_SingleObject_585866858_ROM_F0.SEC2.SGRender_1.SEC1.BDY.IMG1"/>
  <p:tag name="RSID" val="585866858"/>
</p:tagLst>
</file>

<file path=ppt/tags/tag50.xml><?xml version="1.0" encoding="utf-8"?>
<p:tagLst xmlns:a="http://schemas.openxmlformats.org/drawingml/2006/main" xmlns:r="http://schemas.openxmlformats.org/officeDocument/2006/relationships" xmlns:p="http://schemas.openxmlformats.org/presentationml/2006/main">
  <p:tag name="_AMO_SINGLEOBJECT_" val="_AMO_SingleObject_859363086_ROM_F0.SEC2.Report_1.SEC1.BDY.Detailed_and_or_summarized_report"/>
  <p:tag name="RSID" val="859363086"/>
</p:tagLst>
</file>

<file path=ppt/tags/tag6.xml><?xml version="1.0" encoding="utf-8"?>
<p:tagLst xmlns:a="http://schemas.openxmlformats.org/drawingml/2006/main" xmlns:r="http://schemas.openxmlformats.org/officeDocument/2006/relationships" xmlns:p="http://schemas.openxmlformats.org/presentationml/2006/main">
  <p:tag name="_AMO_SINGLEOBJECT_" val="_AMO_SingleObject_934130528_ROM_F0.SEC2.SGRender_1.SEC1.BDY.IMG1"/>
  <p:tag name="RSID" val="934130528"/>
</p:tagLst>
</file>

<file path=ppt/tags/tag7.xml><?xml version="1.0" encoding="utf-8"?>
<p:tagLst xmlns:a="http://schemas.openxmlformats.org/drawingml/2006/main" xmlns:r="http://schemas.openxmlformats.org/officeDocument/2006/relationships" xmlns:p="http://schemas.openxmlformats.org/presentationml/2006/main">
  <p:tag name="_AMO_SINGLEOBJECT_" val="_AMO_SingleObject_472921726_ROM_F0.SEC2.GPlot_1.SEC1.BDY.IMG1"/>
  <p:tag name="RSID" val="472921726"/>
</p:tagLst>
</file>

<file path=ppt/tags/tag8.xml><?xml version="1.0" encoding="utf-8"?>
<p:tagLst xmlns:a="http://schemas.openxmlformats.org/drawingml/2006/main" xmlns:r="http://schemas.openxmlformats.org/officeDocument/2006/relationships" xmlns:p="http://schemas.openxmlformats.org/presentationml/2006/main">
  <p:tag name="_AMO_SINGLEOBJECT_" val="_AMO_SingleObject_456890584_ROM_F0.SEC2.SGRender_1.SEC1.BDY.IMG1"/>
  <p:tag name="RSID" val="456890584"/>
</p:tagLst>
</file>

<file path=ppt/tags/tag9.xml><?xml version="1.0" encoding="utf-8"?>
<p:tagLst xmlns:a="http://schemas.openxmlformats.org/drawingml/2006/main" xmlns:r="http://schemas.openxmlformats.org/officeDocument/2006/relationships" xmlns:p="http://schemas.openxmlformats.org/presentationml/2006/main">
  <p:tag name="_AMO_SINGLEOBJECT_" val="_AMO_SingleObject_172376291_ROM_F0.SEC2.SGRender_1.SEC1.BDY.IMG1"/>
  <p:tag name="RSID" val="17237629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wt. Agence de la biomédecine">
  <a:themeElements>
    <a:clrScheme name="Pwt. Agence de la biomédeci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wt. Agence de la biomédec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rtlCol="0">
        <a:spAutoFit/>
      </a:bodyPr>
      <a:lstStyle>
        <a:defPPr>
          <a:defRPr/>
        </a:defPPr>
      </a:lstStyle>
    </a:txDef>
  </a:objectDefaults>
  <a:extraClrSchemeLst>
    <a:extraClrScheme>
      <a:clrScheme name="Pwt. Agence de la biomédeci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wt. Agence de la biomédeci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wt. Agence de la biomédeci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wt. Agence de la biomédeci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wt. Agence de la biomédeci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wt. Agence de la biomédeci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wt. Agence de la biomédeci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19986</TotalTime>
  <Words>7233</Words>
  <Application>Microsoft Office PowerPoint</Application>
  <PresentationFormat>Affichage à l'écran (4:3)</PresentationFormat>
  <Paragraphs>1876</Paragraphs>
  <Slides>87</Slides>
  <Notes>1</Notes>
  <HiddenSlides>0</HiddenSlides>
  <MMClips>0</MMClips>
  <ScaleCrop>false</ScaleCrop>
  <HeadingPairs>
    <vt:vector size="4" baseType="variant">
      <vt:variant>
        <vt:lpstr>Thème</vt:lpstr>
      </vt:variant>
      <vt:variant>
        <vt:i4>2</vt:i4>
      </vt:variant>
      <vt:variant>
        <vt:lpstr>Titres des diapositives</vt:lpstr>
      </vt:variant>
      <vt:variant>
        <vt:i4>87</vt:i4>
      </vt:variant>
    </vt:vector>
  </HeadingPairs>
  <TitlesOfParts>
    <vt:vector size="89" baseType="lpstr">
      <vt:lpstr>Thème Office</vt:lpstr>
      <vt:lpstr>Pwt. Agence de la biomédecine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Hamida.Kadri</dc:creator>
  <cp:lastModifiedBy>Cécile COUCHOUD</cp:lastModifiedBy>
  <cp:revision>1763</cp:revision>
  <cp:lastPrinted>2015-12-18T13:47:46Z</cp:lastPrinted>
  <dcterms:created xsi:type="dcterms:W3CDTF">2013-07-05T13:10:05Z</dcterms:created>
  <dcterms:modified xsi:type="dcterms:W3CDTF">2018-04-30T12:56:04Z</dcterms:modified>
</cp:coreProperties>
</file>