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2"/>
  </p:notesMasterIdLst>
  <p:handoutMasterIdLst>
    <p:handoutMasterId r:id="rId83"/>
  </p:handoutMasterIdLst>
  <p:sldIdLst>
    <p:sldId id="573" r:id="rId2"/>
    <p:sldId id="574" r:id="rId3"/>
    <p:sldId id="510" r:id="rId4"/>
    <p:sldId id="457" r:id="rId5"/>
    <p:sldId id="458" r:id="rId6"/>
    <p:sldId id="465" r:id="rId7"/>
    <p:sldId id="494" r:id="rId8"/>
    <p:sldId id="583" r:id="rId9"/>
    <p:sldId id="495" r:id="rId10"/>
    <p:sldId id="496" r:id="rId11"/>
    <p:sldId id="259" r:id="rId12"/>
    <p:sldId id="540" r:id="rId13"/>
    <p:sldId id="541" r:id="rId14"/>
    <p:sldId id="542" r:id="rId15"/>
    <p:sldId id="543" r:id="rId16"/>
    <p:sldId id="544" r:id="rId17"/>
    <p:sldId id="545" r:id="rId18"/>
    <p:sldId id="546" r:id="rId19"/>
    <p:sldId id="547" r:id="rId20"/>
    <p:sldId id="548" r:id="rId21"/>
    <p:sldId id="549" r:id="rId22"/>
    <p:sldId id="550" r:id="rId23"/>
    <p:sldId id="440" r:id="rId24"/>
    <p:sldId id="430" r:id="rId25"/>
    <p:sldId id="431" r:id="rId26"/>
    <p:sldId id="575" r:id="rId27"/>
    <p:sldId id="433" r:id="rId28"/>
    <p:sldId id="434" r:id="rId29"/>
    <p:sldId id="576" r:id="rId30"/>
    <p:sldId id="438" r:id="rId31"/>
    <p:sldId id="579" r:id="rId32"/>
    <p:sldId id="551" r:id="rId33"/>
    <p:sldId id="262" r:id="rId34"/>
    <p:sldId id="264" r:id="rId35"/>
    <p:sldId id="265" r:id="rId36"/>
    <p:sldId id="260" r:id="rId37"/>
    <p:sldId id="261" r:id="rId38"/>
    <p:sldId id="552" r:id="rId39"/>
    <p:sldId id="256" r:id="rId40"/>
    <p:sldId id="257" r:id="rId41"/>
    <p:sldId id="258" r:id="rId42"/>
    <p:sldId id="553" r:id="rId43"/>
    <p:sldId id="473" r:id="rId44"/>
    <p:sldId id="516" r:id="rId45"/>
    <p:sldId id="521" r:id="rId46"/>
    <p:sldId id="584" r:id="rId47"/>
    <p:sldId id="524" r:id="rId48"/>
    <p:sldId id="526" r:id="rId49"/>
    <p:sldId id="532" r:id="rId50"/>
    <p:sldId id="554" r:id="rId51"/>
    <p:sldId id="512" r:id="rId52"/>
    <p:sldId id="513" r:id="rId53"/>
    <p:sldId id="514" r:id="rId54"/>
    <p:sldId id="515" r:id="rId55"/>
    <p:sldId id="564" r:id="rId56"/>
    <p:sldId id="580" r:id="rId57"/>
    <p:sldId id="582" r:id="rId58"/>
    <p:sldId id="567" r:id="rId59"/>
    <p:sldId id="568" r:id="rId60"/>
    <p:sldId id="569" r:id="rId61"/>
    <p:sldId id="266" r:id="rId62"/>
    <p:sldId id="570" r:id="rId63"/>
    <p:sldId id="268" r:id="rId64"/>
    <p:sldId id="571" r:id="rId65"/>
    <p:sldId id="270" r:id="rId66"/>
    <p:sldId id="271" r:id="rId67"/>
    <p:sldId id="272" r:id="rId68"/>
    <p:sldId id="555" r:id="rId69"/>
    <p:sldId id="556" r:id="rId70"/>
    <p:sldId id="557" r:id="rId71"/>
    <p:sldId id="558" r:id="rId72"/>
    <p:sldId id="263" r:id="rId73"/>
    <p:sldId id="559" r:id="rId74"/>
    <p:sldId id="267" r:id="rId75"/>
    <p:sldId id="269" r:id="rId76"/>
    <p:sldId id="560" r:id="rId77"/>
    <p:sldId id="561" r:id="rId78"/>
    <p:sldId id="562" r:id="rId79"/>
    <p:sldId id="563" r:id="rId80"/>
    <p:sldId id="572" r:id="rId81"/>
  </p:sldIdLst>
  <p:sldSz cx="12192000" cy="6858000"/>
  <p:notesSz cx="6797675" cy="9926638"/>
  <p:custDataLst>
    <p:tags r:id="rId84"/>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CHOUD Cécile" initials="CC" lastIdx="1" clrIdx="0">
    <p:extLst>
      <p:ext uri="{19B8F6BF-5375-455C-9EA6-DF929625EA0E}">
        <p15:presenceInfo xmlns:p15="http://schemas.microsoft.com/office/powerpoint/2012/main" userId="S-1-5-21-2061383671-738735816-1557874966-1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66FF"/>
    <a:srgbClr val="800000"/>
    <a:srgbClr val="69430B"/>
    <a:srgbClr val="D0D8E8"/>
    <a:srgbClr val="8BE9FF"/>
    <a:srgbClr val="FF9900"/>
    <a:srgbClr val="FFFFCC"/>
    <a:srgbClr val="E9EDF4"/>
    <a:srgbClr val="AF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94457" autoAdjust="0"/>
  </p:normalViewPr>
  <p:slideViewPr>
    <p:cSldViewPr>
      <p:cViewPr varScale="1">
        <p:scale>
          <a:sx n="99" d="100"/>
          <a:sy n="99" d="100"/>
        </p:scale>
        <p:origin x="103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18"/>
    </p:cViewPr>
  </p:sorterViewPr>
  <p:notesViewPr>
    <p:cSldViewPr>
      <p:cViewPr varScale="1">
        <p:scale>
          <a:sx n="80" d="100"/>
          <a:sy n="80" d="100"/>
        </p:scale>
        <p:origin x="-40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61863011-6000-46C7-B0F1-76040303D4CE}" type="datetimeFigureOut">
              <a:rPr lang="fr-FR"/>
              <a:pPr>
                <a:defRPr/>
              </a:pPr>
              <a:t>11/06/2025</a:t>
            </a:fld>
            <a:endParaRPr lang="fr-FR" dirty="0"/>
          </a:p>
        </p:txBody>
      </p:sp>
      <p:sp>
        <p:nvSpPr>
          <p:cNvPr id="4" name="Espace réservé du pied de page 3"/>
          <p:cNvSpPr>
            <a:spLocks noGrp="1"/>
          </p:cNvSpPr>
          <p:nvPr>
            <p:ph type="ftr" sz="quarter" idx="2"/>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379AACF-002B-4B30-A338-FC71C2B50F7F}" type="slidenum">
              <a:rPr lang="fr-FR"/>
              <a:pPr>
                <a:defRPr/>
              </a:pPr>
              <a:t>‹N°›</a:t>
            </a:fld>
            <a:endParaRPr lang="fr-FR" dirty="0"/>
          </a:p>
        </p:txBody>
      </p:sp>
    </p:spTree>
    <p:extLst>
      <p:ext uri="{BB962C8B-B14F-4D97-AF65-F5344CB8AC3E}">
        <p14:creationId xmlns:p14="http://schemas.microsoft.com/office/powerpoint/2010/main" val="272341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21554CD9-F690-4E92-9ED2-D2ADFD5553ED}" type="datetimeFigureOut">
              <a:rPr lang="fr-FR"/>
              <a:pPr>
                <a:defRPr/>
              </a:pPr>
              <a:t>11/06/2025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291" y="4714955"/>
            <a:ext cx="5439093" cy="4467383"/>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31DE928-47B3-4A3C-BF30-B2E3FDEA6F11}" type="slidenum">
              <a:rPr lang="fr-FR"/>
              <a:pPr>
                <a:defRPr/>
              </a:pPr>
              <a:t>‹N°›</a:t>
            </a:fld>
            <a:endParaRPr lang="fr-FR" dirty="0"/>
          </a:p>
        </p:txBody>
      </p:sp>
    </p:spTree>
    <p:extLst>
      <p:ext uri="{BB962C8B-B14F-4D97-AF65-F5344CB8AC3E}">
        <p14:creationId xmlns:p14="http://schemas.microsoft.com/office/powerpoint/2010/main" val="1244439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31DE928-47B3-4A3C-BF30-B2E3FDEA6F11}" type="slidenum">
              <a:rPr lang="fr-FR" smtClean="0"/>
              <a:pPr>
                <a:defRPr/>
              </a:pPr>
              <a:t>2</a:t>
            </a:fld>
            <a:endParaRPr lang="fr-FR" dirty="0"/>
          </a:p>
        </p:txBody>
      </p:sp>
    </p:spTree>
    <p:extLst>
      <p:ext uri="{BB962C8B-B14F-4D97-AF65-F5344CB8AC3E}">
        <p14:creationId xmlns:p14="http://schemas.microsoft.com/office/powerpoint/2010/main" val="348376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D9F70-8D6D-41E9-A6F7-0F049D572D96}" type="slidenum">
              <a:rPr lang="fr-FR" smtClean="0"/>
              <a:t>55</a:t>
            </a:fld>
            <a:endParaRPr lang="fr-FR"/>
          </a:p>
        </p:txBody>
      </p:sp>
    </p:spTree>
    <p:extLst>
      <p:ext uri="{BB962C8B-B14F-4D97-AF65-F5344CB8AC3E}">
        <p14:creationId xmlns:p14="http://schemas.microsoft.com/office/powerpoint/2010/main" val="3263553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984FA31-B217-4D46-9951-7E94B1382E07}" type="slidenum">
              <a:rPr lang="fr-FR" altLang="fr-FR">
                <a:solidFill>
                  <a:srgbClr val="000000"/>
                </a:solidFill>
              </a:rPr>
              <a:pPr>
                <a:defRPr/>
              </a:pPr>
              <a:t>‹N°›</a:t>
            </a:fld>
            <a:endParaRPr lang="fr-FR" altLang="fr-FR">
              <a:solidFill>
                <a:srgbClr val="000000"/>
              </a:solidFill>
            </a:endParaRPr>
          </a:p>
        </p:txBody>
      </p:sp>
      <p:pic>
        <p:nvPicPr>
          <p:cNvPr id="6" name="Image 5">
            <a:extLst>
              <a:ext uri="{FF2B5EF4-FFF2-40B4-BE49-F238E27FC236}">
                <a16:creationId xmlns:a16="http://schemas.microsoft.com/office/drawing/2014/main" id="{6086CB1F-353C-42D5-8B31-119D59877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7" name="Image 6">
            <a:extLst>
              <a:ext uri="{FF2B5EF4-FFF2-40B4-BE49-F238E27FC236}">
                <a16:creationId xmlns:a16="http://schemas.microsoft.com/office/drawing/2014/main" id="{758CD881-0E1C-4505-B7DB-01F3547CAC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8" name="ZoneTexte 7">
            <a:extLst>
              <a:ext uri="{FF2B5EF4-FFF2-40B4-BE49-F238E27FC236}">
                <a16:creationId xmlns:a16="http://schemas.microsoft.com/office/drawing/2014/main" id="{F80A526C-4631-4856-9F46-68799B34C62B}"/>
              </a:ext>
            </a:extLst>
          </p:cNvPr>
          <p:cNvSpPr txBox="1"/>
          <p:nvPr userDrawn="1"/>
        </p:nvSpPr>
        <p:spPr>
          <a:xfrm>
            <a:off x="10736580" y="918356"/>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2023</a:t>
            </a:r>
          </a:p>
        </p:txBody>
      </p:sp>
    </p:spTree>
    <p:extLst>
      <p:ext uri="{BB962C8B-B14F-4D97-AF65-F5344CB8AC3E}">
        <p14:creationId xmlns:p14="http://schemas.microsoft.com/office/powerpoint/2010/main" val="25228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B08C16F-FCEE-4EE8-B74D-0960FD3C34F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100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257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14400" y="609600"/>
            <a:ext cx="7569200" cy="5257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E11D6BD-82EF-487C-AE0E-E19B530A7E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3502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6197600" y="1828800"/>
            <a:ext cx="5080000" cy="4038600"/>
          </a:xfrm>
        </p:spPr>
        <p:txBody>
          <a:bodyPr/>
          <a:lstStyle/>
          <a:p>
            <a:pPr lvl="0"/>
            <a:endParaRPr lang="fr-FR" noProof="0"/>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FAA7626C-FC54-4154-9AF0-D31920E2BE6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4899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14400" y="39243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73D041E9-5D4D-4EAD-812E-CB15475265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3552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AB56995-3627-42D1-A13C-F51872D262D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637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1CE0906-F3CF-4EC1-B0CB-CCA20FB1FBF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6056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1E889F32-2ABB-4AB9-9AC3-BF8AFFAFD35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0231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9144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9DD4E0D-1C12-43F7-B912-B63C2B5EDCD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64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199E5EE-3500-4755-9E7E-92AAD6B1254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107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C62F312-659A-4CE3-BB8F-92A634440F3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9372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ltLang="fr-FR" dirty="0">
              <a:solidFill>
                <a:srgbClr val="000000"/>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0799A75-A6CD-4165-9B96-6465D61961AD}" type="slidenum">
              <a:rPr lang="fr-FR" altLang="fr-FR">
                <a:solidFill>
                  <a:srgbClr val="000000"/>
                </a:solidFill>
              </a:rPr>
              <a:pPr>
                <a:defRPr/>
              </a:pPr>
              <a:t>‹N°›</a:t>
            </a:fld>
            <a:endParaRPr lang="fr-FR" altLang="fr-FR" dirty="0">
              <a:solidFill>
                <a:srgbClr val="000000"/>
              </a:solidFill>
            </a:endParaRPr>
          </a:p>
        </p:txBody>
      </p:sp>
      <p:pic>
        <p:nvPicPr>
          <p:cNvPr id="5" name="Image 4">
            <a:extLst>
              <a:ext uri="{FF2B5EF4-FFF2-40B4-BE49-F238E27FC236}">
                <a16:creationId xmlns:a16="http://schemas.microsoft.com/office/drawing/2014/main" id="{ECB337C6-0A3B-4B3A-844B-49C2C5DF7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6" name="Image 5">
            <a:extLst>
              <a:ext uri="{FF2B5EF4-FFF2-40B4-BE49-F238E27FC236}">
                <a16:creationId xmlns:a16="http://schemas.microsoft.com/office/drawing/2014/main" id="{B9649BA3-72CB-417F-AB09-15AF14DA37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7" name="ZoneTexte 6">
            <a:extLst>
              <a:ext uri="{FF2B5EF4-FFF2-40B4-BE49-F238E27FC236}">
                <a16:creationId xmlns:a16="http://schemas.microsoft.com/office/drawing/2014/main" id="{F68EFED8-13B6-4005-A67B-48572DF66BD4}"/>
              </a:ext>
            </a:extLst>
          </p:cNvPr>
          <p:cNvSpPr txBox="1"/>
          <p:nvPr userDrawn="1"/>
        </p:nvSpPr>
        <p:spPr>
          <a:xfrm>
            <a:off x="10736580" y="918356"/>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2023</a:t>
            </a:r>
          </a:p>
        </p:txBody>
      </p:sp>
    </p:spTree>
    <p:extLst>
      <p:ext uri="{BB962C8B-B14F-4D97-AF65-F5344CB8AC3E}">
        <p14:creationId xmlns:p14="http://schemas.microsoft.com/office/powerpoint/2010/main" val="102255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0D663B5D-2283-4ECE-BAD4-C4F83C08B19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08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5ADE3869-1891-4126-A777-E4414416DB9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960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p:cNvSpPr>
            <a:spLocks noGrp="1" noChangeArrowheads="1"/>
          </p:cNvSpPr>
          <p:nvPr>
            <p:ph type="body" idx="1"/>
          </p:nvPr>
        </p:nvSpPr>
        <p:spPr bwMode="auto">
          <a:xfrm>
            <a:off x="914400" y="1828800"/>
            <a:ext cx="10363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9104769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rgbClr val="FF3300"/>
          </a:solidFill>
          <a:latin typeface="+mn-lt"/>
        </a:defRPr>
      </a:lvl2pPr>
      <a:lvl3pPr marL="1143000" indent="-228600" algn="l" rtl="0" eaLnBrk="0" fontAlgn="base" hangingPunct="0">
        <a:spcBef>
          <a:spcPct val="20000"/>
        </a:spcBef>
        <a:spcAft>
          <a:spcPct val="0"/>
        </a:spcAft>
        <a:buChar char="•"/>
        <a:defRPr sz="2000">
          <a:solidFill>
            <a:srgbClr val="0099FF"/>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8.png"/><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9.png"/><Relationship Id="rId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1.png"/><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80.xml"/><Relationship Id="rId7"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s/_rels/slide7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86.xml"/><Relationship Id="rId7"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0.xml.rels><?xml version="1.0" encoding="UTF-8" standalone="yes"?>
<Relationships xmlns="http://schemas.openxmlformats.org/package/2006/relationships"><Relationship Id="rId2" Type="http://schemas.openxmlformats.org/officeDocument/2006/relationships/hyperlink" Target="https://www.agence-biomedecine.fr/Les-chiffres-du-R-E-I-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854BA1D-571A-4228-A6C9-DFFF91CA4569}"/>
              </a:ext>
            </a:extLst>
          </p:cNvPr>
          <p:cNvSpPr>
            <a:spLocks noGrp="1"/>
          </p:cNvSpPr>
          <p:nvPr>
            <p:ph type="ctrTitle"/>
          </p:nvPr>
        </p:nvSpPr>
        <p:spPr/>
        <p:txBody>
          <a:bodyPr/>
          <a:lstStyle/>
          <a:p>
            <a:r>
              <a:rPr lang="fr-FR" dirty="0">
                <a:solidFill>
                  <a:schemeClr val="accent1"/>
                </a:solidFill>
              </a:rPr>
              <a:t>Rapport annuel REIN 2023</a:t>
            </a:r>
          </a:p>
        </p:txBody>
      </p:sp>
      <p:sp>
        <p:nvSpPr>
          <p:cNvPr id="6" name="Sous-titre 5">
            <a:extLst>
              <a:ext uri="{FF2B5EF4-FFF2-40B4-BE49-F238E27FC236}">
                <a16:creationId xmlns:a16="http://schemas.microsoft.com/office/drawing/2014/main" id="{A97CE435-3F82-4B12-B45F-F9CFE2A8C45C}"/>
              </a:ext>
            </a:extLst>
          </p:cNvPr>
          <p:cNvSpPr>
            <a:spLocks noGrp="1"/>
          </p:cNvSpPr>
          <p:nvPr>
            <p:ph type="subTitle" idx="1"/>
          </p:nvPr>
        </p:nvSpPr>
        <p:spPr/>
        <p:txBody>
          <a:bodyPr/>
          <a:lstStyle/>
          <a:p>
            <a:r>
              <a:rPr lang="fr-FR" dirty="0">
                <a:solidFill>
                  <a:schemeClr val="accent1"/>
                </a:solidFill>
              </a:rPr>
              <a:t>Mathilde Lassalle, Cécile Couchoud</a:t>
            </a:r>
          </a:p>
          <a:p>
            <a:r>
              <a:rPr lang="fr-FR" dirty="0">
                <a:solidFill>
                  <a:schemeClr val="accent1"/>
                </a:solidFill>
              </a:rPr>
              <a:t>Agence de la biomédecine</a:t>
            </a:r>
          </a:p>
        </p:txBody>
      </p:sp>
    </p:spTree>
    <p:extLst>
      <p:ext uri="{BB962C8B-B14F-4D97-AF65-F5344CB8AC3E}">
        <p14:creationId xmlns:p14="http://schemas.microsoft.com/office/powerpoint/2010/main" val="16565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8400"/>
            <a:ext cx="7920880" cy="609600"/>
          </a:xfrm>
        </p:spPr>
        <p:txBody>
          <a:bodyPr/>
          <a:lstStyle/>
          <a:p>
            <a:pPr>
              <a:defRPr/>
            </a:pPr>
            <a:r>
              <a:rPr lang="fr-FR" sz="1800" i="1" dirty="0">
                <a:latin typeface="Comic Sans MS" panose="030F0702030302020204" pitchFamily="66" charset="0"/>
                <a:cs typeface="Times New Roman" panose="02020603050405020304" pitchFamily="18" charset="0"/>
              </a:rPr>
              <a:t>Evolution du nombre de malades incidents DIABETIQUES en défaillance rénale avec traitement de suppléance</a:t>
            </a:r>
            <a:endParaRPr lang="fr-FR" altLang="fr-FR" sz="1800" i="1" dirty="0">
              <a:latin typeface="Comic Sans MS" panose="030F0702030302020204" pitchFamily="66" charset="0"/>
              <a:cs typeface="Times New Roman" panose="02020603050405020304" pitchFamily="18" charset="0"/>
            </a:endParaRP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631504" y="317500"/>
            <a:ext cx="7512496" cy="5703788"/>
          </a:xfrm>
          <a:prstGeom prst="rect">
            <a:avLst/>
          </a:prstGeom>
        </p:spPr>
      </p:pic>
    </p:spTree>
    <p:extLst>
      <p:ext uri="{BB962C8B-B14F-4D97-AF65-F5344CB8AC3E}">
        <p14:creationId xmlns:p14="http://schemas.microsoft.com/office/powerpoint/2010/main" val="402784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2420888"/>
            <a:ext cx="7200799"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Prévalence de la Maladie Rénale Chronique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Stade 5 au stade de la suppléance</a:t>
            </a:r>
            <a:endParaRPr lang="fr-FR" sz="4000" dirty="0">
              <a:latin typeface="Comic Sans MS" panose="030F0702030302020204" pitchFamily="66" charset="0"/>
            </a:endParaRPr>
          </a:p>
        </p:txBody>
      </p:sp>
      <p:sp>
        <p:nvSpPr>
          <p:cNvPr id="3" name="ZoneTexte 2"/>
          <p:cNvSpPr txBox="1"/>
          <p:nvPr/>
        </p:nvSpPr>
        <p:spPr>
          <a:xfrm>
            <a:off x="5347335" y="5234942"/>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91702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495600" y="6024161"/>
            <a:ext cx="7857436" cy="836712"/>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la défaillance rénale avec traitement de suppléance (dialyse ou greffe) par département en 2023</a:t>
            </a:r>
          </a:p>
        </p:txBody>
      </p:sp>
      <p:pic>
        <p:nvPicPr>
          <p:cNvPr id="4" name="Image 3">
            <a:extLst>
              <a:ext uri="{FF2B5EF4-FFF2-40B4-BE49-F238E27FC236}">
                <a16:creationId xmlns:a16="http://schemas.microsoft.com/office/drawing/2014/main" id="{4C0C7D7A-55FB-4CF6-A752-91798CAD73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464" y="0"/>
            <a:ext cx="5178040" cy="5949280"/>
          </a:xfrm>
          <a:prstGeom prst="rect">
            <a:avLst/>
          </a:prstGeom>
          <a:noFill/>
          <a:ln>
            <a:noFill/>
          </a:ln>
        </p:spPr>
      </p:pic>
      <p:sp>
        <p:nvSpPr>
          <p:cNvPr id="6" name="ZoneTexte 5">
            <a:extLst>
              <a:ext uri="{FF2B5EF4-FFF2-40B4-BE49-F238E27FC236}">
                <a16:creationId xmlns:a16="http://schemas.microsoft.com/office/drawing/2014/main" id="{CB72A376-34F4-48C0-A7B8-FC0FE3C58FC0}"/>
              </a:ext>
            </a:extLst>
          </p:cNvPr>
          <p:cNvSpPr txBox="1"/>
          <p:nvPr/>
        </p:nvSpPr>
        <p:spPr>
          <a:xfrm>
            <a:off x="551384" y="1268760"/>
            <a:ext cx="2736304" cy="1200329"/>
          </a:xfrm>
          <a:prstGeom prst="rect">
            <a:avLst/>
          </a:prstGeom>
          <a:noFill/>
        </p:spPr>
        <p:txBody>
          <a:bodyPr wrap="square">
            <a:spAutoFit/>
          </a:bodyPr>
          <a:lstStyle/>
          <a:p>
            <a:r>
              <a:rPr lang="fr-FR" dirty="0">
                <a:solidFill>
                  <a:srgbClr val="3333CC"/>
                </a:solidFill>
              </a:rPr>
              <a:t>Au 31 décembre 2023, 95 591 patients sont traités par dialyse ou greffe rénale. </a:t>
            </a:r>
            <a:endParaRPr lang="fr-FR" dirty="0"/>
          </a:p>
        </p:txBody>
      </p:sp>
    </p:spTree>
    <p:extLst>
      <p:ext uri="{BB962C8B-B14F-4D97-AF65-F5344CB8AC3E}">
        <p14:creationId xmlns:p14="http://schemas.microsoft.com/office/powerpoint/2010/main" val="265889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8400"/>
            <a:ext cx="8784976" cy="609600"/>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la défaillance rénale traitée par dialyse (à gauche) ou greffe (à droite) par département en 2023</a:t>
            </a:r>
          </a:p>
        </p:txBody>
      </p:sp>
      <p:pic>
        <p:nvPicPr>
          <p:cNvPr id="5" name="Image 4">
            <a:extLst>
              <a:ext uri="{FF2B5EF4-FFF2-40B4-BE49-F238E27FC236}">
                <a16:creationId xmlns:a16="http://schemas.microsoft.com/office/drawing/2014/main" id="{0968BB42-BB34-474C-984B-0F495A59F4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88" y="425128"/>
            <a:ext cx="5356748" cy="5668168"/>
          </a:xfrm>
          <a:prstGeom prst="rect">
            <a:avLst/>
          </a:prstGeom>
          <a:noFill/>
          <a:ln>
            <a:noFill/>
          </a:ln>
        </p:spPr>
      </p:pic>
      <p:pic>
        <p:nvPicPr>
          <p:cNvPr id="7" name="Image 6">
            <a:extLst>
              <a:ext uri="{FF2B5EF4-FFF2-40B4-BE49-F238E27FC236}">
                <a16:creationId xmlns:a16="http://schemas.microsoft.com/office/drawing/2014/main" id="{1B5F650C-1F7D-4FF1-931D-E2C51AA399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404664"/>
            <a:ext cx="5616624" cy="5688632"/>
          </a:xfrm>
          <a:prstGeom prst="rect">
            <a:avLst/>
          </a:prstGeom>
          <a:noFill/>
          <a:ln>
            <a:noFill/>
          </a:ln>
        </p:spPr>
      </p:pic>
    </p:spTree>
    <p:extLst>
      <p:ext uri="{BB962C8B-B14F-4D97-AF65-F5344CB8AC3E}">
        <p14:creationId xmlns:p14="http://schemas.microsoft.com/office/powerpoint/2010/main" val="236665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279576" y="5949280"/>
            <a:ext cx="9001000" cy="720080"/>
          </a:xfrm>
        </p:spPr>
        <p:txBody>
          <a:bodyPr/>
          <a:lstStyle/>
          <a:p>
            <a:pPr>
              <a:defRPr/>
            </a:pPr>
            <a:r>
              <a:rPr lang="fr-FR" altLang="fr-FR" sz="1800" i="1" dirty="0">
                <a:latin typeface="Comic Sans MS" panose="030F0702030302020204" pitchFamily="66" charset="0"/>
                <a:cs typeface="Arial" panose="020B0604020202020204" pitchFamily="34" charset="0"/>
              </a:rPr>
              <a:t>Age des patients prévalents en défaillance rénale avec traitement de suppléance (dialyse ou greffe) selon le sexe et la maladie rénale initiale en 2023</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3313558493"/>
              </p:ext>
            </p:extLst>
          </p:nvPr>
        </p:nvGraphicFramePr>
        <p:xfrm>
          <a:off x="875420" y="836712"/>
          <a:ext cx="10153127" cy="4511040"/>
        </p:xfrm>
        <a:graphic>
          <a:graphicData uri="http://schemas.openxmlformats.org/drawingml/2006/table">
            <a:tbl>
              <a:tblPr firstRow="1" bandRow="1">
                <a:tableStyleId>{5C22544A-7EE6-4342-B048-85BDC9FD1C3A}</a:tableStyleId>
              </a:tblPr>
              <a:tblGrid>
                <a:gridCol w="2193125">
                  <a:extLst>
                    <a:ext uri="{9D8B030D-6E8A-4147-A177-3AD203B41FA5}">
                      <a16:colId xmlns:a16="http://schemas.microsoft.com/office/drawing/2014/main" val="2958080573"/>
                    </a:ext>
                  </a:extLst>
                </a:gridCol>
                <a:gridCol w="2513945">
                  <a:extLst>
                    <a:ext uri="{9D8B030D-6E8A-4147-A177-3AD203B41FA5}">
                      <a16:colId xmlns:a16="http://schemas.microsoft.com/office/drawing/2014/main" val="2748299511"/>
                    </a:ext>
                  </a:extLst>
                </a:gridCol>
                <a:gridCol w="857604">
                  <a:extLst>
                    <a:ext uri="{9D8B030D-6E8A-4147-A177-3AD203B41FA5}">
                      <a16:colId xmlns:a16="http://schemas.microsoft.com/office/drawing/2014/main" val="2550769656"/>
                    </a:ext>
                  </a:extLst>
                </a:gridCol>
                <a:gridCol w="1048246">
                  <a:extLst>
                    <a:ext uri="{9D8B030D-6E8A-4147-A177-3AD203B41FA5}">
                      <a16:colId xmlns:a16="http://schemas.microsoft.com/office/drawing/2014/main" val="2443471858"/>
                    </a:ext>
                  </a:extLst>
                </a:gridCol>
                <a:gridCol w="1128321">
                  <a:extLst>
                    <a:ext uri="{9D8B030D-6E8A-4147-A177-3AD203B41FA5}">
                      <a16:colId xmlns:a16="http://schemas.microsoft.com/office/drawing/2014/main" val="3884430126"/>
                    </a:ext>
                  </a:extLst>
                </a:gridCol>
                <a:gridCol w="998058">
                  <a:extLst>
                    <a:ext uri="{9D8B030D-6E8A-4147-A177-3AD203B41FA5}">
                      <a16:colId xmlns:a16="http://schemas.microsoft.com/office/drawing/2014/main" val="2683444897"/>
                    </a:ext>
                  </a:extLst>
                </a:gridCol>
                <a:gridCol w="656684">
                  <a:extLst>
                    <a:ext uri="{9D8B030D-6E8A-4147-A177-3AD203B41FA5}">
                      <a16:colId xmlns:a16="http://schemas.microsoft.com/office/drawing/2014/main" val="2200152766"/>
                    </a:ext>
                  </a:extLst>
                </a:gridCol>
                <a:gridCol w="757144">
                  <a:extLst>
                    <a:ext uri="{9D8B030D-6E8A-4147-A177-3AD203B41FA5}">
                      <a16:colId xmlns:a16="http://schemas.microsoft.com/office/drawing/2014/main" val="1974431288"/>
                    </a:ext>
                  </a:extLst>
                </a:gridCol>
              </a:tblGrid>
              <a:tr h="0">
                <a:tc>
                  <a:txBody>
                    <a:bodyPr/>
                    <a:lstStyle/>
                    <a:p>
                      <a:pPr algn="ctr"/>
                      <a:endParaRPr lang="fr-FR" sz="1600"/>
                    </a:p>
                  </a:txBody>
                  <a:tcPr anchor="ctr"/>
                </a:tc>
                <a:tc>
                  <a:txBody>
                    <a:bodyPr/>
                    <a:lstStyle/>
                    <a:p>
                      <a:pPr algn="ctr"/>
                      <a:endParaRPr lang="fr-FR" sz="1600"/>
                    </a:p>
                  </a:txBody>
                  <a:tcPr anchor="ctr"/>
                </a:tc>
                <a:tc>
                  <a:txBody>
                    <a:bodyPr/>
                    <a:lstStyle/>
                    <a:p>
                      <a:pPr algn="ctr"/>
                      <a:r>
                        <a:rPr lang="fr-FR" sz="1600"/>
                        <a:t>n</a:t>
                      </a:r>
                    </a:p>
                  </a:txBody>
                  <a:tcPr anchor="ctr"/>
                </a:tc>
                <a:tc>
                  <a:txBody>
                    <a:bodyPr/>
                    <a:lstStyle/>
                    <a:p>
                      <a:pPr algn="ctr"/>
                      <a:r>
                        <a:rPr lang="fr-FR" sz="1600"/>
                        <a:t>Moyenne</a:t>
                      </a:r>
                    </a:p>
                  </a:txBody>
                  <a:tcPr anchor="ctr"/>
                </a:tc>
                <a:tc>
                  <a:txBody>
                    <a:bodyPr/>
                    <a:lstStyle/>
                    <a:p>
                      <a:pPr algn="ctr"/>
                      <a:r>
                        <a:rPr lang="fr-FR" sz="1600"/>
                        <a:t>Ecart-type</a:t>
                      </a:r>
                    </a:p>
                  </a:txBody>
                  <a:tcPr anchor="ctr"/>
                </a:tc>
                <a:tc>
                  <a:txBody>
                    <a:bodyPr/>
                    <a:lstStyle/>
                    <a:p>
                      <a:pPr algn="ctr"/>
                      <a:r>
                        <a:rPr lang="fr-FR" sz="1600"/>
                        <a:t>Médiane</a:t>
                      </a:r>
                    </a:p>
                  </a:txBody>
                  <a:tcPr anchor="ctr"/>
                </a:tc>
                <a:tc>
                  <a:txBody>
                    <a:bodyPr/>
                    <a:lstStyle/>
                    <a:p>
                      <a:pPr algn="ctr"/>
                      <a:r>
                        <a:rPr lang="fr-FR" sz="1600"/>
                        <a:t>Min</a:t>
                      </a:r>
                    </a:p>
                  </a:txBody>
                  <a:tcPr anchor="ctr"/>
                </a:tc>
                <a:tc>
                  <a:txBody>
                    <a:bodyPr/>
                    <a:lstStyle/>
                    <a:p>
                      <a:pPr algn="ctr"/>
                      <a:r>
                        <a:rPr lang="fr-FR" sz="1600"/>
                        <a:t>Max</a:t>
                      </a:r>
                    </a:p>
                  </a:txBody>
                  <a:tcPr anchor="ctr"/>
                </a:tc>
                <a:extLst>
                  <a:ext uri="{0D108BD9-81ED-4DB2-BD59-A6C34878D82A}">
                    <a16:rowId xmlns:a16="http://schemas.microsoft.com/office/drawing/2014/main" val="2859108020"/>
                  </a:ext>
                </a:extLst>
              </a:tr>
              <a:tr h="193675">
                <a:tc>
                  <a:txBody>
                    <a:bodyPr/>
                    <a:lstStyle/>
                    <a:p>
                      <a:r>
                        <a:rPr lang="fr-FR" sz="1600"/>
                        <a:t>Selon le sexe</a:t>
                      </a:r>
                    </a:p>
                  </a:txBody>
                  <a:tcPr anchor="ctr"/>
                </a:tc>
                <a:tc>
                  <a:txBody>
                    <a:bodyPr/>
                    <a:lstStyle/>
                    <a:p>
                      <a:r>
                        <a:rPr lang="fr-FR" sz="1600"/>
                        <a:t>Homme</a:t>
                      </a:r>
                    </a:p>
                  </a:txBody>
                  <a:tcPr anchor="ctr"/>
                </a:tc>
                <a:tc>
                  <a:txBody>
                    <a:bodyPr/>
                    <a:lstStyle/>
                    <a:p>
                      <a:pPr algn="ctr"/>
                      <a:r>
                        <a:rPr lang="fr-FR" sz="1600"/>
                        <a:t>59 477</a:t>
                      </a:r>
                    </a:p>
                  </a:txBody>
                  <a:tcPr anchor="ctr"/>
                </a:tc>
                <a:tc>
                  <a:txBody>
                    <a:bodyPr/>
                    <a:lstStyle/>
                    <a:p>
                      <a:pPr algn="ctr"/>
                      <a:r>
                        <a:rPr lang="fr-FR" sz="1600"/>
                        <a:t>63,7</a:t>
                      </a:r>
                    </a:p>
                  </a:txBody>
                  <a:tcPr anchor="ctr"/>
                </a:tc>
                <a:tc>
                  <a:txBody>
                    <a:bodyPr/>
                    <a:lstStyle/>
                    <a:p>
                      <a:pPr algn="ctr"/>
                      <a:r>
                        <a:rPr lang="fr-FR" sz="1600"/>
                        <a:t>16,0</a:t>
                      </a:r>
                    </a:p>
                  </a:txBody>
                  <a:tcPr anchor="ctr"/>
                </a:tc>
                <a:tc>
                  <a:txBody>
                    <a:bodyPr/>
                    <a:lstStyle/>
                    <a:p>
                      <a:pPr algn="ctr"/>
                      <a:r>
                        <a:rPr lang="fr-FR" sz="1600"/>
                        <a:t>66,0</a:t>
                      </a:r>
                    </a:p>
                  </a:txBody>
                  <a:tcPr anchor="ctr"/>
                </a:tc>
                <a:tc>
                  <a:txBody>
                    <a:bodyPr/>
                    <a:lstStyle/>
                    <a:p>
                      <a:pPr algn="ctr"/>
                      <a:r>
                        <a:rPr lang="fr-FR" sz="1600"/>
                        <a:t>0,5</a:t>
                      </a:r>
                    </a:p>
                  </a:txBody>
                  <a:tcPr anchor="ctr"/>
                </a:tc>
                <a:tc>
                  <a:txBody>
                    <a:bodyPr/>
                    <a:lstStyle/>
                    <a:p>
                      <a:pPr algn="ctr"/>
                      <a:r>
                        <a:rPr lang="fr-FR" sz="1600"/>
                        <a:t>102,8</a:t>
                      </a:r>
                    </a:p>
                  </a:txBody>
                  <a:tcPr anchor="ctr"/>
                </a:tc>
                <a:extLst>
                  <a:ext uri="{0D108BD9-81ED-4DB2-BD59-A6C34878D82A}">
                    <a16:rowId xmlns:a16="http://schemas.microsoft.com/office/drawing/2014/main" val="2404287138"/>
                  </a:ext>
                </a:extLst>
              </a:tr>
              <a:tr h="0">
                <a:tc>
                  <a:txBody>
                    <a:bodyPr/>
                    <a:lstStyle/>
                    <a:p>
                      <a:endParaRPr lang="fr-FR" sz="1600" dirty="0"/>
                    </a:p>
                  </a:txBody>
                  <a:tcPr anchor="ctr"/>
                </a:tc>
                <a:tc>
                  <a:txBody>
                    <a:bodyPr/>
                    <a:lstStyle/>
                    <a:p>
                      <a:r>
                        <a:rPr lang="fr-FR" sz="1600"/>
                        <a:t>Femme</a:t>
                      </a:r>
                    </a:p>
                  </a:txBody>
                  <a:tcPr anchor="ctr"/>
                </a:tc>
                <a:tc>
                  <a:txBody>
                    <a:bodyPr/>
                    <a:lstStyle/>
                    <a:p>
                      <a:pPr algn="ctr"/>
                      <a:r>
                        <a:rPr lang="fr-FR" sz="1600"/>
                        <a:t>36 114</a:t>
                      </a:r>
                    </a:p>
                  </a:txBody>
                  <a:tcPr anchor="ctr"/>
                </a:tc>
                <a:tc>
                  <a:txBody>
                    <a:bodyPr/>
                    <a:lstStyle/>
                    <a:p>
                      <a:pPr algn="ctr"/>
                      <a:r>
                        <a:rPr lang="fr-FR" sz="1600"/>
                        <a:t>63,6</a:t>
                      </a:r>
                    </a:p>
                  </a:txBody>
                  <a:tcPr anchor="ctr"/>
                </a:tc>
                <a:tc>
                  <a:txBody>
                    <a:bodyPr/>
                    <a:lstStyle/>
                    <a:p>
                      <a:pPr algn="ctr"/>
                      <a:r>
                        <a:rPr lang="fr-FR" sz="1600"/>
                        <a:t>16,2</a:t>
                      </a:r>
                    </a:p>
                  </a:txBody>
                  <a:tcPr anchor="ctr"/>
                </a:tc>
                <a:tc>
                  <a:txBody>
                    <a:bodyPr/>
                    <a:lstStyle/>
                    <a:p>
                      <a:pPr algn="ctr"/>
                      <a:r>
                        <a:rPr lang="fr-FR" sz="1600"/>
                        <a:t>65,7</a:t>
                      </a:r>
                    </a:p>
                  </a:txBody>
                  <a:tcPr anchor="ctr"/>
                </a:tc>
                <a:tc>
                  <a:txBody>
                    <a:bodyPr/>
                    <a:lstStyle/>
                    <a:p>
                      <a:pPr algn="ctr"/>
                      <a:r>
                        <a:rPr lang="fr-FR" sz="1600"/>
                        <a:t>2,0</a:t>
                      </a:r>
                    </a:p>
                  </a:txBody>
                  <a:tcPr anchor="ctr"/>
                </a:tc>
                <a:tc>
                  <a:txBody>
                    <a:bodyPr/>
                    <a:lstStyle/>
                    <a:p>
                      <a:pPr algn="ctr"/>
                      <a:r>
                        <a:rPr lang="fr-FR" sz="1600"/>
                        <a:t>101,6</a:t>
                      </a:r>
                    </a:p>
                  </a:txBody>
                  <a:tcPr anchor="ctr"/>
                </a:tc>
                <a:extLst>
                  <a:ext uri="{0D108BD9-81ED-4DB2-BD59-A6C34878D82A}">
                    <a16:rowId xmlns:a16="http://schemas.microsoft.com/office/drawing/2014/main" val="2902057969"/>
                  </a:ext>
                </a:extLst>
              </a:tr>
              <a:tr h="193675">
                <a:tc>
                  <a:txBody>
                    <a:bodyPr/>
                    <a:lstStyle/>
                    <a:p>
                      <a:r>
                        <a:rPr lang="fr-FR" sz="1600"/>
                        <a:t>Selon la maladie rénale</a:t>
                      </a:r>
                    </a:p>
                  </a:txBody>
                  <a:tcPr anchor="ctr"/>
                </a:tc>
                <a:tc>
                  <a:txBody>
                    <a:bodyPr/>
                    <a:lstStyle/>
                    <a:p>
                      <a:r>
                        <a:rPr lang="fr-FR" sz="1600"/>
                        <a:t>Glomérulonéphrite primitive</a:t>
                      </a:r>
                    </a:p>
                  </a:txBody>
                  <a:tcPr anchor="ctr"/>
                </a:tc>
                <a:tc>
                  <a:txBody>
                    <a:bodyPr/>
                    <a:lstStyle/>
                    <a:p>
                      <a:pPr algn="ctr"/>
                      <a:r>
                        <a:rPr lang="fr-FR" sz="1600"/>
                        <a:t>17 829</a:t>
                      </a:r>
                    </a:p>
                  </a:txBody>
                  <a:tcPr anchor="ctr"/>
                </a:tc>
                <a:tc>
                  <a:txBody>
                    <a:bodyPr/>
                    <a:lstStyle/>
                    <a:p>
                      <a:pPr algn="ctr"/>
                      <a:r>
                        <a:rPr lang="fr-FR" sz="1600"/>
                        <a:t>59,0</a:t>
                      </a:r>
                    </a:p>
                  </a:txBody>
                  <a:tcPr anchor="ctr"/>
                </a:tc>
                <a:tc>
                  <a:txBody>
                    <a:bodyPr/>
                    <a:lstStyle/>
                    <a:p>
                      <a:pPr algn="ctr"/>
                      <a:r>
                        <a:rPr lang="fr-FR" sz="1600"/>
                        <a:t>15,5</a:t>
                      </a:r>
                    </a:p>
                  </a:txBody>
                  <a:tcPr anchor="ctr"/>
                </a:tc>
                <a:tc>
                  <a:txBody>
                    <a:bodyPr/>
                    <a:lstStyle/>
                    <a:p>
                      <a:pPr algn="ctr"/>
                      <a:r>
                        <a:rPr lang="fr-FR" sz="1600"/>
                        <a:t>60,2</a:t>
                      </a:r>
                    </a:p>
                  </a:txBody>
                  <a:tcPr anchor="ctr"/>
                </a:tc>
                <a:tc>
                  <a:txBody>
                    <a:bodyPr/>
                    <a:lstStyle/>
                    <a:p>
                      <a:pPr algn="ctr"/>
                      <a:r>
                        <a:rPr lang="fr-FR" sz="1600"/>
                        <a:t>2,4</a:t>
                      </a:r>
                    </a:p>
                  </a:txBody>
                  <a:tcPr anchor="ctr"/>
                </a:tc>
                <a:tc>
                  <a:txBody>
                    <a:bodyPr/>
                    <a:lstStyle/>
                    <a:p>
                      <a:pPr algn="ctr"/>
                      <a:r>
                        <a:rPr lang="fr-FR" sz="1600"/>
                        <a:t>98,1</a:t>
                      </a:r>
                    </a:p>
                  </a:txBody>
                  <a:tcPr anchor="ctr"/>
                </a:tc>
                <a:extLst>
                  <a:ext uri="{0D108BD9-81ED-4DB2-BD59-A6C34878D82A}">
                    <a16:rowId xmlns:a16="http://schemas.microsoft.com/office/drawing/2014/main" val="2561681804"/>
                  </a:ext>
                </a:extLst>
              </a:tr>
              <a:tr h="0">
                <a:tc>
                  <a:txBody>
                    <a:bodyPr/>
                    <a:lstStyle/>
                    <a:p>
                      <a:endParaRPr lang="fr-FR" sz="1600"/>
                    </a:p>
                  </a:txBody>
                  <a:tcPr anchor="ctr"/>
                </a:tc>
                <a:tc>
                  <a:txBody>
                    <a:bodyPr/>
                    <a:lstStyle/>
                    <a:p>
                      <a:r>
                        <a:rPr lang="fr-FR" sz="1600"/>
                        <a:t>Pyélonéphrite</a:t>
                      </a:r>
                    </a:p>
                  </a:txBody>
                  <a:tcPr anchor="ctr"/>
                </a:tc>
                <a:tc>
                  <a:txBody>
                    <a:bodyPr/>
                    <a:lstStyle/>
                    <a:p>
                      <a:pPr algn="ctr"/>
                      <a:r>
                        <a:rPr lang="fr-FR" sz="1600"/>
                        <a:t>5 842</a:t>
                      </a:r>
                    </a:p>
                  </a:txBody>
                  <a:tcPr anchor="ctr"/>
                </a:tc>
                <a:tc>
                  <a:txBody>
                    <a:bodyPr/>
                    <a:lstStyle/>
                    <a:p>
                      <a:pPr algn="ctr"/>
                      <a:r>
                        <a:rPr lang="fr-FR" sz="1600"/>
                        <a:t>59,3</a:t>
                      </a:r>
                    </a:p>
                  </a:txBody>
                  <a:tcPr anchor="ctr"/>
                </a:tc>
                <a:tc>
                  <a:txBody>
                    <a:bodyPr/>
                    <a:lstStyle/>
                    <a:p>
                      <a:pPr algn="ctr"/>
                      <a:r>
                        <a:rPr lang="fr-FR" sz="1600"/>
                        <a:t>17,5</a:t>
                      </a:r>
                    </a:p>
                  </a:txBody>
                  <a:tcPr anchor="ctr"/>
                </a:tc>
                <a:tc>
                  <a:txBody>
                    <a:bodyPr/>
                    <a:lstStyle/>
                    <a:p>
                      <a:pPr algn="ctr"/>
                      <a:r>
                        <a:rPr lang="fr-FR" sz="1600"/>
                        <a:t>61,2</a:t>
                      </a:r>
                    </a:p>
                  </a:txBody>
                  <a:tcPr anchor="ctr"/>
                </a:tc>
                <a:tc>
                  <a:txBody>
                    <a:bodyPr/>
                    <a:lstStyle/>
                    <a:p>
                      <a:pPr algn="ctr"/>
                      <a:r>
                        <a:rPr lang="fr-FR" sz="1600"/>
                        <a:t>0,5</a:t>
                      </a:r>
                    </a:p>
                  </a:txBody>
                  <a:tcPr anchor="ctr"/>
                </a:tc>
                <a:tc>
                  <a:txBody>
                    <a:bodyPr/>
                    <a:lstStyle/>
                    <a:p>
                      <a:pPr algn="ctr"/>
                      <a:r>
                        <a:rPr lang="fr-FR" sz="1600"/>
                        <a:t>98,9</a:t>
                      </a:r>
                    </a:p>
                  </a:txBody>
                  <a:tcPr anchor="ctr"/>
                </a:tc>
                <a:extLst>
                  <a:ext uri="{0D108BD9-81ED-4DB2-BD59-A6C34878D82A}">
                    <a16:rowId xmlns:a16="http://schemas.microsoft.com/office/drawing/2014/main" val="3925276845"/>
                  </a:ext>
                </a:extLst>
              </a:tr>
              <a:tr h="0">
                <a:tc>
                  <a:txBody>
                    <a:bodyPr/>
                    <a:lstStyle/>
                    <a:p>
                      <a:endParaRPr lang="fr-FR" sz="1600"/>
                    </a:p>
                  </a:txBody>
                  <a:tcPr anchor="ctr"/>
                </a:tc>
                <a:tc>
                  <a:txBody>
                    <a:bodyPr/>
                    <a:lstStyle/>
                    <a:p>
                      <a:r>
                        <a:rPr lang="fr-FR" sz="1600"/>
                        <a:t>Polykystose</a:t>
                      </a:r>
                    </a:p>
                  </a:txBody>
                  <a:tcPr anchor="ctr"/>
                </a:tc>
                <a:tc>
                  <a:txBody>
                    <a:bodyPr/>
                    <a:lstStyle/>
                    <a:p>
                      <a:pPr algn="ctr"/>
                      <a:r>
                        <a:rPr lang="fr-FR" sz="1600"/>
                        <a:t>9 742</a:t>
                      </a:r>
                    </a:p>
                  </a:txBody>
                  <a:tcPr anchor="ctr"/>
                </a:tc>
                <a:tc>
                  <a:txBody>
                    <a:bodyPr/>
                    <a:lstStyle/>
                    <a:p>
                      <a:pPr algn="ctr"/>
                      <a:r>
                        <a:rPr lang="fr-FR" sz="1600"/>
                        <a:t>64,3</a:t>
                      </a:r>
                    </a:p>
                  </a:txBody>
                  <a:tcPr anchor="ctr"/>
                </a:tc>
                <a:tc>
                  <a:txBody>
                    <a:bodyPr/>
                    <a:lstStyle/>
                    <a:p>
                      <a:pPr algn="ctr"/>
                      <a:r>
                        <a:rPr lang="fr-FR" sz="1600"/>
                        <a:t>11,2</a:t>
                      </a:r>
                    </a:p>
                  </a:txBody>
                  <a:tcPr anchor="ctr"/>
                </a:tc>
                <a:tc>
                  <a:txBody>
                    <a:bodyPr/>
                    <a:lstStyle/>
                    <a:p>
                      <a:pPr algn="ctr"/>
                      <a:r>
                        <a:rPr lang="fr-FR" sz="1600"/>
                        <a:t>64,5</a:t>
                      </a:r>
                    </a:p>
                  </a:txBody>
                  <a:tcPr anchor="ctr"/>
                </a:tc>
                <a:tc>
                  <a:txBody>
                    <a:bodyPr/>
                    <a:lstStyle/>
                    <a:p>
                      <a:pPr algn="ctr"/>
                      <a:r>
                        <a:rPr lang="fr-FR" sz="1600"/>
                        <a:t>9,8</a:t>
                      </a:r>
                    </a:p>
                  </a:txBody>
                  <a:tcPr anchor="ctr"/>
                </a:tc>
                <a:tc>
                  <a:txBody>
                    <a:bodyPr/>
                    <a:lstStyle/>
                    <a:p>
                      <a:pPr algn="ctr"/>
                      <a:r>
                        <a:rPr lang="fr-FR" sz="1600"/>
                        <a:t>101,3</a:t>
                      </a:r>
                    </a:p>
                  </a:txBody>
                  <a:tcPr anchor="ctr"/>
                </a:tc>
                <a:extLst>
                  <a:ext uri="{0D108BD9-81ED-4DB2-BD59-A6C34878D82A}">
                    <a16:rowId xmlns:a16="http://schemas.microsoft.com/office/drawing/2014/main" val="1533536007"/>
                  </a:ext>
                </a:extLst>
              </a:tr>
              <a:tr h="0">
                <a:tc>
                  <a:txBody>
                    <a:bodyPr/>
                    <a:lstStyle/>
                    <a:p>
                      <a:endParaRPr lang="fr-FR" sz="1600"/>
                    </a:p>
                  </a:txBody>
                  <a:tcPr anchor="ctr"/>
                </a:tc>
                <a:tc>
                  <a:txBody>
                    <a:bodyPr/>
                    <a:lstStyle/>
                    <a:p>
                      <a:r>
                        <a:rPr lang="fr-FR" sz="1600"/>
                        <a:t>Néphropathie diabétique</a:t>
                      </a:r>
                    </a:p>
                  </a:txBody>
                  <a:tcPr anchor="ctr"/>
                </a:tc>
                <a:tc>
                  <a:txBody>
                    <a:bodyPr/>
                    <a:lstStyle/>
                    <a:p>
                      <a:pPr algn="ctr"/>
                      <a:r>
                        <a:rPr lang="fr-FR" sz="1600"/>
                        <a:t>15 112</a:t>
                      </a:r>
                    </a:p>
                  </a:txBody>
                  <a:tcPr anchor="ctr"/>
                </a:tc>
                <a:tc>
                  <a:txBody>
                    <a:bodyPr/>
                    <a:lstStyle/>
                    <a:p>
                      <a:pPr algn="ctr"/>
                      <a:r>
                        <a:rPr lang="fr-FR" sz="1600"/>
                        <a:t>68,5</a:t>
                      </a:r>
                    </a:p>
                  </a:txBody>
                  <a:tcPr anchor="ctr"/>
                </a:tc>
                <a:tc>
                  <a:txBody>
                    <a:bodyPr/>
                    <a:lstStyle/>
                    <a:p>
                      <a:pPr algn="ctr"/>
                      <a:r>
                        <a:rPr lang="fr-FR" sz="1600"/>
                        <a:t>12,8</a:t>
                      </a:r>
                    </a:p>
                  </a:txBody>
                  <a:tcPr anchor="ctr"/>
                </a:tc>
                <a:tc>
                  <a:txBody>
                    <a:bodyPr/>
                    <a:lstStyle/>
                    <a:p>
                      <a:pPr algn="ctr"/>
                      <a:r>
                        <a:rPr lang="fr-FR" sz="1600"/>
                        <a:t>70,5</a:t>
                      </a:r>
                    </a:p>
                  </a:txBody>
                  <a:tcPr anchor="ctr"/>
                </a:tc>
                <a:tc>
                  <a:txBody>
                    <a:bodyPr/>
                    <a:lstStyle/>
                    <a:p>
                      <a:pPr algn="ctr"/>
                      <a:r>
                        <a:rPr lang="fr-FR" sz="1600"/>
                        <a:t>18,0</a:t>
                      </a:r>
                    </a:p>
                  </a:txBody>
                  <a:tcPr anchor="ctr"/>
                </a:tc>
                <a:tc>
                  <a:txBody>
                    <a:bodyPr/>
                    <a:lstStyle/>
                    <a:p>
                      <a:pPr algn="ctr"/>
                      <a:r>
                        <a:rPr lang="fr-FR" sz="1600"/>
                        <a:t>100,7</a:t>
                      </a:r>
                    </a:p>
                  </a:txBody>
                  <a:tcPr anchor="ctr"/>
                </a:tc>
                <a:extLst>
                  <a:ext uri="{0D108BD9-81ED-4DB2-BD59-A6C34878D82A}">
                    <a16:rowId xmlns:a16="http://schemas.microsoft.com/office/drawing/2014/main" val="2434202336"/>
                  </a:ext>
                </a:extLst>
              </a:tr>
              <a:tr h="0">
                <a:tc>
                  <a:txBody>
                    <a:bodyPr/>
                    <a:lstStyle/>
                    <a:p>
                      <a:endParaRPr lang="fr-FR" sz="1600"/>
                    </a:p>
                  </a:txBody>
                  <a:tcPr anchor="ctr"/>
                </a:tc>
                <a:tc>
                  <a:txBody>
                    <a:bodyPr/>
                    <a:lstStyle/>
                    <a:p>
                      <a:r>
                        <a:rPr lang="fr-FR" sz="1600"/>
                        <a:t>Hypertension artérielle</a:t>
                      </a:r>
                    </a:p>
                  </a:txBody>
                  <a:tcPr anchor="ctr"/>
                </a:tc>
                <a:tc>
                  <a:txBody>
                    <a:bodyPr/>
                    <a:lstStyle/>
                    <a:p>
                      <a:pPr algn="ctr"/>
                      <a:r>
                        <a:rPr lang="fr-FR" sz="1600"/>
                        <a:t>15 422</a:t>
                      </a:r>
                    </a:p>
                  </a:txBody>
                  <a:tcPr anchor="ctr"/>
                </a:tc>
                <a:tc>
                  <a:txBody>
                    <a:bodyPr/>
                    <a:lstStyle/>
                    <a:p>
                      <a:pPr algn="ctr"/>
                      <a:r>
                        <a:rPr lang="fr-FR" sz="1600"/>
                        <a:t>71,3</a:t>
                      </a:r>
                    </a:p>
                  </a:txBody>
                  <a:tcPr anchor="ctr"/>
                </a:tc>
                <a:tc>
                  <a:txBody>
                    <a:bodyPr/>
                    <a:lstStyle/>
                    <a:p>
                      <a:pPr algn="ctr"/>
                      <a:r>
                        <a:rPr lang="fr-FR" sz="1600"/>
                        <a:t>13,9</a:t>
                      </a:r>
                    </a:p>
                  </a:txBody>
                  <a:tcPr anchor="ctr"/>
                </a:tc>
                <a:tc>
                  <a:txBody>
                    <a:bodyPr/>
                    <a:lstStyle/>
                    <a:p>
                      <a:pPr algn="ctr"/>
                      <a:r>
                        <a:rPr lang="fr-FR" sz="1600"/>
                        <a:t>73,7</a:t>
                      </a:r>
                    </a:p>
                  </a:txBody>
                  <a:tcPr anchor="ctr"/>
                </a:tc>
                <a:tc>
                  <a:txBody>
                    <a:bodyPr/>
                    <a:lstStyle/>
                    <a:p>
                      <a:pPr algn="ctr"/>
                      <a:r>
                        <a:rPr lang="fr-FR" sz="1600"/>
                        <a:t>14,5</a:t>
                      </a:r>
                    </a:p>
                  </a:txBody>
                  <a:tcPr anchor="ctr"/>
                </a:tc>
                <a:tc>
                  <a:txBody>
                    <a:bodyPr/>
                    <a:lstStyle/>
                    <a:p>
                      <a:pPr algn="ctr"/>
                      <a:r>
                        <a:rPr lang="fr-FR" sz="1600"/>
                        <a:t>102,8</a:t>
                      </a:r>
                    </a:p>
                  </a:txBody>
                  <a:tcPr anchor="ctr"/>
                </a:tc>
                <a:extLst>
                  <a:ext uri="{0D108BD9-81ED-4DB2-BD59-A6C34878D82A}">
                    <a16:rowId xmlns:a16="http://schemas.microsoft.com/office/drawing/2014/main" val="3905612412"/>
                  </a:ext>
                </a:extLst>
              </a:tr>
              <a:tr h="0">
                <a:tc>
                  <a:txBody>
                    <a:bodyPr/>
                    <a:lstStyle/>
                    <a:p>
                      <a:endParaRPr lang="fr-FR" sz="1600"/>
                    </a:p>
                  </a:txBody>
                  <a:tcPr anchor="ctr"/>
                </a:tc>
                <a:tc>
                  <a:txBody>
                    <a:bodyPr/>
                    <a:lstStyle/>
                    <a:p>
                      <a:r>
                        <a:rPr lang="fr-FR" sz="1600"/>
                        <a:t>Vasculaire</a:t>
                      </a:r>
                    </a:p>
                  </a:txBody>
                  <a:tcPr anchor="ctr"/>
                </a:tc>
                <a:tc>
                  <a:txBody>
                    <a:bodyPr/>
                    <a:lstStyle/>
                    <a:p>
                      <a:pPr algn="ctr"/>
                      <a:r>
                        <a:rPr lang="fr-FR" sz="1600"/>
                        <a:t>619</a:t>
                      </a:r>
                    </a:p>
                  </a:txBody>
                  <a:tcPr anchor="ctr"/>
                </a:tc>
                <a:tc>
                  <a:txBody>
                    <a:bodyPr/>
                    <a:lstStyle/>
                    <a:p>
                      <a:pPr algn="ctr"/>
                      <a:r>
                        <a:rPr lang="fr-FR" sz="1600"/>
                        <a:t>68,1</a:t>
                      </a:r>
                    </a:p>
                  </a:txBody>
                  <a:tcPr anchor="ctr"/>
                </a:tc>
                <a:tc>
                  <a:txBody>
                    <a:bodyPr/>
                    <a:lstStyle/>
                    <a:p>
                      <a:pPr algn="ctr"/>
                      <a:r>
                        <a:rPr lang="fr-FR" sz="1600"/>
                        <a:t>15,8</a:t>
                      </a:r>
                    </a:p>
                  </a:txBody>
                  <a:tcPr anchor="ctr"/>
                </a:tc>
                <a:tc>
                  <a:txBody>
                    <a:bodyPr/>
                    <a:lstStyle/>
                    <a:p>
                      <a:pPr algn="ctr"/>
                      <a:r>
                        <a:rPr lang="fr-FR" sz="1600"/>
                        <a:t>71,2</a:t>
                      </a:r>
                    </a:p>
                  </a:txBody>
                  <a:tcPr anchor="ctr"/>
                </a:tc>
                <a:tc>
                  <a:txBody>
                    <a:bodyPr/>
                    <a:lstStyle/>
                    <a:p>
                      <a:pPr algn="ctr"/>
                      <a:r>
                        <a:rPr lang="fr-FR" sz="1600"/>
                        <a:t>2,7</a:t>
                      </a:r>
                    </a:p>
                  </a:txBody>
                  <a:tcPr anchor="ctr"/>
                </a:tc>
                <a:tc>
                  <a:txBody>
                    <a:bodyPr/>
                    <a:lstStyle/>
                    <a:p>
                      <a:pPr algn="ctr"/>
                      <a:r>
                        <a:rPr lang="fr-FR" sz="1600"/>
                        <a:t>100,2</a:t>
                      </a:r>
                    </a:p>
                  </a:txBody>
                  <a:tcPr anchor="ctr"/>
                </a:tc>
                <a:extLst>
                  <a:ext uri="{0D108BD9-81ED-4DB2-BD59-A6C34878D82A}">
                    <a16:rowId xmlns:a16="http://schemas.microsoft.com/office/drawing/2014/main" val="1676386039"/>
                  </a:ext>
                </a:extLst>
              </a:tr>
              <a:tr h="0">
                <a:tc>
                  <a:txBody>
                    <a:bodyPr/>
                    <a:lstStyle/>
                    <a:p>
                      <a:endParaRPr lang="fr-FR" sz="1600"/>
                    </a:p>
                  </a:txBody>
                  <a:tcPr anchor="ctr"/>
                </a:tc>
                <a:tc>
                  <a:txBody>
                    <a:bodyPr/>
                    <a:lstStyle/>
                    <a:p>
                      <a:r>
                        <a:rPr lang="fr-FR" sz="1600"/>
                        <a:t>Autre</a:t>
                      </a:r>
                    </a:p>
                  </a:txBody>
                  <a:tcPr anchor="ctr"/>
                </a:tc>
                <a:tc>
                  <a:txBody>
                    <a:bodyPr/>
                    <a:lstStyle/>
                    <a:p>
                      <a:pPr algn="ctr"/>
                      <a:r>
                        <a:rPr lang="fr-FR" sz="1600"/>
                        <a:t>16 615</a:t>
                      </a:r>
                    </a:p>
                  </a:txBody>
                  <a:tcPr anchor="ctr"/>
                </a:tc>
                <a:tc>
                  <a:txBody>
                    <a:bodyPr/>
                    <a:lstStyle/>
                    <a:p>
                      <a:pPr algn="ctr"/>
                      <a:r>
                        <a:rPr lang="fr-FR" sz="1600"/>
                        <a:t>57,6</a:t>
                      </a:r>
                    </a:p>
                  </a:txBody>
                  <a:tcPr anchor="ctr"/>
                </a:tc>
                <a:tc>
                  <a:txBody>
                    <a:bodyPr/>
                    <a:lstStyle/>
                    <a:p>
                      <a:pPr algn="ctr"/>
                      <a:r>
                        <a:rPr lang="fr-FR" sz="1600"/>
                        <a:t>18,2</a:t>
                      </a:r>
                    </a:p>
                  </a:txBody>
                  <a:tcPr anchor="ctr"/>
                </a:tc>
                <a:tc>
                  <a:txBody>
                    <a:bodyPr/>
                    <a:lstStyle/>
                    <a:p>
                      <a:pPr algn="ctr"/>
                      <a:r>
                        <a:rPr lang="fr-FR" sz="1600"/>
                        <a:t>59,6</a:t>
                      </a:r>
                    </a:p>
                  </a:txBody>
                  <a:tcPr anchor="ctr"/>
                </a:tc>
                <a:tc>
                  <a:txBody>
                    <a:bodyPr/>
                    <a:lstStyle/>
                    <a:p>
                      <a:pPr algn="ctr"/>
                      <a:r>
                        <a:rPr lang="fr-FR" sz="1600"/>
                        <a:t>1,0</a:t>
                      </a:r>
                    </a:p>
                  </a:txBody>
                  <a:tcPr anchor="ctr"/>
                </a:tc>
                <a:tc>
                  <a:txBody>
                    <a:bodyPr/>
                    <a:lstStyle/>
                    <a:p>
                      <a:pPr algn="ctr"/>
                      <a:r>
                        <a:rPr lang="fr-FR" sz="1600"/>
                        <a:t>101,6</a:t>
                      </a:r>
                    </a:p>
                  </a:txBody>
                  <a:tcPr anchor="ctr"/>
                </a:tc>
                <a:extLst>
                  <a:ext uri="{0D108BD9-81ED-4DB2-BD59-A6C34878D82A}">
                    <a16:rowId xmlns:a16="http://schemas.microsoft.com/office/drawing/2014/main" val="713919614"/>
                  </a:ext>
                </a:extLst>
              </a:tr>
              <a:tr h="0">
                <a:tc>
                  <a:txBody>
                    <a:bodyPr/>
                    <a:lstStyle/>
                    <a:p>
                      <a:endParaRPr lang="fr-FR" sz="1600"/>
                    </a:p>
                  </a:txBody>
                  <a:tcPr anchor="ctr"/>
                </a:tc>
                <a:tc>
                  <a:txBody>
                    <a:bodyPr/>
                    <a:lstStyle/>
                    <a:p>
                      <a:r>
                        <a:rPr lang="fr-FR" sz="1600"/>
                        <a:t>Inconnu</a:t>
                      </a:r>
                    </a:p>
                  </a:txBody>
                  <a:tcPr anchor="ctr"/>
                </a:tc>
                <a:tc>
                  <a:txBody>
                    <a:bodyPr/>
                    <a:lstStyle/>
                    <a:p>
                      <a:pPr algn="ctr"/>
                      <a:r>
                        <a:rPr lang="fr-FR" sz="1600"/>
                        <a:t>14 410</a:t>
                      </a:r>
                    </a:p>
                  </a:txBody>
                  <a:tcPr anchor="ctr"/>
                </a:tc>
                <a:tc>
                  <a:txBody>
                    <a:bodyPr/>
                    <a:lstStyle/>
                    <a:p>
                      <a:pPr algn="ctr"/>
                      <a:r>
                        <a:rPr lang="fr-FR" sz="1600"/>
                        <a:t>64,3</a:t>
                      </a:r>
                    </a:p>
                  </a:txBody>
                  <a:tcPr anchor="ctr"/>
                </a:tc>
                <a:tc>
                  <a:txBody>
                    <a:bodyPr/>
                    <a:lstStyle/>
                    <a:p>
                      <a:pPr algn="ctr"/>
                      <a:r>
                        <a:rPr lang="fr-FR" sz="1600"/>
                        <a:t>16,4</a:t>
                      </a:r>
                    </a:p>
                  </a:txBody>
                  <a:tcPr anchor="ctr"/>
                </a:tc>
                <a:tc>
                  <a:txBody>
                    <a:bodyPr/>
                    <a:lstStyle/>
                    <a:p>
                      <a:pPr algn="ctr"/>
                      <a:r>
                        <a:rPr lang="fr-FR" sz="1600"/>
                        <a:t>67,0</a:t>
                      </a:r>
                    </a:p>
                  </a:txBody>
                  <a:tcPr anchor="ctr"/>
                </a:tc>
                <a:tc>
                  <a:txBody>
                    <a:bodyPr/>
                    <a:lstStyle/>
                    <a:p>
                      <a:pPr algn="ctr"/>
                      <a:r>
                        <a:rPr lang="fr-FR" sz="1600"/>
                        <a:t>1,5</a:t>
                      </a:r>
                    </a:p>
                  </a:txBody>
                  <a:tcPr anchor="ctr"/>
                </a:tc>
                <a:tc>
                  <a:txBody>
                    <a:bodyPr/>
                    <a:lstStyle/>
                    <a:p>
                      <a:pPr algn="ctr"/>
                      <a:r>
                        <a:rPr lang="fr-FR" sz="1600"/>
                        <a:t>100,8</a:t>
                      </a:r>
                    </a:p>
                  </a:txBody>
                  <a:tcPr anchor="ctr"/>
                </a:tc>
                <a:extLst>
                  <a:ext uri="{0D108BD9-81ED-4DB2-BD59-A6C34878D82A}">
                    <a16:rowId xmlns:a16="http://schemas.microsoft.com/office/drawing/2014/main" val="507932329"/>
                  </a:ext>
                </a:extLst>
              </a:tr>
              <a:tr h="193675">
                <a:tc>
                  <a:txBody>
                    <a:bodyPr/>
                    <a:lstStyle/>
                    <a:p>
                      <a:r>
                        <a:rPr lang="fr-FR" sz="1600"/>
                        <a:t>Total Pays</a:t>
                      </a:r>
                    </a:p>
                  </a:txBody>
                  <a:tcPr anchor="ctr"/>
                </a:tc>
                <a:tc>
                  <a:txBody>
                    <a:bodyPr/>
                    <a:lstStyle/>
                    <a:p>
                      <a:endParaRPr lang="fr-FR" sz="1600"/>
                    </a:p>
                  </a:txBody>
                  <a:tcPr anchor="ctr"/>
                </a:tc>
                <a:tc>
                  <a:txBody>
                    <a:bodyPr/>
                    <a:lstStyle/>
                    <a:p>
                      <a:pPr algn="ctr"/>
                      <a:r>
                        <a:rPr lang="fr-FR" sz="1600"/>
                        <a:t>95 591</a:t>
                      </a:r>
                    </a:p>
                  </a:txBody>
                  <a:tcPr anchor="ctr"/>
                </a:tc>
                <a:tc>
                  <a:txBody>
                    <a:bodyPr/>
                    <a:lstStyle/>
                    <a:p>
                      <a:pPr algn="ctr"/>
                      <a:r>
                        <a:rPr lang="fr-FR" sz="1600"/>
                        <a:t>63,6</a:t>
                      </a:r>
                    </a:p>
                  </a:txBody>
                  <a:tcPr anchor="ctr"/>
                </a:tc>
                <a:tc>
                  <a:txBody>
                    <a:bodyPr/>
                    <a:lstStyle/>
                    <a:p>
                      <a:pPr algn="ctr"/>
                      <a:r>
                        <a:rPr lang="fr-FR" sz="1600"/>
                        <a:t>16,1</a:t>
                      </a:r>
                    </a:p>
                  </a:txBody>
                  <a:tcPr anchor="ctr"/>
                </a:tc>
                <a:tc>
                  <a:txBody>
                    <a:bodyPr/>
                    <a:lstStyle/>
                    <a:p>
                      <a:pPr algn="ctr"/>
                      <a:r>
                        <a:rPr lang="fr-FR" sz="1600"/>
                        <a:t>65,9</a:t>
                      </a:r>
                    </a:p>
                  </a:txBody>
                  <a:tcPr anchor="ctr"/>
                </a:tc>
                <a:tc>
                  <a:txBody>
                    <a:bodyPr/>
                    <a:lstStyle/>
                    <a:p>
                      <a:pPr algn="ctr"/>
                      <a:r>
                        <a:rPr lang="fr-FR" sz="1600"/>
                        <a:t>0,5</a:t>
                      </a:r>
                    </a:p>
                  </a:txBody>
                  <a:tcPr anchor="ctr"/>
                </a:tc>
                <a:tc>
                  <a:txBody>
                    <a:bodyPr/>
                    <a:lstStyle/>
                    <a:p>
                      <a:pPr algn="ctr"/>
                      <a:r>
                        <a:rPr lang="fr-FR" sz="1600" dirty="0"/>
                        <a:t>102,8</a:t>
                      </a:r>
                    </a:p>
                  </a:txBody>
                  <a:tcPr anchor="ctr"/>
                </a:tc>
                <a:extLst>
                  <a:ext uri="{0D108BD9-81ED-4DB2-BD59-A6C34878D82A}">
                    <a16:rowId xmlns:a16="http://schemas.microsoft.com/office/drawing/2014/main" val="4213124137"/>
                  </a:ext>
                </a:extLst>
              </a:tr>
            </a:tbl>
          </a:graphicData>
        </a:graphic>
      </p:graphicFrame>
    </p:spTree>
    <p:extLst>
      <p:ext uri="{BB962C8B-B14F-4D97-AF65-F5344CB8AC3E}">
        <p14:creationId xmlns:p14="http://schemas.microsoft.com/office/powerpoint/2010/main" val="92449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063552" y="6224736"/>
            <a:ext cx="8280920" cy="633264"/>
          </a:xfrm>
        </p:spPr>
        <p:txBody>
          <a:bodyPr/>
          <a:lstStyle/>
          <a:p>
            <a:pPr>
              <a:defRPr/>
            </a:pPr>
            <a:r>
              <a:rPr lang="fr-FR" altLang="fr-FR" sz="1800" i="1" dirty="0">
                <a:latin typeface="Comic Sans MS" panose="030F0702030302020204" pitchFamily="66" charset="0"/>
                <a:cs typeface="Arial" panose="020B0604020202020204" pitchFamily="34" charset="0"/>
              </a:rPr>
              <a:t>Prévalence de la défaillance rénale avec traitement de suppléance par âge et sexe et selon le traitement en 2023</a:t>
            </a:r>
          </a:p>
        </p:txBody>
      </p:sp>
      <p:sp>
        <p:nvSpPr>
          <p:cNvPr id="8" name="ZoneTexte 7"/>
          <p:cNvSpPr txBox="1"/>
          <p:nvPr/>
        </p:nvSpPr>
        <p:spPr>
          <a:xfrm>
            <a:off x="6528049" y="620688"/>
            <a:ext cx="1915909" cy="369332"/>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dialysés</a:t>
            </a:r>
          </a:p>
        </p:txBody>
      </p:sp>
      <p:sp>
        <p:nvSpPr>
          <p:cNvPr id="9" name="ZoneTexte 8"/>
          <p:cNvSpPr txBox="1"/>
          <p:nvPr/>
        </p:nvSpPr>
        <p:spPr>
          <a:xfrm>
            <a:off x="3071664" y="4913029"/>
            <a:ext cx="2492990" cy="646331"/>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porteurs d’un </a:t>
            </a:r>
          </a:p>
          <a:p>
            <a:r>
              <a:rPr lang="fr-FR" dirty="0"/>
              <a:t>greffon fonctionnel</a:t>
            </a:r>
          </a:p>
        </p:txBody>
      </p:sp>
      <p:pic>
        <p:nvPicPr>
          <p:cNvPr id="2" name="Image 1"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5714" y="260648"/>
            <a:ext cx="5762625" cy="3600450"/>
          </a:xfrm>
          <a:prstGeom prst="rect">
            <a:avLst/>
          </a:prstGeom>
        </p:spPr>
      </p:pic>
      <p:pic>
        <p:nvPicPr>
          <p:cNvPr id="3" name="Image 2"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239023" y="2624286"/>
            <a:ext cx="5762625" cy="3600450"/>
          </a:xfrm>
          <a:prstGeom prst="rect">
            <a:avLst/>
          </a:prstGeom>
        </p:spPr>
      </p:pic>
    </p:spTree>
    <p:extLst>
      <p:ext uri="{BB962C8B-B14F-4D97-AF65-F5344CB8AC3E}">
        <p14:creationId xmlns:p14="http://schemas.microsoft.com/office/powerpoint/2010/main" val="413457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021288"/>
            <a:ext cx="6048672" cy="720080"/>
          </a:xfrm>
        </p:spPr>
        <p:txBody>
          <a:bodyPr/>
          <a:lstStyle/>
          <a:p>
            <a:pPr>
              <a:defRPr/>
            </a:pPr>
            <a:r>
              <a:rPr lang="fr-FR" altLang="fr-FR" sz="1800" i="1" dirty="0">
                <a:latin typeface="Comic Sans MS" panose="030F0702030302020204" pitchFamily="66" charset="0"/>
                <a:cs typeface="Arial" panose="020B0604020202020204" pitchFamily="34" charset="0"/>
              </a:rPr>
              <a:t>Distribution des prévalences standardisées par région selon le traitement de suppléance </a:t>
            </a:r>
            <a:r>
              <a:rPr lang="fr-FR" sz="1800" i="1" dirty="0">
                <a:latin typeface="Comic Sans MS" panose="030F0702030302020204" pitchFamily="66" charset="0"/>
                <a:cs typeface="Arial" panose="020B0604020202020204" pitchFamily="34" charset="0"/>
              </a:rPr>
              <a:t>en 2023</a:t>
            </a:r>
            <a:endParaRPr lang="fr-FR" altLang="fr-FR" sz="1800" i="1" dirty="0">
              <a:latin typeface="Comic Sans MS" panose="030F0702030302020204" pitchFamily="66" charset="0"/>
              <a:cs typeface="Arial" panose="020B0604020202020204" pitchFamily="34" charset="0"/>
            </a:endParaRPr>
          </a:p>
        </p:txBody>
      </p:sp>
      <p:sp>
        <p:nvSpPr>
          <p:cNvPr id="8" name="ZoneTexte 7"/>
          <p:cNvSpPr txBox="1"/>
          <p:nvPr>
            <p:custDataLst>
              <p:tags r:id="rId1"/>
            </p:custDataLst>
          </p:nvPr>
        </p:nvSpPr>
        <p:spPr>
          <a:xfrm>
            <a:off x="9408368" y="3717032"/>
            <a:ext cx="1922488" cy="1200329"/>
          </a:xfrm>
          <a:prstGeom prst="rect">
            <a:avLst/>
          </a:prstGeom>
          <a:noFill/>
        </p:spPr>
        <p:txBody>
          <a:bodyPr vert="horz" wrap="square" rtlCol="0" anchor="b">
            <a:spAutoFit/>
          </a:bodyPr>
          <a:lstStyle/>
          <a:p>
            <a:r>
              <a:rPr lang="fr-FR" i="1" dirty="0"/>
              <a:t>** Régions dont le rapport Greffés/Dialysés est supérieur à 1</a:t>
            </a:r>
          </a:p>
        </p:txBody>
      </p:sp>
      <p:pic>
        <p:nvPicPr>
          <p:cNvPr id="2" name="Image 1"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166578" y="332656"/>
            <a:ext cx="6850732" cy="5372596"/>
          </a:xfrm>
          <a:prstGeom prst="rect">
            <a:avLst/>
          </a:prstGeom>
        </p:spPr>
      </p:pic>
    </p:spTree>
    <p:extLst>
      <p:ext uri="{BB962C8B-B14F-4D97-AF65-F5344CB8AC3E}">
        <p14:creationId xmlns:p14="http://schemas.microsoft.com/office/powerpoint/2010/main" val="405960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0780"/>
            <a:ext cx="7632848" cy="572596"/>
          </a:xfrm>
        </p:spPr>
        <p:txBody>
          <a:bodyPr/>
          <a:lstStyle/>
          <a:p>
            <a:pPr>
              <a:defRPr/>
            </a:pPr>
            <a:r>
              <a:rPr lang="fr-FR" altLang="fr-FR" sz="1800" i="1" dirty="0">
                <a:latin typeface="Comic Sans MS" panose="030F0702030302020204" pitchFamily="66" charset="0"/>
                <a:cs typeface="Arial" panose="020B0604020202020204" pitchFamily="34" charset="0"/>
              </a:rPr>
              <a:t>Evolution de la prévalence standardisée selon le traitement de suppléance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75520" y="317500"/>
            <a:ext cx="7368480" cy="5559772"/>
          </a:xfrm>
          <a:prstGeom prst="rect">
            <a:avLst/>
          </a:prstGeom>
        </p:spPr>
      </p:pic>
    </p:spTree>
    <p:extLst>
      <p:ext uri="{BB962C8B-B14F-4D97-AF65-F5344CB8AC3E}">
        <p14:creationId xmlns:p14="http://schemas.microsoft.com/office/powerpoint/2010/main" val="199209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2447764" y="5924128"/>
            <a:ext cx="7080448" cy="673224"/>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en défaillance rénale selon le traitement de suppléance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17500"/>
            <a:ext cx="7080448" cy="5343748"/>
          </a:xfrm>
          <a:prstGeom prst="rect">
            <a:avLst/>
          </a:prstGeom>
        </p:spPr>
      </p:pic>
    </p:spTree>
    <p:extLst>
      <p:ext uri="{BB962C8B-B14F-4D97-AF65-F5344CB8AC3E}">
        <p14:creationId xmlns:p14="http://schemas.microsoft.com/office/powerpoint/2010/main" val="212786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3287688" y="5902052"/>
            <a:ext cx="5976664" cy="692696"/>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âge chez les DIALYSÉS</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47528" y="317500"/>
            <a:ext cx="7296472" cy="5415756"/>
          </a:xfrm>
          <a:prstGeom prst="rect">
            <a:avLst/>
          </a:prstGeom>
        </p:spPr>
      </p:pic>
    </p:spTree>
    <p:extLst>
      <p:ext uri="{BB962C8B-B14F-4D97-AF65-F5344CB8AC3E}">
        <p14:creationId xmlns:p14="http://schemas.microsoft.com/office/powerpoint/2010/main" val="27857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1736332" y="223182"/>
            <a:ext cx="8719335" cy="6411637"/>
            <a:chOff x="251519" y="116633"/>
            <a:chExt cx="8719336" cy="6772490"/>
          </a:xfrm>
        </p:grpSpPr>
        <p:grpSp>
          <p:nvGrpSpPr>
            <p:cNvPr id="23" name="Groupe 22"/>
            <p:cNvGrpSpPr/>
            <p:nvPr/>
          </p:nvGrpSpPr>
          <p:grpSpPr>
            <a:xfrm>
              <a:off x="251519" y="116633"/>
              <a:ext cx="8719336" cy="6219788"/>
              <a:chOff x="251519" y="745083"/>
              <a:chExt cx="8719336" cy="5371618"/>
            </a:xfrm>
          </p:grpSpPr>
          <p:grpSp>
            <p:nvGrpSpPr>
              <p:cNvPr id="26" name="Groupe 25"/>
              <p:cNvGrpSpPr/>
              <p:nvPr/>
            </p:nvGrpSpPr>
            <p:grpSpPr>
              <a:xfrm>
                <a:off x="251519" y="1061694"/>
                <a:ext cx="8719336" cy="5055007"/>
                <a:chOff x="251519" y="1061694"/>
                <a:chExt cx="8719336" cy="5055007"/>
              </a:xfrm>
            </p:grpSpPr>
            <p:sp>
              <p:nvSpPr>
                <p:cNvPr id="28" name="ZoneTexte 3"/>
                <p:cNvSpPr txBox="1"/>
                <p:nvPr/>
              </p:nvSpPr>
              <p:spPr>
                <a:xfrm>
                  <a:off x="255692" y="1061694"/>
                  <a:ext cx="5116780" cy="617685"/>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600" dirty="0">
                    <a:solidFill>
                      <a:schemeClr val="tx2"/>
                    </a:solidFill>
                  </a:endParaRPr>
                </a:p>
                <a:p>
                  <a:pPr algn="ctr"/>
                  <a:r>
                    <a:rPr lang="fr-FR" sz="1600" b="1" dirty="0">
                      <a:solidFill>
                        <a:schemeClr val="tx2"/>
                      </a:solidFill>
                    </a:rPr>
                    <a:t>Défaillance rénale avec traitement de suppléance rénale</a:t>
                  </a:r>
                  <a:endParaRPr lang="fr-FR" sz="1000" dirty="0">
                    <a:solidFill>
                      <a:schemeClr val="tx2"/>
                    </a:solidFill>
                  </a:endParaRPr>
                </a:p>
              </p:txBody>
            </p:sp>
            <p:sp>
              <p:nvSpPr>
                <p:cNvPr id="29" name="ZoneTexte 4"/>
                <p:cNvSpPr txBox="1"/>
                <p:nvPr/>
              </p:nvSpPr>
              <p:spPr>
                <a:xfrm>
                  <a:off x="255692" y="2983870"/>
                  <a:ext cx="2084060" cy="143190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En dialyse</a:t>
                  </a:r>
                </a:p>
                <a:p>
                  <a:pPr algn="ctr"/>
                  <a:r>
                    <a:rPr lang="fr-FR" sz="1400" i="1" dirty="0">
                      <a:solidFill>
                        <a:srgbClr val="1F497D"/>
                      </a:solidFill>
                    </a:rPr>
                    <a:t>au 31 décembre </a:t>
                  </a:r>
                  <a:r>
                    <a:rPr lang="fr-FR" sz="1600" i="1" dirty="0">
                      <a:solidFill>
                        <a:srgbClr val="1F497D"/>
                      </a:solidFill>
                    </a:rPr>
                    <a:t>:</a:t>
                  </a:r>
                </a:p>
                <a:p>
                  <a:pPr algn="ctr"/>
                  <a:r>
                    <a:rPr lang="fr-FR" sz="1600" b="1" dirty="0">
                      <a:solidFill>
                        <a:srgbClr val="1F497D"/>
                      </a:solidFill>
                    </a:rPr>
                    <a:t>53 044</a:t>
                  </a:r>
                </a:p>
                <a:p>
                  <a:endParaRPr lang="fr-FR" sz="1600" dirty="0">
                    <a:solidFill>
                      <a:srgbClr val="1F497D"/>
                    </a:solidFill>
                  </a:endParaRPr>
                </a:p>
                <a:p>
                  <a:r>
                    <a:rPr lang="fr-FR" sz="1600" dirty="0">
                      <a:solidFill>
                        <a:srgbClr val="1F497D"/>
                      </a:solidFill>
                    </a:rPr>
                    <a:t>DP : 6 %</a:t>
                  </a:r>
                </a:p>
                <a:p>
                  <a:r>
                    <a:rPr lang="fr-FR" sz="1600" dirty="0">
                      <a:solidFill>
                        <a:srgbClr val="1F497D"/>
                      </a:solidFill>
                    </a:rPr>
                    <a:t>Âge médian : 71</a:t>
                  </a:r>
                </a:p>
              </p:txBody>
            </p:sp>
            <p:sp>
              <p:nvSpPr>
                <p:cNvPr id="30" name="ZoneTexte 5"/>
                <p:cNvSpPr txBox="1"/>
                <p:nvPr/>
              </p:nvSpPr>
              <p:spPr>
                <a:xfrm>
                  <a:off x="3681036" y="2983870"/>
                  <a:ext cx="2041456" cy="143190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Porteur d’un greffon</a:t>
                  </a:r>
                </a:p>
                <a:p>
                  <a:pPr algn="ctr"/>
                  <a:r>
                    <a:rPr lang="fr-FR" sz="1400" i="1" dirty="0">
                      <a:solidFill>
                        <a:srgbClr val="1F497D"/>
                      </a:solidFill>
                    </a:rPr>
                    <a:t>au 31 décembre </a:t>
                  </a:r>
                  <a:r>
                    <a:rPr lang="fr-FR" sz="1600" i="1" dirty="0">
                      <a:solidFill>
                        <a:srgbClr val="1F497D"/>
                      </a:solidFill>
                    </a:rPr>
                    <a:t>:</a:t>
                  </a:r>
                </a:p>
                <a:p>
                  <a:pPr algn="ctr"/>
                  <a:r>
                    <a:rPr lang="fr-FR" sz="1600" b="1" dirty="0">
                      <a:solidFill>
                        <a:srgbClr val="1F497D"/>
                      </a:solidFill>
                    </a:rPr>
                    <a:t>42 547</a:t>
                  </a:r>
                </a:p>
                <a:p>
                  <a:endParaRPr lang="fr-FR" sz="1600" dirty="0">
                    <a:solidFill>
                      <a:srgbClr val="1F497D"/>
                    </a:solidFill>
                  </a:endParaRPr>
                </a:p>
                <a:p>
                  <a:r>
                    <a:rPr lang="fr-FR" sz="1600" dirty="0">
                      <a:solidFill>
                        <a:srgbClr val="1F497D"/>
                      </a:solidFill>
                    </a:rPr>
                    <a:t>DV : 15 %</a:t>
                  </a:r>
                </a:p>
                <a:p>
                  <a:r>
                    <a:rPr lang="fr-FR" sz="1600" dirty="0">
                      <a:solidFill>
                        <a:srgbClr val="1F497D"/>
                      </a:solidFill>
                    </a:rPr>
                    <a:t>Âge médian: 59</a:t>
                  </a:r>
                </a:p>
              </p:txBody>
            </p:sp>
            <p:sp>
              <p:nvSpPr>
                <p:cNvPr id="31" name="ZoneTexte 6"/>
                <p:cNvSpPr txBox="1"/>
                <p:nvPr/>
              </p:nvSpPr>
              <p:spPr>
                <a:xfrm>
                  <a:off x="251519" y="5493133"/>
                  <a:ext cx="5120953" cy="533455"/>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b="1" dirty="0">
                      <a:solidFill>
                        <a:schemeClr val="tx2"/>
                      </a:solidFill>
                    </a:rPr>
                    <a:t>Décès</a:t>
                  </a:r>
                </a:p>
                <a:p>
                  <a:pPr algn="ctr"/>
                  <a:r>
                    <a:rPr lang="fr-FR" sz="1600" dirty="0">
                      <a:solidFill>
                        <a:srgbClr val="1F497D"/>
                      </a:solidFill>
                    </a:rPr>
                    <a:t>Âge médian :</a:t>
                  </a:r>
                  <a:r>
                    <a:rPr lang="en-GB" sz="1600" dirty="0">
                      <a:solidFill>
                        <a:schemeClr val="tx2"/>
                      </a:solidFill>
                    </a:rPr>
                    <a:t> </a:t>
                  </a:r>
                  <a:r>
                    <a:rPr lang="fr-FR" sz="1600" dirty="0">
                      <a:solidFill>
                        <a:schemeClr val="tx2"/>
                      </a:solidFill>
                    </a:rPr>
                    <a:t>77</a:t>
                  </a:r>
                  <a:endParaRPr lang="fr-FR" sz="500" dirty="0">
                    <a:solidFill>
                      <a:schemeClr val="tx2"/>
                    </a:solidFill>
                  </a:endParaRPr>
                </a:p>
              </p:txBody>
            </p:sp>
            <p:sp>
              <p:nvSpPr>
                <p:cNvPr id="32" name="Flèche droite 31"/>
                <p:cNvSpPr/>
                <p:nvPr/>
              </p:nvSpPr>
              <p:spPr>
                <a:xfrm>
                  <a:off x="2444548" y="2924944"/>
                  <a:ext cx="1191347" cy="792088"/>
                </a:xfrm>
                <a:prstGeom prst="righ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3 108</a:t>
                  </a:r>
                </a:p>
              </p:txBody>
            </p:sp>
            <p:sp>
              <p:nvSpPr>
                <p:cNvPr id="33" name="Flèche gauche 32"/>
                <p:cNvSpPr/>
                <p:nvPr/>
              </p:nvSpPr>
              <p:spPr>
                <a:xfrm>
                  <a:off x="2339752" y="3717031"/>
                  <a:ext cx="1228514" cy="835666"/>
                </a:xfrm>
                <a:prstGeom prst="lef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1 132</a:t>
                  </a:r>
                </a:p>
              </p:txBody>
            </p:sp>
            <p:sp>
              <p:nvSpPr>
                <p:cNvPr id="34" name="Flèche vers le bas 33"/>
                <p:cNvSpPr/>
                <p:nvPr/>
              </p:nvSpPr>
              <p:spPr>
                <a:xfrm>
                  <a:off x="4067944" y="1802288"/>
                  <a:ext cx="1152128"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415</a:t>
                  </a:r>
                </a:p>
              </p:txBody>
            </p:sp>
            <p:sp>
              <p:nvSpPr>
                <p:cNvPr id="35" name="Flèche vers le bas 34"/>
                <p:cNvSpPr/>
                <p:nvPr/>
              </p:nvSpPr>
              <p:spPr>
                <a:xfrm>
                  <a:off x="323528" y="1802288"/>
                  <a:ext cx="1728192"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10 577</a:t>
                  </a:r>
                </a:p>
              </p:txBody>
            </p:sp>
            <p:sp>
              <p:nvSpPr>
                <p:cNvPr id="36" name="ZoneTexte 12"/>
                <p:cNvSpPr txBox="1"/>
                <p:nvPr/>
              </p:nvSpPr>
              <p:spPr>
                <a:xfrm>
                  <a:off x="5948575" y="1061694"/>
                  <a:ext cx="2956609" cy="1151141"/>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b="1" dirty="0">
                      <a:solidFill>
                        <a:srgbClr val="1F497D"/>
                      </a:solidFill>
                    </a:rPr>
                    <a:t>10 992</a:t>
                  </a:r>
                </a:p>
                <a:p>
                  <a:pPr algn="ctr"/>
                  <a:r>
                    <a:rPr lang="fr-FR" sz="1400" dirty="0">
                      <a:solidFill>
                        <a:srgbClr val="1F497D"/>
                      </a:solidFill>
                    </a:rPr>
                    <a:t>Nouveaux patients</a:t>
                  </a:r>
                </a:p>
                <a:p>
                  <a:pPr algn="ctr"/>
                  <a:r>
                    <a:rPr lang="fr-FR" sz="1400" dirty="0">
                      <a:solidFill>
                        <a:srgbClr val="1F497D"/>
                      </a:solidFill>
                    </a:rPr>
                    <a:t>en défaillance rénale avec traitement de suppléance rénale</a:t>
                  </a:r>
                </a:p>
                <a:p>
                  <a:pPr algn="ctr"/>
                  <a:r>
                    <a:rPr lang="fr-FR" sz="1600" b="1" dirty="0">
                      <a:solidFill>
                        <a:srgbClr val="1F497D"/>
                      </a:solidFill>
                    </a:rPr>
                    <a:t>Incidence = 162 pmh</a:t>
                  </a:r>
                  <a:endParaRPr lang="fr-FR" sz="1200" b="1" dirty="0">
                    <a:solidFill>
                      <a:srgbClr val="1F497D"/>
                    </a:solidFill>
                  </a:endParaRPr>
                </a:p>
              </p:txBody>
            </p:sp>
            <p:sp>
              <p:nvSpPr>
                <p:cNvPr id="37" name="ZoneTexte 13"/>
                <p:cNvSpPr txBox="1"/>
                <p:nvPr/>
              </p:nvSpPr>
              <p:spPr>
                <a:xfrm>
                  <a:off x="5900934" y="2628308"/>
                  <a:ext cx="3069921" cy="1263448"/>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b="1" dirty="0">
                      <a:solidFill>
                        <a:srgbClr val="1F497D"/>
                      </a:solidFill>
                    </a:rPr>
                    <a:t>95 591</a:t>
                  </a:r>
                </a:p>
                <a:p>
                  <a:pPr algn="ctr"/>
                  <a:r>
                    <a:rPr lang="fr-FR" sz="1400" dirty="0">
                      <a:solidFill>
                        <a:srgbClr val="1F497D"/>
                      </a:solidFill>
                    </a:rPr>
                    <a:t>Patients en défaillance rénale avec traitement de suppléance rénale</a:t>
                  </a:r>
                </a:p>
                <a:p>
                  <a:pPr algn="ctr"/>
                  <a:r>
                    <a:rPr lang="fr-FR" sz="1600" b="1" dirty="0">
                      <a:solidFill>
                        <a:srgbClr val="1F497D"/>
                      </a:solidFill>
                    </a:rPr>
                    <a:t>Prévalence = 1 410 pmh</a:t>
                  </a:r>
                </a:p>
                <a:p>
                  <a:pPr algn="ctr"/>
                  <a:r>
                    <a:rPr lang="en-GB" sz="1200" dirty="0" err="1">
                      <a:solidFill>
                        <a:srgbClr val="1F497D"/>
                      </a:solidFill>
                    </a:rPr>
                    <a:t>Prévalence</a:t>
                  </a:r>
                  <a:r>
                    <a:rPr lang="en-GB" sz="1200" dirty="0">
                      <a:solidFill>
                        <a:srgbClr val="1F497D"/>
                      </a:solidFill>
                    </a:rPr>
                    <a:t> dialyse = 782 pmh</a:t>
                  </a:r>
                </a:p>
                <a:p>
                  <a:pPr algn="ctr"/>
                  <a:r>
                    <a:rPr lang="en-GB" sz="1200" dirty="0" err="1">
                      <a:solidFill>
                        <a:srgbClr val="1F497D"/>
                      </a:solidFill>
                    </a:rPr>
                    <a:t>Prévalence</a:t>
                  </a:r>
                  <a:r>
                    <a:rPr lang="en-GB" sz="1200" dirty="0">
                      <a:solidFill>
                        <a:srgbClr val="1F497D"/>
                      </a:solidFill>
                    </a:rPr>
                    <a:t> </a:t>
                  </a:r>
                  <a:r>
                    <a:rPr lang="en-GB" sz="1200" dirty="0" err="1">
                      <a:solidFill>
                        <a:srgbClr val="1F497D"/>
                      </a:solidFill>
                    </a:rPr>
                    <a:t>greffe</a:t>
                  </a:r>
                  <a:r>
                    <a:rPr lang="en-GB" sz="1200" dirty="0">
                      <a:solidFill>
                        <a:srgbClr val="1F497D"/>
                      </a:solidFill>
                    </a:rPr>
                    <a:t> = 627 pmh</a:t>
                  </a:r>
                  <a:endParaRPr lang="fr-FR" sz="1200" b="1" dirty="0">
                    <a:solidFill>
                      <a:schemeClr val="tx2"/>
                    </a:solidFill>
                  </a:endParaRPr>
                </a:p>
              </p:txBody>
            </p:sp>
            <p:sp>
              <p:nvSpPr>
                <p:cNvPr id="38" name="Flèche vers le bas 37"/>
                <p:cNvSpPr/>
                <p:nvPr/>
              </p:nvSpPr>
              <p:spPr>
                <a:xfrm>
                  <a:off x="3995936" y="4686448"/>
                  <a:ext cx="1512168"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1 236</a:t>
                  </a:r>
                </a:p>
                <a:p>
                  <a:pPr algn="ctr"/>
                  <a:r>
                    <a:rPr lang="fr-FR" sz="1600" dirty="0">
                      <a:solidFill>
                        <a:srgbClr val="1F497D"/>
                      </a:solidFill>
                    </a:rPr>
                    <a:t>3,0 %</a:t>
                  </a:r>
                </a:p>
              </p:txBody>
            </p:sp>
            <p:sp>
              <p:nvSpPr>
                <p:cNvPr id="39" name="Flèche vers le bas 38"/>
                <p:cNvSpPr/>
                <p:nvPr/>
              </p:nvSpPr>
              <p:spPr>
                <a:xfrm>
                  <a:off x="395536" y="4640554"/>
                  <a:ext cx="1656184"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dirty="0">
                      <a:solidFill>
                        <a:srgbClr val="1F497D"/>
                      </a:solidFill>
                    </a:rPr>
                    <a:t>7 937</a:t>
                  </a:r>
                </a:p>
                <a:p>
                  <a:pPr algn="ctr"/>
                  <a:r>
                    <a:rPr lang="fr-FR" sz="1600" dirty="0">
                      <a:solidFill>
                        <a:srgbClr val="1F497D"/>
                      </a:solidFill>
                    </a:rPr>
                    <a:t>15,0 %</a:t>
                  </a:r>
                </a:p>
              </p:txBody>
            </p:sp>
            <p:sp>
              <p:nvSpPr>
                <p:cNvPr id="40" name="ZoneTexte 17"/>
                <p:cNvSpPr txBox="1"/>
                <p:nvPr/>
              </p:nvSpPr>
              <p:spPr>
                <a:xfrm>
                  <a:off x="5910391" y="5358632"/>
                  <a:ext cx="2956609" cy="758069"/>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b="1" dirty="0">
                      <a:solidFill>
                        <a:srgbClr val="1F497D"/>
                      </a:solidFill>
                    </a:rPr>
                    <a:t>9 173</a:t>
                  </a:r>
                </a:p>
                <a:p>
                  <a:pPr algn="ctr"/>
                  <a:r>
                    <a:rPr lang="fr-FR" sz="1400" dirty="0">
                      <a:solidFill>
                        <a:schemeClr val="tx2"/>
                      </a:solidFill>
                    </a:rPr>
                    <a:t>Décès</a:t>
                  </a:r>
                </a:p>
                <a:p>
                  <a:pPr algn="ctr"/>
                  <a:r>
                    <a:rPr lang="fr-FR" sz="1600" b="1" dirty="0">
                      <a:solidFill>
                        <a:schemeClr val="tx2"/>
                      </a:solidFill>
                    </a:rPr>
                    <a:t>Taux mortalité </a:t>
                  </a:r>
                  <a:r>
                    <a:rPr lang="fr-FR" sz="1600" b="1" dirty="0">
                      <a:solidFill>
                        <a:srgbClr val="1F497D"/>
                      </a:solidFill>
                    </a:rPr>
                    <a:t>= 9,7</a:t>
                  </a:r>
                  <a:r>
                    <a:rPr lang="fr-FR" sz="1600" b="1" dirty="0">
                      <a:solidFill>
                        <a:schemeClr val="tx2"/>
                      </a:solidFill>
                    </a:rPr>
                    <a:t> %</a:t>
                  </a:r>
                </a:p>
              </p:txBody>
            </p:sp>
          </p:grpSp>
          <p:sp>
            <p:nvSpPr>
              <p:cNvPr id="27" name="ZoneTexte 2"/>
              <p:cNvSpPr txBox="1"/>
              <p:nvPr/>
            </p:nvSpPr>
            <p:spPr>
              <a:xfrm>
                <a:off x="2618166" y="745083"/>
                <a:ext cx="958917" cy="30884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tx2"/>
                    </a:solidFill>
                  </a:rPr>
                  <a:t>En 2023</a:t>
                </a:r>
                <a:endParaRPr lang="en-US" sz="1600" b="1" dirty="0">
                  <a:solidFill>
                    <a:schemeClr val="tx2"/>
                  </a:solidFill>
                </a:endParaRPr>
              </a:p>
            </p:txBody>
          </p:sp>
        </p:grpSp>
        <p:sp>
          <p:nvSpPr>
            <p:cNvPr id="24" name="ZoneTexte 14"/>
            <p:cNvSpPr txBox="1"/>
            <p:nvPr/>
          </p:nvSpPr>
          <p:spPr>
            <a:xfrm>
              <a:off x="910560" y="6519791"/>
              <a:ext cx="7145931"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i="1" dirty="0">
                  <a:solidFill>
                    <a:schemeClr val="tx2"/>
                  </a:solidFill>
                </a:rPr>
                <a:t>DP : dialyse péritonéale. DV : donneur vivant. </a:t>
              </a:r>
              <a:r>
                <a:rPr lang="fr-FR" sz="1600" i="1" dirty="0" err="1">
                  <a:solidFill>
                    <a:schemeClr val="tx2"/>
                  </a:solidFill>
                </a:rPr>
                <a:t>pmh</a:t>
              </a:r>
              <a:r>
                <a:rPr lang="fr-FR" sz="1600" i="1" dirty="0">
                  <a:solidFill>
                    <a:schemeClr val="tx2"/>
                  </a:solidFill>
                </a:rPr>
                <a:t> : par million d’habitants</a:t>
              </a:r>
            </a:p>
          </p:txBody>
        </p:sp>
        <p:sp>
          <p:nvSpPr>
            <p:cNvPr id="25" name="ZoneTexte 18"/>
            <p:cNvSpPr txBox="1"/>
            <p:nvPr/>
          </p:nvSpPr>
          <p:spPr>
            <a:xfrm>
              <a:off x="5948575" y="4388978"/>
              <a:ext cx="2956609" cy="877766"/>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600" b="1" dirty="0">
                  <a:solidFill>
                    <a:srgbClr val="1F497D"/>
                  </a:solidFill>
                </a:rPr>
                <a:t>3 523</a:t>
              </a:r>
            </a:p>
            <a:p>
              <a:pPr algn="ctr"/>
              <a:r>
                <a:rPr lang="fr-FR" sz="1400" dirty="0">
                  <a:solidFill>
                    <a:schemeClr val="tx2"/>
                  </a:solidFill>
                </a:rPr>
                <a:t>Greffes rénales</a:t>
              </a:r>
            </a:p>
            <a:p>
              <a:pPr algn="ctr"/>
              <a:r>
                <a:rPr lang="fr-FR" sz="1600" b="1" dirty="0">
                  <a:solidFill>
                    <a:schemeClr val="tx2"/>
                  </a:solidFill>
                </a:rPr>
                <a:t>Taux de greffe </a:t>
              </a:r>
              <a:r>
                <a:rPr lang="fr-FR" sz="1600" b="1" dirty="0">
                  <a:solidFill>
                    <a:srgbClr val="1F497D"/>
                  </a:solidFill>
                </a:rPr>
                <a:t>=  52 pmh</a:t>
              </a:r>
              <a:endParaRPr lang="fr-FR" sz="1600" b="1" dirty="0">
                <a:solidFill>
                  <a:schemeClr val="tx2"/>
                </a:solidFill>
              </a:endParaRPr>
            </a:p>
          </p:txBody>
        </p:sp>
      </p:grpSp>
    </p:spTree>
    <p:extLst>
      <p:ext uri="{BB962C8B-B14F-4D97-AF65-F5344CB8AC3E}">
        <p14:creationId xmlns:p14="http://schemas.microsoft.com/office/powerpoint/2010/main" val="140385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1991544" y="5996136"/>
            <a:ext cx="7992888" cy="457200"/>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en DIALYSE par tranche d’âge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317500"/>
            <a:ext cx="7224464" cy="5487764"/>
          </a:xfrm>
          <a:prstGeom prst="rect">
            <a:avLst/>
          </a:prstGeom>
        </p:spPr>
      </p:pic>
    </p:spTree>
    <p:extLst>
      <p:ext uri="{BB962C8B-B14F-4D97-AF65-F5344CB8AC3E}">
        <p14:creationId xmlns:p14="http://schemas.microsoft.com/office/powerpoint/2010/main" val="106389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1631504" y="6040680"/>
            <a:ext cx="8568952" cy="556672"/>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tranche d’âge chez les GREFFÉS</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317500"/>
            <a:ext cx="7224464" cy="5559772"/>
          </a:xfrm>
          <a:prstGeom prst="rect">
            <a:avLst/>
          </a:prstGeom>
        </p:spPr>
      </p:pic>
    </p:spTree>
    <p:extLst>
      <p:ext uri="{BB962C8B-B14F-4D97-AF65-F5344CB8AC3E}">
        <p14:creationId xmlns:p14="http://schemas.microsoft.com/office/powerpoint/2010/main" val="35476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2495600" y="6152728"/>
            <a:ext cx="7920880" cy="457200"/>
          </a:xfrm>
        </p:spPr>
        <p:txBody>
          <a:bodyPr/>
          <a:lstStyle/>
          <a:p>
            <a:pPr>
              <a:defRPr/>
            </a:pPr>
            <a:r>
              <a:rPr lang="fr-FR" altLang="fr-FR" sz="1800" i="1" dirty="0">
                <a:latin typeface="Comic Sans MS" panose="030F0702030302020204" pitchFamily="66" charset="0"/>
                <a:cs typeface="Arial" panose="020B0604020202020204" pitchFamily="34" charset="0"/>
              </a:rPr>
              <a:t>Évolution du nombre de cas prévalents GREFFÉS par tranche d’âge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15480" y="317500"/>
            <a:ext cx="7728520" cy="5835228"/>
          </a:xfrm>
          <a:prstGeom prst="rect">
            <a:avLst/>
          </a:prstGeom>
        </p:spPr>
      </p:pic>
    </p:spTree>
    <p:extLst>
      <p:ext uri="{BB962C8B-B14F-4D97-AF65-F5344CB8AC3E}">
        <p14:creationId xmlns:p14="http://schemas.microsoft.com/office/powerpoint/2010/main" val="349290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7628" y="2686114"/>
            <a:ext cx="6696744" cy="21236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Nouveaux patients</a:t>
            </a:r>
          </a:p>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en dialyse </a:t>
            </a:r>
          </a:p>
        </p:txBody>
      </p:sp>
      <p:sp>
        <p:nvSpPr>
          <p:cNvPr id="4" name="ZoneTexte 3">
            <a:extLst>
              <a:ext uri="{FF2B5EF4-FFF2-40B4-BE49-F238E27FC236}">
                <a16:creationId xmlns:a16="http://schemas.microsoft.com/office/drawing/2014/main" id="{016BB062-C7BF-433C-B2A8-678D497EF5A2}"/>
              </a:ext>
            </a:extLst>
          </p:cNvPr>
          <p:cNvSpPr txBox="1"/>
          <p:nvPr/>
        </p:nvSpPr>
        <p:spPr>
          <a:xfrm>
            <a:off x="3719736" y="5877272"/>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6736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EC8A4FC-E16F-4C94-8FBB-53521BD0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537160"/>
            <a:ext cx="8172908" cy="5783680"/>
          </a:xfrm>
          <a:prstGeom prst="rect">
            <a:avLst/>
          </a:prstGeom>
        </p:spPr>
      </p:pic>
      <p:sp>
        <p:nvSpPr>
          <p:cNvPr id="5" name="ZoneTexte 4"/>
          <p:cNvSpPr txBox="1"/>
          <p:nvPr/>
        </p:nvSpPr>
        <p:spPr>
          <a:xfrm>
            <a:off x="335360" y="620688"/>
            <a:ext cx="3240360" cy="923330"/>
          </a:xfrm>
          <a:prstGeom prst="rect">
            <a:avLst/>
          </a:prstGeom>
          <a:noFill/>
        </p:spPr>
        <p:txBody>
          <a:bodyPr vert="horz" wrap="square" rtlCol="0">
            <a:spAutoFit/>
          </a:bodyPr>
          <a:lstStyle/>
          <a:p>
            <a:r>
              <a:rPr lang="fr-FR" dirty="0">
                <a:solidFill>
                  <a:srgbClr val="3333CC"/>
                </a:solidFill>
              </a:rPr>
              <a:t>10 562 nouveaux malades</a:t>
            </a:r>
          </a:p>
          <a:p>
            <a:r>
              <a:rPr lang="fr-FR" dirty="0">
                <a:solidFill>
                  <a:srgbClr val="3333CC"/>
                </a:solidFill>
              </a:rPr>
              <a:t>Age médian : 71,5 ans.</a:t>
            </a:r>
          </a:p>
          <a:p>
            <a:r>
              <a:rPr lang="fr-FR" dirty="0">
                <a:solidFill>
                  <a:srgbClr val="3333CC"/>
                </a:solidFill>
              </a:rPr>
              <a:t>48 % avec un diabète</a:t>
            </a:r>
          </a:p>
        </p:txBody>
      </p:sp>
    </p:spTree>
    <p:extLst>
      <p:ext uri="{BB962C8B-B14F-4D97-AF65-F5344CB8AC3E}">
        <p14:creationId xmlns:p14="http://schemas.microsoft.com/office/powerpoint/2010/main" val="366064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A08E7D2-CC41-411B-9400-DEAFB4E63E40}"/>
              </a:ext>
            </a:extLst>
          </p:cNvPr>
          <p:cNvSpPr txBox="1"/>
          <p:nvPr/>
        </p:nvSpPr>
        <p:spPr>
          <a:xfrm>
            <a:off x="2063552" y="6033185"/>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cardiovasculaires selon l’âge, le sexe et le statut diabétique </a:t>
            </a:r>
            <a:r>
              <a:rPr lang="fr-FR" i="1" dirty="0">
                <a:latin typeface="Comic Sans MS" panose="030F0702030302020204" pitchFamily="66" charset="0"/>
                <a:cs typeface="Arial" panose="020B0604020202020204" pitchFamily="34" charset="0"/>
              </a:rPr>
              <a:t>en 2023</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2" name="Image 1" descr="Plot of RowPercent by agegp2 identified by ag"/>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79577" y="317500"/>
            <a:ext cx="6040512" cy="5487764"/>
          </a:xfrm>
          <a:prstGeom prst="rect">
            <a:avLst/>
          </a:prstGeom>
        </p:spPr>
      </p:pic>
    </p:spTree>
    <p:extLst>
      <p:ext uri="{BB962C8B-B14F-4D97-AF65-F5344CB8AC3E}">
        <p14:creationId xmlns:p14="http://schemas.microsoft.com/office/powerpoint/2010/main" val="263988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9108F7D-4D72-4D3B-A797-AB4508C18BDB}"/>
              </a:ext>
            </a:extLst>
          </p:cNvPr>
          <p:cNvSpPr txBox="1"/>
          <p:nvPr/>
        </p:nvSpPr>
        <p:spPr>
          <a:xfrm>
            <a:off x="2927648" y="6375243"/>
            <a:ext cx="6106884" cy="369332"/>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selon l’âge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423592" y="317500"/>
            <a:ext cx="8208912" cy="5775796"/>
          </a:xfrm>
          <a:prstGeom prst="rect">
            <a:avLst/>
          </a:prstGeom>
        </p:spPr>
      </p:pic>
    </p:spTree>
    <p:extLst>
      <p:ext uri="{BB962C8B-B14F-4D97-AF65-F5344CB8AC3E}">
        <p14:creationId xmlns:p14="http://schemas.microsoft.com/office/powerpoint/2010/main" val="89560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DC7CE9D-AB18-4D12-B95E-450FEE2E8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202332"/>
            <a:ext cx="9119198" cy="6453336"/>
          </a:xfrm>
          <a:prstGeom prst="rect">
            <a:avLst/>
          </a:prstGeom>
        </p:spPr>
      </p:pic>
    </p:spTree>
    <p:extLst>
      <p:ext uri="{BB962C8B-B14F-4D97-AF65-F5344CB8AC3E}">
        <p14:creationId xmlns:p14="http://schemas.microsoft.com/office/powerpoint/2010/main" val="271982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737600" y="6356351"/>
            <a:ext cx="28448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BA8C24-55FB-40AE-97FC-2A18DD244CC0}" type="slidenum">
              <a:rPr lang="fr-FR" smtClean="0"/>
              <a:pPr>
                <a:defRPr/>
              </a:pPr>
              <a:t>28</a:t>
            </a:fld>
            <a:endParaRPr lang="fr-FR" altLang="fr-FR">
              <a:solidFill>
                <a:srgbClr val="000000"/>
              </a:solidFill>
            </a:endParaRPr>
          </a:p>
        </p:txBody>
      </p:sp>
      <p:sp>
        <p:nvSpPr>
          <p:cNvPr id="4" name="ZoneTexte 3"/>
          <p:cNvSpPr txBox="1"/>
          <p:nvPr/>
        </p:nvSpPr>
        <p:spPr>
          <a:xfrm>
            <a:off x="312625" y="404664"/>
            <a:ext cx="2538323" cy="2308324"/>
          </a:xfrm>
          <a:prstGeom prst="rect">
            <a:avLst/>
          </a:prstGeom>
          <a:noFill/>
        </p:spPr>
        <p:txBody>
          <a:bodyPr vert="horz" wrap="square" rtlCol="0">
            <a:spAutoFit/>
          </a:bodyPr>
          <a:lstStyle/>
          <a:p>
            <a:r>
              <a:rPr lang="fr-FR" dirty="0">
                <a:solidFill>
                  <a:srgbClr val="3333CC"/>
                </a:solidFill>
              </a:rPr>
              <a:t>A l’initiation du traitement de suppléance, 31% de patients avec un taux d’hémoglobine compris entre les seuils actuels recommandés de 10 à 11,5 g/dl</a:t>
            </a:r>
          </a:p>
        </p:txBody>
      </p:sp>
      <p:sp>
        <p:nvSpPr>
          <p:cNvPr id="7" name="ZoneTexte 6">
            <a:extLst>
              <a:ext uri="{FF2B5EF4-FFF2-40B4-BE49-F238E27FC236}">
                <a16:creationId xmlns:a16="http://schemas.microsoft.com/office/drawing/2014/main" id="{4AFD3860-42B8-4704-B198-1653B6A36B94}"/>
              </a:ext>
            </a:extLst>
          </p:cNvPr>
          <p:cNvSpPr txBox="1"/>
          <p:nvPr/>
        </p:nvSpPr>
        <p:spPr>
          <a:xfrm>
            <a:off x="3161715" y="6153512"/>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Prise en charge de l'anémie selon le contexte initial </a:t>
            </a:r>
            <a:r>
              <a:rPr lang="fr-FR" i="1" dirty="0">
                <a:latin typeface="Comic Sans MS" panose="030F0702030302020204" pitchFamily="66" charset="0"/>
                <a:cs typeface="Arial" panose="020B0604020202020204" pitchFamily="34" charset="0"/>
              </a:rPr>
              <a:t>en 2023</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5" name="Image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161714" y="398384"/>
            <a:ext cx="7686813" cy="5262864"/>
          </a:xfrm>
          <a:prstGeom prst="rect">
            <a:avLst/>
          </a:prstGeom>
        </p:spPr>
      </p:pic>
    </p:spTree>
    <p:extLst>
      <p:ext uri="{BB962C8B-B14F-4D97-AF65-F5344CB8AC3E}">
        <p14:creationId xmlns:p14="http://schemas.microsoft.com/office/powerpoint/2010/main" val="237239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75520" y="317500"/>
            <a:ext cx="7368480" cy="5487764"/>
          </a:xfrm>
          <a:prstGeom prst="rect">
            <a:avLst/>
          </a:prstGeom>
        </p:spPr>
      </p:pic>
    </p:spTree>
    <p:extLst>
      <p:ext uri="{BB962C8B-B14F-4D97-AF65-F5344CB8AC3E}">
        <p14:creationId xmlns:p14="http://schemas.microsoft.com/office/powerpoint/2010/main" val="366638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3592" y="2204864"/>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fr-FR" altLang="fr-FR" sz="4000" dirty="0">
                <a:latin typeface="Comic Sans MS" panose="030F0702030302020204" pitchFamily="66" charset="0"/>
                <a:ea typeface="Arial Unicode MS" panose="020B0604020202020204" pitchFamily="34" charset="-128"/>
                <a:cs typeface="Times New Roman" panose="02020603050405020304" pitchFamily="18" charset="0"/>
              </a:rPr>
              <a:t>Incidence de la Maladie Rénale Chronique stade 5 au stade de la suppléance</a:t>
            </a:r>
          </a:p>
        </p:txBody>
      </p:sp>
      <p:sp>
        <p:nvSpPr>
          <p:cNvPr id="4" name="ZoneTexte 3">
            <a:extLst>
              <a:ext uri="{FF2B5EF4-FFF2-40B4-BE49-F238E27FC236}">
                <a16:creationId xmlns:a16="http://schemas.microsoft.com/office/drawing/2014/main" id="{50BA5388-D326-435C-9E9C-112BA1F15A3B}"/>
              </a:ext>
            </a:extLst>
          </p:cNvPr>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270203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prise en charge 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999656" y="306279"/>
            <a:ext cx="7200800" cy="5653498"/>
          </a:xfrm>
          <a:prstGeom prst="rect">
            <a:avLst/>
          </a:prstGeom>
        </p:spPr>
      </p:pic>
    </p:spTree>
    <p:extLst>
      <p:ext uri="{BB962C8B-B14F-4D97-AF65-F5344CB8AC3E}">
        <p14:creationId xmlns:p14="http://schemas.microsoft.com/office/powerpoint/2010/main" val="2879652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modalités de traitement à J90 </a:t>
            </a:r>
          </a:p>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99217" y="188640"/>
            <a:ext cx="7257223" cy="5797514"/>
          </a:xfrm>
          <a:prstGeom prst="rect">
            <a:avLst/>
          </a:prstGeom>
        </p:spPr>
      </p:pic>
    </p:spTree>
    <p:extLst>
      <p:ext uri="{BB962C8B-B14F-4D97-AF65-F5344CB8AC3E}">
        <p14:creationId xmlns:p14="http://schemas.microsoft.com/office/powerpoint/2010/main" val="36547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574509"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Caractéristiques cliniques et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indicateurs de prise en charge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des patients en dialyse </a:t>
            </a: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01080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9208" y="5845426"/>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 la prise en charge de l'anémie des malades présents en dialyse au 31/12 de chaque année </a:t>
            </a:r>
          </a:p>
        </p:txBody>
      </p:sp>
      <p:sp>
        <p:nvSpPr>
          <p:cNvPr id="6" name="ZoneTexte 5"/>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07568" y="317500"/>
            <a:ext cx="6936432" cy="5199732"/>
          </a:xfrm>
          <a:prstGeom prst="rect">
            <a:avLst/>
          </a:prstGeom>
        </p:spPr>
      </p:pic>
    </p:spTree>
    <p:extLst>
      <p:ext uri="{BB962C8B-B14F-4D97-AF65-F5344CB8AC3E}">
        <p14:creationId xmlns:p14="http://schemas.microsoft.com/office/powerpoint/2010/main" val="353163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Rectangle 4"/>
          <p:cNvSpPr/>
          <p:nvPr/>
        </p:nvSpPr>
        <p:spPr>
          <a:xfrm>
            <a:off x="2789207" y="5879932"/>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Voie d’abord vasculaire des patients en hémodialyse au 31/12/2023</a:t>
            </a:r>
            <a:br>
              <a:rPr lang="fr-FR" i="1" dirty="0">
                <a:latin typeface="Comic Sans MS" panose="030F0702030302020204" pitchFamily="66" charset="0"/>
                <a:ea typeface="Times New Roman" panose="02020603050405020304" pitchFamily="18" charset="0"/>
                <a:cs typeface="Times New Roman" panose="02020603050405020304" pitchFamily="18" charset="0"/>
              </a:rPr>
            </a:br>
            <a:r>
              <a:rPr lang="fr-FR" i="1" dirty="0">
                <a:latin typeface="Comic Sans MS" panose="030F0702030302020204" pitchFamily="66" charset="0"/>
                <a:ea typeface="Times New Roman" panose="02020603050405020304" pitchFamily="18" charset="0"/>
                <a:cs typeface="Times New Roman" panose="02020603050405020304" pitchFamily="18" charset="0"/>
              </a:rPr>
              <a:t>selon la région de traitement</a:t>
            </a:r>
          </a:p>
        </p:txBody>
      </p:sp>
      <p:sp>
        <p:nvSpPr>
          <p:cNvPr id="6" name="ZoneTexte 5"/>
          <p:cNvSpPr txBox="1"/>
          <p:nvPr/>
        </p:nvSpPr>
        <p:spPr>
          <a:xfrm>
            <a:off x="9551324" y="1928553"/>
            <a:ext cx="2344343" cy="2308324"/>
          </a:xfrm>
          <a:prstGeom prst="rect">
            <a:avLst/>
          </a:prstGeom>
          <a:noFill/>
        </p:spPr>
        <p:txBody>
          <a:bodyPr vert="horz" wrap="square" rtlCol="0">
            <a:spAutoFit/>
          </a:bodyPr>
          <a:lstStyle/>
          <a:p>
            <a:r>
              <a:rPr lang="fr-FR" sz="1600" i="1" dirty="0">
                <a:solidFill>
                  <a:srgbClr val="FF0000"/>
                </a:solidFill>
              </a:rPr>
              <a:t>Ces chiffres sont à interpréter avec prudence car ils ne tiennent pas compte de l’état vasculaire des patients pouvant varier d’une région à la disponibilité des chirurgiens vasculaires</a:t>
            </a:r>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4" name="Image 3"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487488" y="235128"/>
            <a:ext cx="7776864" cy="5644804"/>
          </a:xfrm>
          <a:prstGeom prst="rect">
            <a:avLst/>
          </a:prstGeom>
        </p:spPr>
      </p:pic>
    </p:spTree>
    <p:extLst>
      <p:ext uri="{BB962C8B-B14F-4D97-AF65-F5344CB8AC3E}">
        <p14:creationId xmlns:p14="http://schemas.microsoft.com/office/powerpoint/2010/main" val="275097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Users\mlassalle\AppData\Local\Microsoft\Windows\INetCache\Content.Word\% dialyse domicile par departement.jpg">
            <a:extLst>
              <a:ext uri="{FF2B5EF4-FFF2-40B4-BE49-F238E27FC236}">
                <a16:creationId xmlns:a16="http://schemas.microsoft.com/office/drawing/2014/main" id="{C642F638-5369-4D52-A6A9-B614DACF84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535" y="278765"/>
            <a:ext cx="5760720" cy="6579235"/>
          </a:xfrm>
          <a:prstGeom prst="rect">
            <a:avLst/>
          </a:prstGeom>
          <a:noFill/>
          <a:ln>
            <a:noFill/>
          </a:ln>
        </p:spPr>
      </p:pic>
    </p:spTree>
    <p:extLst>
      <p:ext uri="{BB962C8B-B14F-4D97-AF65-F5344CB8AC3E}">
        <p14:creationId xmlns:p14="http://schemas.microsoft.com/office/powerpoint/2010/main" val="315468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977" y="5745518"/>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malades présents en dialyse au 31/12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639616" y="317500"/>
            <a:ext cx="6504384" cy="5199732"/>
          </a:xfrm>
          <a:prstGeom prst="rect">
            <a:avLst/>
          </a:prstGeom>
        </p:spPr>
      </p:pic>
    </p:spTree>
    <p:extLst>
      <p:ext uri="{BB962C8B-B14F-4D97-AF65-F5344CB8AC3E}">
        <p14:creationId xmlns:p14="http://schemas.microsoft.com/office/powerpoint/2010/main" val="3196085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952552"/>
            <a:ext cx="6096000" cy="646331"/>
          </a:xfrm>
          <a:prstGeom prst="rect">
            <a:avLst/>
          </a:prstGeom>
        </p:spPr>
        <p:txBody>
          <a:bodyPr>
            <a:spAutoFit/>
          </a:bodyPr>
          <a:lstStyle/>
          <a:p>
            <a:pPr algn="ctr">
              <a:spcBef>
                <a:spcPts val="1200"/>
              </a:spcBef>
              <a:spcAft>
                <a:spcPts val="0"/>
              </a:spcAft>
            </a:pPr>
            <a:r>
              <a:rPr lang="fr-FR" i="1" dirty="0">
                <a:latin typeface="Comic Sans MS" panose="030F0702030302020204" pitchFamily="66" charset="0"/>
                <a:ea typeface="Calibri" panose="020F0502020204030204" pitchFamily="34" charset="0"/>
                <a:cs typeface="Times New Roman" panose="02020603050405020304" pitchFamily="18" charset="0"/>
              </a:rPr>
              <a:t>Evolution et de la prise en charge des malades présents en dialyse au 31/12 de chaque année</a:t>
            </a:r>
            <a:endParaRPr lang="fr-FR"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17500"/>
            <a:ext cx="7080448" cy="5271740"/>
          </a:xfrm>
          <a:prstGeom prst="rect">
            <a:avLst/>
          </a:prstGeom>
        </p:spPr>
      </p:pic>
    </p:spTree>
    <p:extLst>
      <p:ext uri="{BB962C8B-B14F-4D97-AF65-F5344CB8AC3E}">
        <p14:creationId xmlns:p14="http://schemas.microsoft.com/office/powerpoint/2010/main" val="3362335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593" y="2276872"/>
            <a:ext cx="10512814" cy="1938992"/>
          </a:xfrm>
          <a:prstGeom prst="rect">
            <a:avLst/>
          </a:prstGeom>
          <a:ln>
            <a:noFill/>
          </a:ln>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Survie et mortalité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438892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7860" y="5778684"/>
            <a:ext cx="9441180" cy="923330"/>
          </a:xfrm>
          <a:prstGeom prst="rect">
            <a:avLst/>
          </a:prstGeom>
        </p:spPr>
        <p:txBody>
          <a:bodyPr wrap="square">
            <a:spAutoFit/>
          </a:bodyPr>
          <a:lstStyle/>
          <a:p>
            <a:r>
              <a:rPr lang="fr-FR" i="1" dirty="0">
                <a:latin typeface="Comic Sans MS" panose="030F0702030302020204" pitchFamily="66" charset="0"/>
                <a:ea typeface="Times New Roman" panose="02020603050405020304" pitchFamily="18" charset="0"/>
                <a:cs typeface="Times New Roman" panose="02020603050405020304" pitchFamily="18" charset="0"/>
              </a:rPr>
              <a:t>Probabilité de survie des nouveaux patients 2002-2023 selon l’âge à l’initiation du de suppléance</a:t>
            </a:r>
            <a:br>
              <a:rPr lang="fr-FR" i="1" dirty="0">
                <a:latin typeface="Comic Sans MS" panose="030F0702030302020204" pitchFamily="66" charset="0"/>
                <a:ea typeface="Times New Roman" panose="02020603050405020304" pitchFamily="18" charset="0"/>
                <a:cs typeface="Times New Roman" panose="02020603050405020304" pitchFamily="18" charset="0"/>
              </a:rPr>
            </a:br>
            <a:endParaRPr lang="fr-FR" i="1" dirty="0">
              <a:latin typeface="Comic Sans MS" panose="030F0702030302020204" pitchFamily="66" charset="0"/>
            </a:endParaRPr>
          </a:p>
        </p:txBody>
      </p:sp>
      <p:sp>
        <p:nvSpPr>
          <p:cNvPr id="2" name="Rectangle 1"/>
          <p:cNvSpPr/>
          <p:nvPr/>
        </p:nvSpPr>
        <p:spPr>
          <a:xfrm>
            <a:off x="9369083" y="2559734"/>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survie ne sont pas ajustées sur l’état clinique des patients</a:t>
            </a:r>
            <a:endParaRPr lang="en-GB" dirty="0"/>
          </a:p>
        </p:txBody>
      </p:sp>
      <p:pic>
        <p:nvPicPr>
          <p:cNvPr id="4" name="Image 3" descr="Plot of SURVIVAL by duradc identified by agegp2"/>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27861" y="332656"/>
            <a:ext cx="6392228" cy="5199732"/>
          </a:xfrm>
          <a:prstGeom prst="rect">
            <a:avLst/>
          </a:prstGeom>
        </p:spPr>
      </p:pic>
    </p:spTree>
    <p:extLst>
      <p:ext uri="{BB962C8B-B14F-4D97-AF65-F5344CB8AC3E}">
        <p14:creationId xmlns:p14="http://schemas.microsoft.com/office/powerpoint/2010/main" val="179563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207568" y="6021288"/>
            <a:ext cx="6912768" cy="601216"/>
          </a:xfrm>
        </p:spPr>
        <p:txBody>
          <a:bodyPr/>
          <a:lstStyle/>
          <a:p>
            <a:pPr>
              <a:defRPr/>
            </a:pPr>
            <a:r>
              <a:rPr lang="fr-FR" altLang="fr-FR" sz="1800" i="1" dirty="0">
                <a:latin typeface="Comic Sans MS" panose="030F0702030302020204" pitchFamily="66" charset="0"/>
                <a:cs typeface="Times New Roman" panose="02020603050405020304" pitchFamily="18" charset="0"/>
              </a:rPr>
              <a:t>Indice comparatif d’incidence de la défaillance rénale avec traitement de suppléance, par département en 2023</a:t>
            </a:r>
          </a:p>
        </p:txBody>
      </p:sp>
      <p:pic>
        <p:nvPicPr>
          <p:cNvPr id="4" name="Image 3" descr="D:\Users\mlassalle\AppData\Local\Microsoft\Windows\INetCache\Content.Word\Indice comparatif de l'incidence de l'insuffisance rénale terminale traitée par département.jpg">
            <a:extLst>
              <a:ext uri="{FF2B5EF4-FFF2-40B4-BE49-F238E27FC236}">
                <a16:creationId xmlns:a16="http://schemas.microsoft.com/office/drawing/2014/main" id="{6958F524-5285-4A02-ABF3-6475A6DE6F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0"/>
            <a:ext cx="4916036" cy="6021288"/>
          </a:xfrm>
          <a:prstGeom prst="rect">
            <a:avLst/>
          </a:prstGeom>
          <a:noFill/>
          <a:ln>
            <a:noFill/>
          </a:ln>
        </p:spPr>
      </p:pic>
      <p:sp>
        <p:nvSpPr>
          <p:cNvPr id="7" name="ZoneTexte 6">
            <a:extLst>
              <a:ext uri="{FF2B5EF4-FFF2-40B4-BE49-F238E27FC236}">
                <a16:creationId xmlns:a16="http://schemas.microsoft.com/office/drawing/2014/main" id="{7ED7C253-FE5B-4A12-8D36-79ECB66AAA3A}"/>
              </a:ext>
            </a:extLst>
          </p:cNvPr>
          <p:cNvSpPr txBox="1"/>
          <p:nvPr/>
        </p:nvSpPr>
        <p:spPr>
          <a:xfrm>
            <a:off x="356715" y="548680"/>
            <a:ext cx="3363021" cy="1477328"/>
          </a:xfrm>
          <a:prstGeom prst="rect">
            <a:avLst/>
          </a:prstGeom>
          <a:noFill/>
        </p:spPr>
        <p:txBody>
          <a:bodyPr wrap="square">
            <a:spAutoFit/>
          </a:bodyPr>
          <a:lstStyle/>
          <a:p>
            <a:r>
              <a:rPr lang="fr-FR" dirty="0">
                <a:solidFill>
                  <a:srgbClr val="3333CC"/>
                </a:solidFill>
              </a:rPr>
              <a:t>En 2023, 10 992 nouveaux patients ont débuté un premier traitement de suppléance (dialyse ou greffe préemptive) pour défaillance rénale. </a:t>
            </a:r>
            <a:endParaRPr lang="fr-FR" dirty="0"/>
          </a:p>
        </p:txBody>
      </p:sp>
    </p:spTree>
    <p:extLst>
      <p:ext uri="{BB962C8B-B14F-4D97-AF65-F5344CB8AC3E}">
        <p14:creationId xmlns:p14="http://schemas.microsoft.com/office/powerpoint/2010/main" val="71350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787" y="5964151"/>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Taux de mortalité en dialyse et en greffe par âge, en 2023</a:t>
            </a:r>
          </a:p>
        </p:txBody>
      </p:sp>
      <p:sp>
        <p:nvSpPr>
          <p:cNvPr id="2" name="Rectangle 1"/>
          <p:cNvSpPr/>
          <p:nvPr/>
        </p:nvSpPr>
        <p:spPr>
          <a:xfrm>
            <a:off x="8918917" y="1439836"/>
            <a:ext cx="3038622" cy="4524315"/>
          </a:xfrm>
          <a:prstGeom prst="rect">
            <a:avLst/>
          </a:prstGeom>
        </p:spPr>
        <p:txBody>
          <a:bodyPr wrap="square">
            <a:spAutoFit/>
          </a:bodyPr>
          <a:lstStyle/>
          <a:p>
            <a:pPr>
              <a:spcAft>
                <a:spcPts val="0"/>
              </a:spcAft>
            </a:pPr>
            <a:r>
              <a:rPr lang="fr-FR" sz="16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la comparaison des patients greffés et dialysés doit être faite avec précaution compte tenu du fort biais d’indication des patients greffés (plus jeunes et avec moins de comorbidités). Par ailleurs, la population des dialysés est composée d’une proportion plus importante d’entrée en dialyse « récente », période où la mortalité est importante alors que les patients greffés sont souvent depuis un certain nombre d’années dans un état stable. Ceci est particulièrement vrai pour les tranches d’âges élevées.</a:t>
            </a:r>
            <a:endParaRPr lang="en-GB" sz="1600"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 5" descr="Plot of tm_dia by clage10ans"/>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32656"/>
            <a:ext cx="6320383" cy="5472608"/>
          </a:xfrm>
          <a:prstGeom prst="rect">
            <a:avLst/>
          </a:prstGeom>
        </p:spPr>
      </p:pic>
    </p:spTree>
    <p:extLst>
      <p:ext uri="{BB962C8B-B14F-4D97-AF65-F5344CB8AC3E}">
        <p14:creationId xmlns:p14="http://schemas.microsoft.com/office/powerpoint/2010/main" val="336237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060" y="5931429"/>
            <a:ext cx="6096000" cy="369332"/>
          </a:xfrm>
          <a:prstGeom prst="rect">
            <a:avLst/>
          </a:prstGeom>
        </p:spPr>
        <p:txBody>
          <a:bodyPr>
            <a:spAutoFit/>
          </a:bodyPr>
          <a:lstStyle/>
          <a:p>
            <a:pP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Evolution des taux de mortalité entre 2008 et 2023</a:t>
            </a:r>
          </a:p>
        </p:txBody>
      </p:sp>
      <p:sp>
        <p:nvSpPr>
          <p:cNvPr id="2" name="Rectangle 1"/>
          <p:cNvSpPr/>
          <p:nvPr/>
        </p:nvSpPr>
        <p:spPr>
          <a:xfrm>
            <a:off x="9566030" y="1684112"/>
            <a:ext cx="2358097" cy="4247317"/>
          </a:xfrm>
          <a:prstGeom prst="rect">
            <a:avLst/>
          </a:prstGeom>
        </p:spPr>
        <p:txBody>
          <a:bodyPr wrap="square">
            <a:spAutoFit/>
          </a:bodyPr>
          <a:lstStyle/>
          <a:p>
            <a:pPr>
              <a:spcBef>
                <a:spcPts val="1200"/>
              </a:spcBef>
              <a:spcAft>
                <a:spcPts val="0"/>
              </a:spcAft>
            </a:pPr>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chiffres sont à interpréter avec précaution car ils ne prennent pas en compte les caractéristiques cliniques des patients dialysés et des changements de caractéristiques cliniques des donneurs et des receveurs au cours du temps.</a:t>
            </a:r>
            <a:endParaRPr lang="en-GB"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631504" y="317499"/>
            <a:ext cx="7512496" cy="5613929"/>
          </a:xfrm>
          <a:prstGeom prst="rect">
            <a:avLst/>
          </a:prstGeom>
        </p:spPr>
      </p:pic>
      <p:pic>
        <p:nvPicPr>
          <p:cNvPr id="8" name="Image 7"/>
          <p:cNvPicPr>
            <a:picLocks noChangeAspect="1"/>
          </p:cNvPicPr>
          <p:nvPr/>
        </p:nvPicPr>
        <p:blipFill>
          <a:blip r:embed="rId4"/>
          <a:stretch>
            <a:fillRect/>
          </a:stretch>
        </p:blipFill>
        <p:spPr>
          <a:xfrm>
            <a:off x="7464152" y="2996952"/>
            <a:ext cx="529233" cy="529233"/>
          </a:xfrm>
          <a:prstGeom prst="rect">
            <a:avLst/>
          </a:prstGeom>
        </p:spPr>
      </p:pic>
    </p:spTree>
    <p:extLst>
      <p:ext uri="{BB962C8B-B14F-4D97-AF65-F5344CB8AC3E}">
        <p14:creationId xmlns:p14="http://schemas.microsoft.com/office/powerpoint/2010/main" val="2513201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339" y="6313557"/>
            <a:ext cx="9822181" cy="369332"/>
          </a:xfrm>
          <a:prstGeom prst="rect">
            <a:avLst/>
          </a:prstGeom>
        </p:spPr>
        <p:txBody>
          <a:bodyPr wrap="square">
            <a:spAutoFit/>
          </a:bodyPr>
          <a:lstStyle/>
          <a:p>
            <a:pPr marL="269875">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Distribution des causes de décès des nouveaux patients 2002-2023 par classe d’âge</a:t>
            </a:r>
          </a:p>
        </p:txBody>
      </p:sp>
      <p:sp>
        <p:nvSpPr>
          <p:cNvPr id="6" name="ZoneTexte 5"/>
          <p:cNvSpPr txBox="1"/>
          <p:nvPr/>
        </p:nvSpPr>
        <p:spPr>
          <a:xfrm>
            <a:off x="9772495" y="3169920"/>
            <a:ext cx="2058262" cy="646331"/>
          </a:xfrm>
          <a:prstGeom prst="rect">
            <a:avLst/>
          </a:prstGeom>
          <a:noFill/>
        </p:spPr>
        <p:txBody>
          <a:bodyPr vert="horz" wrap="square" rtlCol="0" anchor="b">
            <a:spAutoFit/>
          </a:bodyPr>
          <a:lstStyle/>
          <a:p>
            <a:r>
              <a:rPr lang="fr-FR" sz="1200" dirty="0">
                <a:latin typeface="Comic Sans MS" panose="030F0702030302020204" pitchFamily="66" charset="0"/>
              </a:rPr>
              <a:t>p&lt;0,05; **p&lt;0,01; ***p&lt;0.0001; NS: non significatif</a:t>
            </a: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1506815445"/>
              </p:ext>
            </p:extLst>
          </p:nvPr>
        </p:nvGraphicFramePr>
        <p:xfrm>
          <a:off x="2207569" y="253999"/>
          <a:ext cx="7305369" cy="5967820"/>
        </p:xfrm>
        <a:graphic>
          <a:graphicData uri="http://schemas.openxmlformats.org/drawingml/2006/table">
            <a:tbl>
              <a:tblPr firstRow="1" bandRow="1">
                <a:tableStyleId>{5C22544A-7EE6-4342-B048-85BDC9FD1C3A}</a:tableStyleId>
              </a:tblPr>
              <a:tblGrid>
                <a:gridCol w="3568659">
                  <a:extLst>
                    <a:ext uri="{9D8B030D-6E8A-4147-A177-3AD203B41FA5}">
                      <a16:colId xmlns:a16="http://schemas.microsoft.com/office/drawing/2014/main" val="223796423"/>
                    </a:ext>
                  </a:extLst>
                </a:gridCol>
                <a:gridCol w="667037">
                  <a:extLst>
                    <a:ext uri="{9D8B030D-6E8A-4147-A177-3AD203B41FA5}">
                      <a16:colId xmlns:a16="http://schemas.microsoft.com/office/drawing/2014/main" val="242091233"/>
                    </a:ext>
                  </a:extLst>
                </a:gridCol>
                <a:gridCol w="578533">
                  <a:extLst>
                    <a:ext uri="{9D8B030D-6E8A-4147-A177-3AD203B41FA5}">
                      <a16:colId xmlns:a16="http://schemas.microsoft.com/office/drawing/2014/main" val="550290097"/>
                    </a:ext>
                  </a:extLst>
                </a:gridCol>
                <a:gridCol w="667037">
                  <a:extLst>
                    <a:ext uri="{9D8B030D-6E8A-4147-A177-3AD203B41FA5}">
                      <a16:colId xmlns:a16="http://schemas.microsoft.com/office/drawing/2014/main" val="1600835704"/>
                    </a:ext>
                  </a:extLst>
                </a:gridCol>
                <a:gridCol w="578533">
                  <a:extLst>
                    <a:ext uri="{9D8B030D-6E8A-4147-A177-3AD203B41FA5}">
                      <a16:colId xmlns:a16="http://schemas.microsoft.com/office/drawing/2014/main" val="1534380718"/>
                    </a:ext>
                  </a:extLst>
                </a:gridCol>
                <a:gridCol w="667037">
                  <a:extLst>
                    <a:ext uri="{9D8B030D-6E8A-4147-A177-3AD203B41FA5}">
                      <a16:colId xmlns:a16="http://schemas.microsoft.com/office/drawing/2014/main" val="3717322675"/>
                    </a:ext>
                  </a:extLst>
                </a:gridCol>
                <a:gridCol w="578533">
                  <a:extLst>
                    <a:ext uri="{9D8B030D-6E8A-4147-A177-3AD203B41FA5}">
                      <a16:colId xmlns:a16="http://schemas.microsoft.com/office/drawing/2014/main" val="1599560459"/>
                    </a:ext>
                  </a:extLst>
                </a:gridCol>
              </a:tblGrid>
              <a:tr h="432977">
                <a:tc>
                  <a:txBody>
                    <a:bodyPr/>
                    <a:lstStyle/>
                    <a:p>
                      <a:pPr algn="ctr"/>
                      <a:endParaRPr lang="fr-FR" sz="1200"/>
                    </a:p>
                  </a:txBody>
                  <a:tcPr anchor="ctr"/>
                </a:tc>
                <a:tc gridSpan="2">
                  <a:txBody>
                    <a:bodyPr/>
                    <a:lstStyle/>
                    <a:p>
                      <a:pPr algn="ctr"/>
                      <a:r>
                        <a:rPr lang="fr-FR" sz="1200"/>
                        <a:t>&lt;= 75 ans </a:t>
                      </a:r>
                    </a:p>
                    <a:p>
                      <a:pPr algn="ctr"/>
                      <a:r>
                        <a:rPr lang="fr-FR" sz="1200"/>
                        <a:t> n=42289</a:t>
                      </a:r>
                    </a:p>
                  </a:txBody>
                  <a:tcPr anchor="ctr"/>
                </a:tc>
                <a:tc hMerge="1">
                  <a:txBody>
                    <a:bodyPr/>
                    <a:lstStyle/>
                    <a:p>
                      <a:endParaRPr lang="fr-FR" sz="800"/>
                    </a:p>
                  </a:txBody>
                  <a:tcPr/>
                </a:tc>
                <a:tc gridSpan="2">
                  <a:txBody>
                    <a:bodyPr/>
                    <a:lstStyle/>
                    <a:p>
                      <a:pPr algn="ctr"/>
                      <a:r>
                        <a:rPr lang="fr-FR" sz="1200"/>
                        <a:t>75-84 ans </a:t>
                      </a:r>
                    </a:p>
                    <a:p>
                      <a:pPr algn="ctr"/>
                      <a:r>
                        <a:rPr lang="fr-FR" sz="1200"/>
                        <a:t> n=41903</a:t>
                      </a:r>
                    </a:p>
                  </a:txBody>
                  <a:tcPr anchor="ctr"/>
                </a:tc>
                <a:tc hMerge="1">
                  <a:txBody>
                    <a:bodyPr/>
                    <a:lstStyle/>
                    <a:p>
                      <a:endParaRPr lang="fr-FR" sz="800"/>
                    </a:p>
                  </a:txBody>
                  <a:tcPr/>
                </a:tc>
                <a:tc gridSpan="2">
                  <a:txBody>
                    <a:bodyPr/>
                    <a:lstStyle/>
                    <a:p>
                      <a:pPr algn="ctr"/>
                      <a:r>
                        <a:rPr lang="fr-FR" sz="1200"/>
                        <a:t>&gt; 85 ans </a:t>
                      </a:r>
                    </a:p>
                    <a:p>
                      <a:pPr algn="ctr"/>
                      <a:r>
                        <a:rPr lang="fr-FR" sz="1200"/>
                        <a:t> n=27269</a:t>
                      </a:r>
                    </a:p>
                  </a:txBody>
                  <a:tcPr anchor="ctr"/>
                </a:tc>
                <a:tc hMerge="1">
                  <a:txBody>
                    <a:bodyPr/>
                    <a:lstStyle/>
                    <a:p>
                      <a:endParaRPr lang="fr-FR" sz="800"/>
                    </a:p>
                  </a:txBody>
                  <a:tcPr/>
                </a:tc>
                <a:extLst>
                  <a:ext uri="{0D108BD9-81ED-4DB2-BD59-A6C34878D82A}">
                    <a16:rowId xmlns:a16="http://schemas.microsoft.com/office/drawing/2014/main" val="3547827957"/>
                  </a:ext>
                </a:extLst>
              </a:tr>
              <a:tr h="275531">
                <a:tc>
                  <a:txBody>
                    <a:bodyPr/>
                    <a:lstStyle/>
                    <a:p>
                      <a:pPr algn="ctr"/>
                      <a:r>
                        <a:rPr lang="fr-FR" sz="1200"/>
                        <a:t>Cause principale de décès</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3939591363"/>
                  </a:ext>
                </a:extLst>
              </a:tr>
              <a:tr h="275531">
                <a:tc>
                  <a:txBody>
                    <a:bodyPr/>
                    <a:lstStyle/>
                    <a:p>
                      <a:r>
                        <a:rPr lang="fr-FR" sz="1200"/>
                        <a:t>Maladies de l'appareil circulatoire</a:t>
                      </a:r>
                    </a:p>
                  </a:txBody>
                  <a:tcPr anchor="ctr"/>
                </a:tc>
                <a:tc>
                  <a:txBody>
                    <a:bodyPr/>
                    <a:lstStyle/>
                    <a:p>
                      <a:pPr algn="ctr"/>
                      <a:r>
                        <a:rPr lang="fr-FR" sz="1200"/>
                        <a:t>8 418</a:t>
                      </a:r>
                    </a:p>
                  </a:txBody>
                  <a:tcPr anchor="ctr"/>
                </a:tc>
                <a:tc>
                  <a:txBody>
                    <a:bodyPr/>
                    <a:lstStyle/>
                    <a:p>
                      <a:pPr algn="ctr"/>
                      <a:r>
                        <a:rPr lang="fr-FR" sz="1200"/>
                        <a:t>19,9</a:t>
                      </a:r>
                    </a:p>
                  </a:txBody>
                  <a:tcPr anchor="ctr"/>
                </a:tc>
                <a:tc>
                  <a:txBody>
                    <a:bodyPr/>
                    <a:lstStyle/>
                    <a:p>
                      <a:pPr algn="ctr"/>
                      <a:r>
                        <a:rPr lang="fr-FR" sz="1200"/>
                        <a:t>9 303</a:t>
                      </a:r>
                    </a:p>
                  </a:txBody>
                  <a:tcPr anchor="ctr"/>
                </a:tc>
                <a:tc>
                  <a:txBody>
                    <a:bodyPr/>
                    <a:lstStyle/>
                    <a:p>
                      <a:pPr algn="ctr"/>
                      <a:r>
                        <a:rPr lang="fr-FR" sz="1200"/>
                        <a:t>22,2</a:t>
                      </a:r>
                    </a:p>
                  </a:txBody>
                  <a:tcPr anchor="ctr"/>
                </a:tc>
                <a:tc>
                  <a:txBody>
                    <a:bodyPr/>
                    <a:lstStyle/>
                    <a:p>
                      <a:pPr algn="ctr"/>
                      <a:r>
                        <a:rPr lang="fr-FR" sz="1200"/>
                        <a:t>5 366</a:t>
                      </a:r>
                    </a:p>
                  </a:txBody>
                  <a:tcPr anchor="ctr"/>
                </a:tc>
                <a:tc>
                  <a:txBody>
                    <a:bodyPr/>
                    <a:lstStyle/>
                    <a:p>
                      <a:pPr algn="ctr"/>
                      <a:r>
                        <a:rPr lang="fr-FR" sz="1200"/>
                        <a:t>19,7</a:t>
                      </a:r>
                    </a:p>
                  </a:txBody>
                  <a:tcPr anchor="ctr"/>
                </a:tc>
                <a:extLst>
                  <a:ext uri="{0D108BD9-81ED-4DB2-BD59-A6C34878D82A}">
                    <a16:rowId xmlns:a16="http://schemas.microsoft.com/office/drawing/2014/main" val="2243117321"/>
                  </a:ext>
                </a:extLst>
              </a:tr>
              <a:tr h="275531">
                <a:tc>
                  <a:txBody>
                    <a:bodyPr/>
                    <a:lstStyle/>
                    <a:p>
                      <a:r>
                        <a:rPr lang="fr-FR" sz="1200"/>
                        <a:t>- Infarctus du myocarde</a:t>
                      </a:r>
                    </a:p>
                  </a:txBody>
                  <a:tcPr anchor="ctr"/>
                </a:tc>
                <a:tc>
                  <a:txBody>
                    <a:bodyPr/>
                    <a:lstStyle/>
                    <a:p>
                      <a:pPr algn="ctr"/>
                      <a:r>
                        <a:rPr lang="fr-FR" sz="1200"/>
                        <a:t>1 218</a:t>
                      </a:r>
                    </a:p>
                  </a:txBody>
                  <a:tcPr anchor="ctr"/>
                </a:tc>
                <a:tc>
                  <a:txBody>
                    <a:bodyPr/>
                    <a:lstStyle/>
                    <a:p>
                      <a:pPr algn="ctr"/>
                      <a:r>
                        <a:rPr lang="fr-FR" sz="1200"/>
                        <a:t>2,9</a:t>
                      </a:r>
                    </a:p>
                  </a:txBody>
                  <a:tcPr anchor="ctr"/>
                </a:tc>
                <a:tc>
                  <a:txBody>
                    <a:bodyPr/>
                    <a:lstStyle/>
                    <a:p>
                      <a:pPr algn="ctr"/>
                      <a:r>
                        <a:rPr lang="fr-FR" sz="1200"/>
                        <a:t>1 252</a:t>
                      </a:r>
                    </a:p>
                  </a:txBody>
                  <a:tcPr anchor="ctr"/>
                </a:tc>
                <a:tc>
                  <a:txBody>
                    <a:bodyPr/>
                    <a:lstStyle/>
                    <a:p>
                      <a:pPr algn="ctr"/>
                      <a:r>
                        <a:rPr lang="fr-FR" sz="1200"/>
                        <a:t>3,0</a:t>
                      </a:r>
                    </a:p>
                  </a:txBody>
                  <a:tcPr anchor="ctr"/>
                </a:tc>
                <a:tc>
                  <a:txBody>
                    <a:bodyPr/>
                    <a:lstStyle/>
                    <a:p>
                      <a:pPr algn="ctr"/>
                      <a:r>
                        <a:rPr lang="fr-FR" sz="1200"/>
                        <a:t>561</a:t>
                      </a:r>
                    </a:p>
                  </a:txBody>
                  <a:tcPr anchor="ctr"/>
                </a:tc>
                <a:tc>
                  <a:txBody>
                    <a:bodyPr/>
                    <a:lstStyle/>
                    <a:p>
                      <a:pPr algn="ctr"/>
                      <a:r>
                        <a:rPr lang="fr-FR" sz="1200"/>
                        <a:t>2,1</a:t>
                      </a:r>
                    </a:p>
                  </a:txBody>
                  <a:tcPr anchor="ctr"/>
                </a:tc>
                <a:extLst>
                  <a:ext uri="{0D108BD9-81ED-4DB2-BD59-A6C34878D82A}">
                    <a16:rowId xmlns:a16="http://schemas.microsoft.com/office/drawing/2014/main" val="1044572112"/>
                  </a:ext>
                </a:extLst>
              </a:tr>
              <a:tr h="275531">
                <a:tc>
                  <a:txBody>
                    <a:bodyPr/>
                    <a:lstStyle/>
                    <a:p>
                      <a:r>
                        <a:rPr lang="fr-FR" sz="1200"/>
                        <a:t>- Autres cardiopathies ischémiques</a:t>
                      </a:r>
                    </a:p>
                  </a:txBody>
                  <a:tcPr anchor="ctr"/>
                </a:tc>
                <a:tc>
                  <a:txBody>
                    <a:bodyPr/>
                    <a:lstStyle/>
                    <a:p>
                      <a:pPr algn="ctr"/>
                      <a:r>
                        <a:rPr lang="fr-FR" sz="1200"/>
                        <a:t>453</a:t>
                      </a:r>
                    </a:p>
                  </a:txBody>
                  <a:tcPr anchor="ctr"/>
                </a:tc>
                <a:tc>
                  <a:txBody>
                    <a:bodyPr/>
                    <a:lstStyle/>
                    <a:p>
                      <a:pPr algn="ctr"/>
                      <a:r>
                        <a:rPr lang="fr-FR" sz="1200"/>
                        <a:t>1,1</a:t>
                      </a:r>
                    </a:p>
                  </a:txBody>
                  <a:tcPr anchor="ctr"/>
                </a:tc>
                <a:tc>
                  <a:txBody>
                    <a:bodyPr/>
                    <a:lstStyle/>
                    <a:p>
                      <a:pPr algn="ctr"/>
                      <a:r>
                        <a:rPr lang="fr-FR" sz="1200"/>
                        <a:t>556</a:t>
                      </a:r>
                    </a:p>
                  </a:txBody>
                  <a:tcPr anchor="ctr"/>
                </a:tc>
                <a:tc>
                  <a:txBody>
                    <a:bodyPr/>
                    <a:lstStyle/>
                    <a:p>
                      <a:pPr algn="ctr"/>
                      <a:r>
                        <a:rPr lang="fr-FR" sz="1200"/>
                        <a:t>1,3</a:t>
                      </a:r>
                    </a:p>
                  </a:txBody>
                  <a:tcPr anchor="ctr"/>
                </a:tc>
                <a:tc>
                  <a:txBody>
                    <a:bodyPr/>
                    <a:lstStyle/>
                    <a:p>
                      <a:pPr algn="ctr"/>
                      <a:r>
                        <a:rPr lang="fr-FR" sz="1200"/>
                        <a:t>254</a:t>
                      </a:r>
                    </a:p>
                  </a:txBody>
                  <a:tcPr anchor="ctr"/>
                </a:tc>
                <a:tc>
                  <a:txBody>
                    <a:bodyPr/>
                    <a:lstStyle/>
                    <a:p>
                      <a:pPr algn="ctr"/>
                      <a:r>
                        <a:rPr lang="fr-FR" sz="1200"/>
                        <a:t>0,9</a:t>
                      </a:r>
                    </a:p>
                  </a:txBody>
                  <a:tcPr anchor="ctr"/>
                </a:tc>
                <a:extLst>
                  <a:ext uri="{0D108BD9-81ED-4DB2-BD59-A6C34878D82A}">
                    <a16:rowId xmlns:a16="http://schemas.microsoft.com/office/drawing/2014/main" val="1650887418"/>
                  </a:ext>
                </a:extLst>
              </a:tr>
              <a:tr h="275531">
                <a:tc>
                  <a:txBody>
                    <a:bodyPr/>
                    <a:lstStyle/>
                    <a:p>
                      <a:r>
                        <a:rPr lang="fr-FR" sz="1200"/>
                        <a:t>- Cardiopathie hypertensive</a:t>
                      </a:r>
                    </a:p>
                  </a:txBody>
                  <a:tcPr anchor="ctr"/>
                </a:tc>
                <a:tc>
                  <a:txBody>
                    <a:bodyPr/>
                    <a:lstStyle/>
                    <a:p>
                      <a:pPr algn="ctr"/>
                      <a:r>
                        <a:rPr lang="fr-FR" sz="1200"/>
                        <a:t>50</a:t>
                      </a:r>
                    </a:p>
                  </a:txBody>
                  <a:tcPr anchor="ctr"/>
                </a:tc>
                <a:tc>
                  <a:txBody>
                    <a:bodyPr/>
                    <a:lstStyle/>
                    <a:p>
                      <a:pPr algn="ctr"/>
                      <a:r>
                        <a:rPr lang="fr-FR" sz="1200"/>
                        <a:t>0,1</a:t>
                      </a:r>
                    </a:p>
                  </a:txBody>
                  <a:tcPr anchor="ctr"/>
                </a:tc>
                <a:tc>
                  <a:txBody>
                    <a:bodyPr/>
                    <a:lstStyle/>
                    <a:p>
                      <a:pPr algn="ctr"/>
                      <a:r>
                        <a:rPr lang="fr-FR" sz="1200"/>
                        <a:t>56</a:t>
                      </a:r>
                    </a:p>
                  </a:txBody>
                  <a:tcPr anchor="ctr"/>
                </a:tc>
                <a:tc>
                  <a:txBody>
                    <a:bodyPr/>
                    <a:lstStyle/>
                    <a:p>
                      <a:pPr algn="ctr"/>
                      <a:r>
                        <a:rPr lang="fr-FR" sz="1200"/>
                        <a:t>0,1</a:t>
                      </a:r>
                    </a:p>
                  </a:txBody>
                  <a:tcPr anchor="ctr"/>
                </a:tc>
                <a:tc>
                  <a:txBody>
                    <a:bodyPr/>
                    <a:lstStyle/>
                    <a:p>
                      <a:pPr algn="ctr"/>
                      <a:r>
                        <a:rPr lang="fr-FR" sz="1200"/>
                        <a:t>27</a:t>
                      </a:r>
                    </a:p>
                  </a:txBody>
                  <a:tcPr anchor="ctr"/>
                </a:tc>
                <a:tc>
                  <a:txBody>
                    <a:bodyPr/>
                    <a:lstStyle/>
                    <a:p>
                      <a:pPr algn="ctr"/>
                      <a:r>
                        <a:rPr lang="fr-FR" sz="1200"/>
                        <a:t>0,1</a:t>
                      </a:r>
                    </a:p>
                  </a:txBody>
                  <a:tcPr anchor="ctr"/>
                </a:tc>
                <a:extLst>
                  <a:ext uri="{0D108BD9-81ED-4DB2-BD59-A6C34878D82A}">
                    <a16:rowId xmlns:a16="http://schemas.microsoft.com/office/drawing/2014/main" val="4147752667"/>
                  </a:ext>
                </a:extLst>
              </a:tr>
              <a:tr h="275531">
                <a:tc>
                  <a:txBody>
                    <a:bodyPr/>
                    <a:lstStyle/>
                    <a:p>
                      <a:r>
                        <a:rPr lang="fr-FR" sz="1200"/>
                        <a:t>- Insuffisance cardiaque</a:t>
                      </a:r>
                    </a:p>
                  </a:txBody>
                  <a:tcPr anchor="ctr"/>
                </a:tc>
                <a:tc>
                  <a:txBody>
                    <a:bodyPr/>
                    <a:lstStyle/>
                    <a:p>
                      <a:pPr algn="ctr"/>
                      <a:r>
                        <a:rPr lang="fr-FR" sz="1200"/>
                        <a:t>1 884</a:t>
                      </a:r>
                    </a:p>
                  </a:txBody>
                  <a:tcPr anchor="ctr"/>
                </a:tc>
                <a:tc>
                  <a:txBody>
                    <a:bodyPr/>
                    <a:lstStyle/>
                    <a:p>
                      <a:pPr algn="ctr"/>
                      <a:r>
                        <a:rPr lang="fr-FR" sz="1200"/>
                        <a:t>4,5</a:t>
                      </a:r>
                    </a:p>
                  </a:txBody>
                  <a:tcPr anchor="ctr"/>
                </a:tc>
                <a:tc>
                  <a:txBody>
                    <a:bodyPr/>
                    <a:lstStyle/>
                    <a:p>
                      <a:pPr algn="ctr"/>
                      <a:r>
                        <a:rPr lang="fr-FR" sz="1200"/>
                        <a:t>2 371</a:t>
                      </a:r>
                    </a:p>
                  </a:txBody>
                  <a:tcPr anchor="ctr"/>
                </a:tc>
                <a:tc>
                  <a:txBody>
                    <a:bodyPr/>
                    <a:lstStyle/>
                    <a:p>
                      <a:pPr algn="ctr"/>
                      <a:r>
                        <a:rPr lang="fr-FR" sz="1200"/>
                        <a:t>5,7</a:t>
                      </a:r>
                    </a:p>
                  </a:txBody>
                  <a:tcPr anchor="ctr"/>
                </a:tc>
                <a:tc>
                  <a:txBody>
                    <a:bodyPr/>
                    <a:lstStyle/>
                    <a:p>
                      <a:pPr algn="ctr"/>
                      <a:r>
                        <a:rPr lang="fr-FR" sz="1200"/>
                        <a:t>1 643</a:t>
                      </a:r>
                    </a:p>
                  </a:txBody>
                  <a:tcPr anchor="ctr"/>
                </a:tc>
                <a:tc>
                  <a:txBody>
                    <a:bodyPr/>
                    <a:lstStyle/>
                    <a:p>
                      <a:pPr algn="ctr"/>
                      <a:r>
                        <a:rPr lang="fr-FR" sz="1200"/>
                        <a:t>6,0</a:t>
                      </a:r>
                    </a:p>
                  </a:txBody>
                  <a:tcPr anchor="ctr"/>
                </a:tc>
                <a:extLst>
                  <a:ext uri="{0D108BD9-81ED-4DB2-BD59-A6C34878D82A}">
                    <a16:rowId xmlns:a16="http://schemas.microsoft.com/office/drawing/2014/main" val="2346481782"/>
                  </a:ext>
                </a:extLst>
              </a:tr>
              <a:tr h="275531">
                <a:tc>
                  <a:txBody>
                    <a:bodyPr/>
                    <a:lstStyle/>
                    <a:p>
                      <a:r>
                        <a:rPr lang="fr-FR" sz="1200"/>
                        <a:t>- Troubles du rythme</a:t>
                      </a:r>
                    </a:p>
                  </a:txBody>
                  <a:tcPr anchor="ctr"/>
                </a:tc>
                <a:tc>
                  <a:txBody>
                    <a:bodyPr/>
                    <a:lstStyle/>
                    <a:p>
                      <a:pPr algn="ctr"/>
                      <a:r>
                        <a:rPr lang="fr-FR" sz="1200"/>
                        <a:t>483</a:t>
                      </a:r>
                    </a:p>
                  </a:txBody>
                  <a:tcPr anchor="ctr"/>
                </a:tc>
                <a:tc>
                  <a:txBody>
                    <a:bodyPr/>
                    <a:lstStyle/>
                    <a:p>
                      <a:pPr algn="ctr"/>
                      <a:r>
                        <a:rPr lang="fr-FR" sz="1200"/>
                        <a:t>1,1</a:t>
                      </a:r>
                    </a:p>
                  </a:txBody>
                  <a:tcPr anchor="ctr"/>
                </a:tc>
                <a:tc>
                  <a:txBody>
                    <a:bodyPr/>
                    <a:lstStyle/>
                    <a:p>
                      <a:pPr algn="ctr"/>
                      <a:r>
                        <a:rPr lang="fr-FR" sz="1200"/>
                        <a:t>593</a:t>
                      </a:r>
                    </a:p>
                  </a:txBody>
                  <a:tcPr anchor="ctr"/>
                </a:tc>
                <a:tc>
                  <a:txBody>
                    <a:bodyPr/>
                    <a:lstStyle/>
                    <a:p>
                      <a:pPr algn="ctr"/>
                      <a:r>
                        <a:rPr lang="fr-FR" sz="1200"/>
                        <a:t>1,4</a:t>
                      </a:r>
                    </a:p>
                  </a:txBody>
                  <a:tcPr anchor="ctr"/>
                </a:tc>
                <a:tc>
                  <a:txBody>
                    <a:bodyPr/>
                    <a:lstStyle/>
                    <a:p>
                      <a:pPr algn="ctr"/>
                      <a:r>
                        <a:rPr lang="fr-FR" sz="1200"/>
                        <a:t>300</a:t>
                      </a:r>
                    </a:p>
                  </a:txBody>
                  <a:tcPr anchor="ctr"/>
                </a:tc>
                <a:tc>
                  <a:txBody>
                    <a:bodyPr/>
                    <a:lstStyle/>
                    <a:p>
                      <a:pPr algn="ctr"/>
                      <a:r>
                        <a:rPr lang="fr-FR" sz="1200"/>
                        <a:t>1,1</a:t>
                      </a:r>
                    </a:p>
                  </a:txBody>
                  <a:tcPr anchor="ctr"/>
                </a:tc>
                <a:extLst>
                  <a:ext uri="{0D108BD9-81ED-4DB2-BD59-A6C34878D82A}">
                    <a16:rowId xmlns:a16="http://schemas.microsoft.com/office/drawing/2014/main" val="3631749356"/>
                  </a:ext>
                </a:extLst>
              </a:tr>
              <a:tr h="275531">
                <a:tc>
                  <a:txBody>
                    <a:bodyPr/>
                    <a:lstStyle/>
                    <a:p>
                      <a:r>
                        <a:rPr lang="fr-FR" sz="1200"/>
                        <a:t>- Maladies cérébrovasculaires</a:t>
                      </a:r>
                    </a:p>
                  </a:txBody>
                  <a:tcPr anchor="ctr"/>
                </a:tc>
                <a:tc>
                  <a:txBody>
                    <a:bodyPr/>
                    <a:lstStyle/>
                    <a:p>
                      <a:pPr algn="ctr"/>
                      <a:r>
                        <a:rPr lang="fr-FR" sz="1200"/>
                        <a:t>1 659</a:t>
                      </a:r>
                    </a:p>
                  </a:txBody>
                  <a:tcPr anchor="ctr"/>
                </a:tc>
                <a:tc>
                  <a:txBody>
                    <a:bodyPr/>
                    <a:lstStyle/>
                    <a:p>
                      <a:pPr algn="ctr"/>
                      <a:r>
                        <a:rPr lang="fr-FR" sz="1200"/>
                        <a:t>3,9</a:t>
                      </a:r>
                    </a:p>
                  </a:txBody>
                  <a:tcPr anchor="ctr"/>
                </a:tc>
                <a:tc>
                  <a:txBody>
                    <a:bodyPr/>
                    <a:lstStyle/>
                    <a:p>
                      <a:pPr algn="ctr"/>
                      <a:r>
                        <a:rPr lang="fr-FR" sz="1200"/>
                        <a:t>1 607</a:t>
                      </a:r>
                    </a:p>
                  </a:txBody>
                  <a:tcPr anchor="ctr"/>
                </a:tc>
                <a:tc>
                  <a:txBody>
                    <a:bodyPr/>
                    <a:lstStyle/>
                    <a:p>
                      <a:pPr algn="ctr"/>
                      <a:r>
                        <a:rPr lang="fr-FR" sz="1200"/>
                        <a:t>3,8</a:t>
                      </a:r>
                    </a:p>
                  </a:txBody>
                  <a:tcPr anchor="ctr"/>
                </a:tc>
                <a:tc>
                  <a:txBody>
                    <a:bodyPr/>
                    <a:lstStyle/>
                    <a:p>
                      <a:pPr algn="ctr"/>
                      <a:r>
                        <a:rPr lang="fr-FR" sz="1200"/>
                        <a:t>993</a:t>
                      </a:r>
                    </a:p>
                  </a:txBody>
                  <a:tcPr anchor="ctr"/>
                </a:tc>
                <a:tc>
                  <a:txBody>
                    <a:bodyPr/>
                    <a:lstStyle/>
                    <a:p>
                      <a:pPr algn="ctr"/>
                      <a:r>
                        <a:rPr lang="fr-FR" sz="1200"/>
                        <a:t>3,6</a:t>
                      </a:r>
                    </a:p>
                  </a:txBody>
                  <a:tcPr anchor="ctr"/>
                </a:tc>
                <a:extLst>
                  <a:ext uri="{0D108BD9-81ED-4DB2-BD59-A6C34878D82A}">
                    <a16:rowId xmlns:a16="http://schemas.microsoft.com/office/drawing/2014/main" val="1271805903"/>
                  </a:ext>
                </a:extLst>
              </a:tr>
              <a:tr h="275531">
                <a:tc>
                  <a:txBody>
                    <a:bodyPr/>
                    <a:lstStyle/>
                    <a:p>
                      <a:r>
                        <a:rPr lang="fr-FR" sz="1200"/>
                        <a:t>- Embolie pulmonaire</a:t>
                      </a:r>
                    </a:p>
                  </a:txBody>
                  <a:tcPr anchor="ctr"/>
                </a:tc>
                <a:tc>
                  <a:txBody>
                    <a:bodyPr/>
                    <a:lstStyle/>
                    <a:p>
                      <a:pPr algn="ctr"/>
                      <a:r>
                        <a:rPr lang="fr-FR" sz="1200"/>
                        <a:t>158</a:t>
                      </a:r>
                    </a:p>
                  </a:txBody>
                  <a:tcPr anchor="ctr"/>
                </a:tc>
                <a:tc>
                  <a:txBody>
                    <a:bodyPr/>
                    <a:lstStyle/>
                    <a:p>
                      <a:pPr algn="ctr"/>
                      <a:r>
                        <a:rPr lang="fr-FR" sz="1200"/>
                        <a:t>0,4</a:t>
                      </a:r>
                    </a:p>
                  </a:txBody>
                  <a:tcPr anchor="ctr"/>
                </a:tc>
                <a:tc>
                  <a:txBody>
                    <a:bodyPr/>
                    <a:lstStyle/>
                    <a:p>
                      <a:pPr algn="ctr"/>
                      <a:r>
                        <a:rPr lang="fr-FR" sz="1200"/>
                        <a:t>114</a:t>
                      </a:r>
                    </a:p>
                  </a:txBody>
                  <a:tcPr anchor="ctr"/>
                </a:tc>
                <a:tc>
                  <a:txBody>
                    <a:bodyPr/>
                    <a:lstStyle/>
                    <a:p>
                      <a:pPr algn="ctr"/>
                      <a:r>
                        <a:rPr lang="fr-FR" sz="1200"/>
                        <a:t>0,3</a:t>
                      </a:r>
                    </a:p>
                  </a:txBody>
                  <a:tcPr anchor="ctr"/>
                </a:tc>
                <a:tc>
                  <a:txBody>
                    <a:bodyPr/>
                    <a:lstStyle/>
                    <a:p>
                      <a:pPr algn="ctr"/>
                      <a:r>
                        <a:rPr lang="fr-FR" sz="1200"/>
                        <a:t>62</a:t>
                      </a:r>
                    </a:p>
                  </a:txBody>
                  <a:tcPr anchor="ctr"/>
                </a:tc>
                <a:tc>
                  <a:txBody>
                    <a:bodyPr/>
                    <a:lstStyle/>
                    <a:p>
                      <a:pPr algn="ctr"/>
                      <a:r>
                        <a:rPr lang="fr-FR" sz="1200"/>
                        <a:t>0,2</a:t>
                      </a:r>
                    </a:p>
                  </a:txBody>
                  <a:tcPr anchor="ctr"/>
                </a:tc>
                <a:extLst>
                  <a:ext uri="{0D108BD9-81ED-4DB2-BD59-A6C34878D82A}">
                    <a16:rowId xmlns:a16="http://schemas.microsoft.com/office/drawing/2014/main" val="2994318012"/>
                  </a:ext>
                </a:extLst>
              </a:tr>
              <a:tr h="275531">
                <a:tc>
                  <a:txBody>
                    <a:bodyPr/>
                    <a:lstStyle/>
                    <a:p>
                      <a:r>
                        <a:rPr lang="fr-FR" sz="1200"/>
                        <a:t>- Autres maladies de l'appareil circulatoire</a:t>
                      </a:r>
                    </a:p>
                  </a:txBody>
                  <a:tcPr anchor="ctr"/>
                </a:tc>
                <a:tc>
                  <a:txBody>
                    <a:bodyPr/>
                    <a:lstStyle/>
                    <a:p>
                      <a:pPr algn="ctr"/>
                      <a:r>
                        <a:rPr lang="fr-FR" sz="1200"/>
                        <a:t>2 513</a:t>
                      </a:r>
                    </a:p>
                  </a:txBody>
                  <a:tcPr anchor="ctr"/>
                </a:tc>
                <a:tc>
                  <a:txBody>
                    <a:bodyPr/>
                    <a:lstStyle/>
                    <a:p>
                      <a:pPr algn="ctr"/>
                      <a:r>
                        <a:rPr lang="fr-FR" sz="1200"/>
                        <a:t>5,9</a:t>
                      </a:r>
                    </a:p>
                  </a:txBody>
                  <a:tcPr anchor="ctr"/>
                </a:tc>
                <a:tc>
                  <a:txBody>
                    <a:bodyPr/>
                    <a:lstStyle/>
                    <a:p>
                      <a:pPr algn="ctr"/>
                      <a:r>
                        <a:rPr lang="fr-FR" sz="1200"/>
                        <a:t>2 754</a:t>
                      </a:r>
                    </a:p>
                  </a:txBody>
                  <a:tcPr anchor="ctr"/>
                </a:tc>
                <a:tc>
                  <a:txBody>
                    <a:bodyPr/>
                    <a:lstStyle/>
                    <a:p>
                      <a:pPr algn="ctr"/>
                      <a:r>
                        <a:rPr lang="fr-FR" sz="1200"/>
                        <a:t>6,6</a:t>
                      </a:r>
                    </a:p>
                  </a:txBody>
                  <a:tcPr anchor="ctr"/>
                </a:tc>
                <a:tc>
                  <a:txBody>
                    <a:bodyPr/>
                    <a:lstStyle/>
                    <a:p>
                      <a:pPr algn="ctr"/>
                      <a:r>
                        <a:rPr lang="fr-FR" sz="1200"/>
                        <a:t>1 526</a:t>
                      </a:r>
                    </a:p>
                  </a:txBody>
                  <a:tcPr anchor="ctr"/>
                </a:tc>
                <a:tc>
                  <a:txBody>
                    <a:bodyPr/>
                    <a:lstStyle/>
                    <a:p>
                      <a:pPr algn="ctr"/>
                      <a:r>
                        <a:rPr lang="fr-FR" sz="1200"/>
                        <a:t>5,6</a:t>
                      </a:r>
                    </a:p>
                  </a:txBody>
                  <a:tcPr anchor="ctr"/>
                </a:tc>
                <a:extLst>
                  <a:ext uri="{0D108BD9-81ED-4DB2-BD59-A6C34878D82A}">
                    <a16:rowId xmlns:a16="http://schemas.microsoft.com/office/drawing/2014/main" val="2297582782"/>
                  </a:ext>
                </a:extLst>
              </a:tr>
              <a:tr h="275531">
                <a:tc>
                  <a:txBody>
                    <a:bodyPr/>
                    <a:lstStyle/>
                    <a:p>
                      <a:r>
                        <a:rPr lang="fr-FR" sz="1200"/>
                        <a:t>Maladies rénales</a:t>
                      </a:r>
                    </a:p>
                  </a:txBody>
                  <a:tcPr anchor="ctr"/>
                </a:tc>
                <a:tc>
                  <a:txBody>
                    <a:bodyPr/>
                    <a:lstStyle/>
                    <a:p>
                      <a:pPr algn="ctr"/>
                      <a:r>
                        <a:rPr lang="fr-FR" sz="1200"/>
                        <a:t>200</a:t>
                      </a:r>
                    </a:p>
                  </a:txBody>
                  <a:tcPr anchor="ctr"/>
                </a:tc>
                <a:tc>
                  <a:txBody>
                    <a:bodyPr/>
                    <a:lstStyle/>
                    <a:p>
                      <a:pPr algn="ctr"/>
                      <a:r>
                        <a:rPr lang="fr-FR" sz="1200"/>
                        <a:t>0,5</a:t>
                      </a:r>
                    </a:p>
                  </a:txBody>
                  <a:tcPr anchor="ctr"/>
                </a:tc>
                <a:tc>
                  <a:txBody>
                    <a:bodyPr/>
                    <a:lstStyle/>
                    <a:p>
                      <a:pPr algn="ctr"/>
                      <a:r>
                        <a:rPr lang="fr-FR" sz="1200"/>
                        <a:t>304</a:t>
                      </a:r>
                    </a:p>
                  </a:txBody>
                  <a:tcPr anchor="ctr"/>
                </a:tc>
                <a:tc>
                  <a:txBody>
                    <a:bodyPr/>
                    <a:lstStyle/>
                    <a:p>
                      <a:pPr algn="ctr"/>
                      <a:r>
                        <a:rPr lang="fr-FR" sz="1200"/>
                        <a:t>0,7</a:t>
                      </a:r>
                    </a:p>
                  </a:txBody>
                  <a:tcPr anchor="ctr"/>
                </a:tc>
                <a:tc>
                  <a:txBody>
                    <a:bodyPr/>
                    <a:lstStyle/>
                    <a:p>
                      <a:pPr algn="ctr"/>
                      <a:r>
                        <a:rPr lang="fr-FR" sz="1200"/>
                        <a:t>319</a:t>
                      </a:r>
                    </a:p>
                  </a:txBody>
                  <a:tcPr anchor="ctr"/>
                </a:tc>
                <a:tc>
                  <a:txBody>
                    <a:bodyPr/>
                    <a:lstStyle/>
                    <a:p>
                      <a:pPr algn="ctr"/>
                      <a:r>
                        <a:rPr lang="fr-FR" sz="1200"/>
                        <a:t>1,2</a:t>
                      </a:r>
                    </a:p>
                  </a:txBody>
                  <a:tcPr anchor="ctr"/>
                </a:tc>
                <a:extLst>
                  <a:ext uri="{0D108BD9-81ED-4DB2-BD59-A6C34878D82A}">
                    <a16:rowId xmlns:a16="http://schemas.microsoft.com/office/drawing/2014/main" val="631703584"/>
                  </a:ext>
                </a:extLst>
              </a:tr>
              <a:tr h="275531">
                <a:tc>
                  <a:txBody>
                    <a:bodyPr/>
                    <a:lstStyle/>
                    <a:p>
                      <a:r>
                        <a:rPr lang="fr-FR" sz="1200"/>
                        <a:t>Cancer</a:t>
                      </a:r>
                    </a:p>
                  </a:txBody>
                  <a:tcPr anchor="ctr"/>
                </a:tc>
                <a:tc>
                  <a:txBody>
                    <a:bodyPr/>
                    <a:lstStyle/>
                    <a:p>
                      <a:pPr algn="ctr"/>
                      <a:r>
                        <a:rPr lang="fr-FR" sz="1200"/>
                        <a:t>5 472</a:t>
                      </a:r>
                    </a:p>
                  </a:txBody>
                  <a:tcPr anchor="ctr"/>
                </a:tc>
                <a:tc>
                  <a:txBody>
                    <a:bodyPr/>
                    <a:lstStyle/>
                    <a:p>
                      <a:pPr algn="ctr"/>
                      <a:r>
                        <a:rPr lang="fr-FR" sz="1200"/>
                        <a:t>12,9</a:t>
                      </a:r>
                    </a:p>
                  </a:txBody>
                  <a:tcPr anchor="ctr"/>
                </a:tc>
                <a:tc>
                  <a:txBody>
                    <a:bodyPr/>
                    <a:lstStyle/>
                    <a:p>
                      <a:pPr algn="ctr"/>
                      <a:r>
                        <a:rPr lang="fr-FR" sz="1200"/>
                        <a:t>3 968</a:t>
                      </a:r>
                    </a:p>
                  </a:txBody>
                  <a:tcPr anchor="ctr"/>
                </a:tc>
                <a:tc>
                  <a:txBody>
                    <a:bodyPr/>
                    <a:lstStyle/>
                    <a:p>
                      <a:pPr algn="ctr"/>
                      <a:r>
                        <a:rPr lang="fr-FR" sz="1200"/>
                        <a:t>9,5</a:t>
                      </a:r>
                    </a:p>
                  </a:txBody>
                  <a:tcPr anchor="ctr"/>
                </a:tc>
                <a:tc>
                  <a:txBody>
                    <a:bodyPr/>
                    <a:lstStyle/>
                    <a:p>
                      <a:pPr algn="ctr"/>
                      <a:r>
                        <a:rPr lang="fr-FR" sz="1200"/>
                        <a:t>1 646</a:t>
                      </a:r>
                    </a:p>
                  </a:txBody>
                  <a:tcPr anchor="ctr"/>
                </a:tc>
                <a:tc>
                  <a:txBody>
                    <a:bodyPr/>
                    <a:lstStyle/>
                    <a:p>
                      <a:pPr algn="ctr"/>
                      <a:r>
                        <a:rPr lang="fr-FR" sz="1200"/>
                        <a:t>6,0</a:t>
                      </a:r>
                    </a:p>
                  </a:txBody>
                  <a:tcPr anchor="ctr"/>
                </a:tc>
                <a:extLst>
                  <a:ext uri="{0D108BD9-81ED-4DB2-BD59-A6C34878D82A}">
                    <a16:rowId xmlns:a16="http://schemas.microsoft.com/office/drawing/2014/main" val="1449962605"/>
                  </a:ext>
                </a:extLst>
              </a:tr>
              <a:tr h="275531">
                <a:tc>
                  <a:txBody>
                    <a:bodyPr/>
                    <a:lstStyle/>
                    <a:p>
                      <a:r>
                        <a:rPr lang="fr-FR" sz="1200"/>
                        <a:t>Diabète</a:t>
                      </a:r>
                    </a:p>
                  </a:txBody>
                  <a:tcPr anchor="ctr"/>
                </a:tc>
                <a:tc>
                  <a:txBody>
                    <a:bodyPr/>
                    <a:lstStyle/>
                    <a:p>
                      <a:pPr algn="ctr"/>
                      <a:r>
                        <a:rPr lang="fr-FR" sz="1200"/>
                        <a:t>77</a:t>
                      </a:r>
                    </a:p>
                  </a:txBody>
                  <a:tcPr anchor="ctr"/>
                </a:tc>
                <a:tc>
                  <a:txBody>
                    <a:bodyPr/>
                    <a:lstStyle/>
                    <a:p>
                      <a:pPr algn="ctr"/>
                      <a:r>
                        <a:rPr lang="fr-FR" sz="1200"/>
                        <a:t>0,2</a:t>
                      </a:r>
                    </a:p>
                  </a:txBody>
                  <a:tcPr anchor="ctr"/>
                </a:tc>
                <a:tc>
                  <a:txBody>
                    <a:bodyPr/>
                    <a:lstStyle/>
                    <a:p>
                      <a:pPr algn="ctr"/>
                      <a:r>
                        <a:rPr lang="fr-FR" sz="1200"/>
                        <a:t>34</a:t>
                      </a:r>
                    </a:p>
                  </a:txBody>
                  <a:tcPr anchor="ctr"/>
                </a:tc>
                <a:tc>
                  <a:txBody>
                    <a:bodyPr/>
                    <a:lstStyle/>
                    <a:p>
                      <a:pPr algn="ctr"/>
                      <a:r>
                        <a:rPr lang="fr-FR" sz="1200"/>
                        <a:t>0,1</a:t>
                      </a:r>
                    </a:p>
                  </a:txBody>
                  <a:tcPr anchor="ctr"/>
                </a:tc>
                <a:tc>
                  <a:txBody>
                    <a:bodyPr/>
                    <a:lstStyle/>
                    <a:p>
                      <a:pPr algn="ctr"/>
                      <a:r>
                        <a:rPr lang="fr-FR" sz="1200"/>
                        <a:t>13</a:t>
                      </a:r>
                    </a:p>
                  </a:txBody>
                  <a:tcPr anchor="ctr"/>
                </a:tc>
                <a:tc>
                  <a:txBody>
                    <a:bodyPr/>
                    <a:lstStyle/>
                    <a:p>
                      <a:pPr algn="ctr"/>
                      <a:r>
                        <a:rPr lang="fr-FR" sz="1200"/>
                        <a:t>0,0</a:t>
                      </a:r>
                    </a:p>
                  </a:txBody>
                  <a:tcPr anchor="ctr"/>
                </a:tc>
                <a:extLst>
                  <a:ext uri="{0D108BD9-81ED-4DB2-BD59-A6C34878D82A}">
                    <a16:rowId xmlns:a16="http://schemas.microsoft.com/office/drawing/2014/main" val="1509893044"/>
                  </a:ext>
                </a:extLst>
              </a:tr>
              <a:tr h="275531">
                <a:tc>
                  <a:txBody>
                    <a:bodyPr/>
                    <a:lstStyle/>
                    <a:p>
                      <a:r>
                        <a:rPr lang="fr-FR" sz="1200"/>
                        <a:t>Maladies infectieuses</a:t>
                      </a:r>
                    </a:p>
                  </a:txBody>
                  <a:tcPr anchor="ctr"/>
                </a:tc>
                <a:tc>
                  <a:txBody>
                    <a:bodyPr/>
                    <a:lstStyle/>
                    <a:p>
                      <a:pPr algn="ctr"/>
                      <a:r>
                        <a:rPr lang="fr-FR" sz="1200"/>
                        <a:t>6 979</a:t>
                      </a:r>
                    </a:p>
                  </a:txBody>
                  <a:tcPr anchor="ctr"/>
                </a:tc>
                <a:tc>
                  <a:txBody>
                    <a:bodyPr/>
                    <a:lstStyle/>
                    <a:p>
                      <a:pPr algn="ctr"/>
                      <a:r>
                        <a:rPr lang="fr-FR" sz="1200"/>
                        <a:t>16,5</a:t>
                      </a:r>
                    </a:p>
                  </a:txBody>
                  <a:tcPr anchor="ctr"/>
                </a:tc>
                <a:tc>
                  <a:txBody>
                    <a:bodyPr/>
                    <a:lstStyle/>
                    <a:p>
                      <a:pPr algn="ctr"/>
                      <a:r>
                        <a:rPr lang="fr-FR" sz="1200"/>
                        <a:t>6 335</a:t>
                      </a:r>
                    </a:p>
                  </a:txBody>
                  <a:tcPr anchor="ctr"/>
                </a:tc>
                <a:tc>
                  <a:txBody>
                    <a:bodyPr/>
                    <a:lstStyle/>
                    <a:p>
                      <a:pPr algn="ctr"/>
                      <a:r>
                        <a:rPr lang="fr-FR" sz="1200"/>
                        <a:t>15,1</a:t>
                      </a:r>
                    </a:p>
                  </a:txBody>
                  <a:tcPr anchor="ctr"/>
                </a:tc>
                <a:tc>
                  <a:txBody>
                    <a:bodyPr/>
                    <a:lstStyle/>
                    <a:p>
                      <a:pPr algn="ctr"/>
                      <a:r>
                        <a:rPr lang="fr-FR" sz="1200"/>
                        <a:t>3 550</a:t>
                      </a:r>
                    </a:p>
                  </a:txBody>
                  <a:tcPr anchor="ctr"/>
                </a:tc>
                <a:tc>
                  <a:txBody>
                    <a:bodyPr/>
                    <a:lstStyle/>
                    <a:p>
                      <a:pPr algn="ctr"/>
                      <a:r>
                        <a:rPr lang="fr-FR" sz="1200"/>
                        <a:t>13,0</a:t>
                      </a:r>
                    </a:p>
                  </a:txBody>
                  <a:tcPr anchor="ctr"/>
                </a:tc>
                <a:extLst>
                  <a:ext uri="{0D108BD9-81ED-4DB2-BD59-A6C34878D82A}">
                    <a16:rowId xmlns:a16="http://schemas.microsoft.com/office/drawing/2014/main" val="677659171"/>
                  </a:ext>
                </a:extLst>
              </a:tr>
              <a:tr h="275531">
                <a:tc>
                  <a:txBody>
                    <a:bodyPr/>
                    <a:lstStyle/>
                    <a:p>
                      <a:r>
                        <a:rPr lang="fr-FR" sz="1200"/>
                        <a:t>Cachexie</a:t>
                      </a:r>
                    </a:p>
                  </a:txBody>
                  <a:tcPr anchor="ctr"/>
                </a:tc>
                <a:tc>
                  <a:txBody>
                    <a:bodyPr/>
                    <a:lstStyle/>
                    <a:p>
                      <a:pPr algn="ctr"/>
                      <a:r>
                        <a:rPr lang="fr-FR" sz="1200"/>
                        <a:t>1 687</a:t>
                      </a:r>
                    </a:p>
                  </a:txBody>
                  <a:tcPr anchor="ctr"/>
                </a:tc>
                <a:tc>
                  <a:txBody>
                    <a:bodyPr/>
                    <a:lstStyle/>
                    <a:p>
                      <a:pPr algn="ctr"/>
                      <a:r>
                        <a:rPr lang="fr-FR" sz="1200"/>
                        <a:t>4,0</a:t>
                      </a:r>
                    </a:p>
                  </a:txBody>
                  <a:tcPr anchor="ctr"/>
                </a:tc>
                <a:tc>
                  <a:txBody>
                    <a:bodyPr/>
                    <a:lstStyle/>
                    <a:p>
                      <a:pPr algn="ctr"/>
                      <a:r>
                        <a:rPr lang="fr-FR" sz="1200"/>
                        <a:t>3 625</a:t>
                      </a:r>
                    </a:p>
                  </a:txBody>
                  <a:tcPr anchor="ctr"/>
                </a:tc>
                <a:tc>
                  <a:txBody>
                    <a:bodyPr/>
                    <a:lstStyle/>
                    <a:p>
                      <a:pPr algn="ctr"/>
                      <a:r>
                        <a:rPr lang="fr-FR" sz="1200"/>
                        <a:t>8,7</a:t>
                      </a:r>
                    </a:p>
                  </a:txBody>
                  <a:tcPr anchor="ctr"/>
                </a:tc>
                <a:tc>
                  <a:txBody>
                    <a:bodyPr/>
                    <a:lstStyle/>
                    <a:p>
                      <a:pPr algn="ctr"/>
                      <a:r>
                        <a:rPr lang="fr-FR" sz="1200"/>
                        <a:t>4 088</a:t>
                      </a:r>
                    </a:p>
                  </a:txBody>
                  <a:tcPr anchor="ctr"/>
                </a:tc>
                <a:tc>
                  <a:txBody>
                    <a:bodyPr/>
                    <a:lstStyle/>
                    <a:p>
                      <a:pPr algn="ctr"/>
                      <a:r>
                        <a:rPr lang="fr-FR" sz="1200"/>
                        <a:t>15,0</a:t>
                      </a:r>
                    </a:p>
                  </a:txBody>
                  <a:tcPr anchor="ctr"/>
                </a:tc>
                <a:extLst>
                  <a:ext uri="{0D108BD9-81ED-4DB2-BD59-A6C34878D82A}">
                    <a16:rowId xmlns:a16="http://schemas.microsoft.com/office/drawing/2014/main" val="2023901980"/>
                  </a:ext>
                </a:extLst>
              </a:tr>
              <a:tr h="275531">
                <a:tc>
                  <a:txBody>
                    <a:bodyPr/>
                    <a:lstStyle/>
                    <a:p>
                      <a:r>
                        <a:rPr lang="fr-FR" sz="1200"/>
                        <a:t>Hyperkaliémie</a:t>
                      </a:r>
                    </a:p>
                  </a:txBody>
                  <a:tcPr anchor="ctr"/>
                </a:tc>
                <a:tc>
                  <a:txBody>
                    <a:bodyPr/>
                    <a:lstStyle/>
                    <a:p>
                      <a:pPr algn="ctr"/>
                      <a:r>
                        <a:rPr lang="fr-FR" sz="1200"/>
                        <a:t>346</a:t>
                      </a:r>
                    </a:p>
                  </a:txBody>
                  <a:tcPr anchor="ctr"/>
                </a:tc>
                <a:tc>
                  <a:txBody>
                    <a:bodyPr/>
                    <a:lstStyle/>
                    <a:p>
                      <a:pPr algn="ctr"/>
                      <a:r>
                        <a:rPr lang="fr-FR" sz="1200"/>
                        <a:t>0,8</a:t>
                      </a:r>
                    </a:p>
                  </a:txBody>
                  <a:tcPr anchor="ctr"/>
                </a:tc>
                <a:tc>
                  <a:txBody>
                    <a:bodyPr/>
                    <a:lstStyle/>
                    <a:p>
                      <a:pPr algn="ctr"/>
                      <a:r>
                        <a:rPr lang="fr-FR" sz="1200"/>
                        <a:t>238</a:t>
                      </a:r>
                    </a:p>
                  </a:txBody>
                  <a:tcPr anchor="ctr"/>
                </a:tc>
                <a:tc>
                  <a:txBody>
                    <a:bodyPr/>
                    <a:lstStyle/>
                    <a:p>
                      <a:pPr algn="ctr"/>
                      <a:r>
                        <a:rPr lang="fr-FR" sz="1200"/>
                        <a:t>0,6</a:t>
                      </a:r>
                    </a:p>
                  </a:txBody>
                  <a:tcPr anchor="ctr"/>
                </a:tc>
                <a:tc>
                  <a:txBody>
                    <a:bodyPr/>
                    <a:lstStyle/>
                    <a:p>
                      <a:pPr algn="ctr"/>
                      <a:r>
                        <a:rPr lang="fr-FR" sz="1200"/>
                        <a:t>181</a:t>
                      </a:r>
                    </a:p>
                  </a:txBody>
                  <a:tcPr anchor="ctr"/>
                </a:tc>
                <a:tc>
                  <a:txBody>
                    <a:bodyPr/>
                    <a:lstStyle/>
                    <a:p>
                      <a:pPr algn="ctr"/>
                      <a:r>
                        <a:rPr lang="fr-FR" sz="1200"/>
                        <a:t>0,7</a:t>
                      </a:r>
                    </a:p>
                  </a:txBody>
                  <a:tcPr anchor="ctr"/>
                </a:tc>
                <a:extLst>
                  <a:ext uri="{0D108BD9-81ED-4DB2-BD59-A6C34878D82A}">
                    <a16:rowId xmlns:a16="http://schemas.microsoft.com/office/drawing/2014/main" val="279443647"/>
                  </a:ext>
                </a:extLst>
              </a:tr>
              <a:tr h="275531">
                <a:tc>
                  <a:txBody>
                    <a:bodyPr/>
                    <a:lstStyle/>
                    <a:p>
                      <a:r>
                        <a:rPr lang="fr-FR" sz="1200"/>
                        <a:t>Maladies du foie</a:t>
                      </a:r>
                    </a:p>
                  </a:txBody>
                  <a:tcPr anchor="ctr"/>
                </a:tc>
                <a:tc>
                  <a:txBody>
                    <a:bodyPr/>
                    <a:lstStyle/>
                    <a:p>
                      <a:pPr algn="ctr"/>
                      <a:r>
                        <a:rPr lang="fr-FR" sz="1200"/>
                        <a:t>450</a:t>
                      </a:r>
                    </a:p>
                  </a:txBody>
                  <a:tcPr anchor="ctr"/>
                </a:tc>
                <a:tc>
                  <a:txBody>
                    <a:bodyPr/>
                    <a:lstStyle/>
                    <a:p>
                      <a:pPr algn="ctr"/>
                      <a:r>
                        <a:rPr lang="fr-FR" sz="1200"/>
                        <a:t>1,1</a:t>
                      </a:r>
                    </a:p>
                  </a:txBody>
                  <a:tcPr anchor="ctr"/>
                </a:tc>
                <a:tc>
                  <a:txBody>
                    <a:bodyPr/>
                    <a:lstStyle/>
                    <a:p>
                      <a:pPr algn="ctr"/>
                      <a:r>
                        <a:rPr lang="fr-FR" sz="1200"/>
                        <a:t>179</a:t>
                      </a:r>
                    </a:p>
                  </a:txBody>
                  <a:tcPr anchor="ctr"/>
                </a:tc>
                <a:tc>
                  <a:txBody>
                    <a:bodyPr/>
                    <a:lstStyle/>
                    <a:p>
                      <a:pPr algn="ctr"/>
                      <a:r>
                        <a:rPr lang="fr-FR" sz="1200"/>
                        <a:t>0,4</a:t>
                      </a:r>
                    </a:p>
                  </a:txBody>
                  <a:tcPr anchor="ctr"/>
                </a:tc>
                <a:tc>
                  <a:txBody>
                    <a:bodyPr/>
                    <a:lstStyle/>
                    <a:p>
                      <a:pPr algn="ctr"/>
                      <a:r>
                        <a:rPr lang="fr-FR" sz="1200"/>
                        <a:t>36</a:t>
                      </a:r>
                    </a:p>
                  </a:txBody>
                  <a:tcPr anchor="ctr"/>
                </a:tc>
                <a:tc>
                  <a:txBody>
                    <a:bodyPr/>
                    <a:lstStyle/>
                    <a:p>
                      <a:pPr algn="ctr"/>
                      <a:r>
                        <a:rPr lang="fr-FR" sz="1200"/>
                        <a:t>0,1</a:t>
                      </a:r>
                    </a:p>
                  </a:txBody>
                  <a:tcPr anchor="ctr"/>
                </a:tc>
                <a:extLst>
                  <a:ext uri="{0D108BD9-81ED-4DB2-BD59-A6C34878D82A}">
                    <a16:rowId xmlns:a16="http://schemas.microsoft.com/office/drawing/2014/main" val="620974684"/>
                  </a:ext>
                </a:extLst>
              </a:tr>
              <a:tr h="275531">
                <a:tc>
                  <a:txBody>
                    <a:bodyPr/>
                    <a:lstStyle/>
                    <a:p>
                      <a:r>
                        <a:rPr lang="fr-FR" sz="1200"/>
                        <a:t>Mort rapide ou inattendue, choc sans précision</a:t>
                      </a:r>
                    </a:p>
                  </a:txBody>
                  <a:tcPr anchor="ctr"/>
                </a:tc>
                <a:tc>
                  <a:txBody>
                    <a:bodyPr/>
                    <a:lstStyle/>
                    <a:p>
                      <a:pPr algn="ctr"/>
                      <a:r>
                        <a:rPr lang="fr-FR" sz="1200"/>
                        <a:t>4 442</a:t>
                      </a:r>
                    </a:p>
                  </a:txBody>
                  <a:tcPr anchor="ctr"/>
                </a:tc>
                <a:tc>
                  <a:txBody>
                    <a:bodyPr/>
                    <a:lstStyle/>
                    <a:p>
                      <a:pPr algn="ctr"/>
                      <a:r>
                        <a:rPr lang="fr-FR" sz="1200"/>
                        <a:t>10,5</a:t>
                      </a:r>
                    </a:p>
                  </a:txBody>
                  <a:tcPr anchor="ctr"/>
                </a:tc>
                <a:tc>
                  <a:txBody>
                    <a:bodyPr/>
                    <a:lstStyle/>
                    <a:p>
                      <a:pPr algn="ctr"/>
                      <a:r>
                        <a:rPr lang="fr-FR" sz="1200"/>
                        <a:t>3 738</a:t>
                      </a:r>
                    </a:p>
                  </a:txBody>
                  <a:tcPr anchor="ctr"/>
                </a:tc>
                <a:tc>
                  <a:txBody>
                    <a:bodyPr/>
                    <a:lstStyle/>
                    <a:p>
                      <a:pPr algn="ctr"/>
                      <a:r>
                        <a:rPr lang="fr-FR" sz="1200"/>
                        <a:t>8,9</a:t>
                      </a:r>
                    </a:p>
                  </a:txBody>
                  <a:tcPr anchor="ctr"/>
                </a:tc>
                <a:tc>
                  <a:txBody>
                    <a:bodyPr/>
                    <a:lstStyle/>
                    <a:p>
                      <a:pPr algn="ctr"/>
                      <a:r>
                        <a:rPr lang="fr-FR" sz="1200"/>
                        <a:t>2 264</a:t>
                      </a:r>
                    </a:p>
                  </a:txBody>
                  <a:tcPr anchor="ctr"/>
                </a:tc>
                <a:tc>
                  <a:txBody>
                    <a:bodyPr/>
                    <a:lstStyle/>
                    <a:p>
                      <a:pPr algn="ctr"/>
                      <a:r>
                        <a:rPr lang="fr-FR" sz="1200"/>
                        <a:t>8,3</a:t>
                      </a:r>
                    </a:p>
                  </a:txBody>
                  <a:tcPr anchor="ctr"/>
                </a:tc>
                <a:extLst>
                  <a:ext uri="{0D108BD9-81ED-4DB2-BD59-A6C34878D82A}">
                    <a16:rowId xmlns:a16="http://schemas.microsoft.com/office/drawing/2014/main" val="3301499434"/>
                  </a:ext>
                </a:extLst>
              </a:tr>
              <a:tr h="275531">
                <a:tc>
                  <a:txBody>
                    <a:bodyPr/>
                    <a:lstStyle/>
                    <a:p>
                      <a:r>
                        <a:rPr lang="fr-FR" sz="1200"/>
                        <a:t>Cause inconnue</a:t>
                      </a:r>
                    </a:p>
                  </a:txBody>
                  <a:tcPr anchor="ctr"/>
                </a:tc>
                <a:tc>
                  <a:txBody>
                    <a:bodyPr/>
                    <a:lstStyle/>
                    <a:p>
                      <a:pPr algn="ctr"/>
                      <a:r>
                        <a:rPr lang="fr-FR" sz="1200"/>
                        <a:t>8 640</a:t>
                      </a:r>
                    </a:p>
                  </a:txBody>
                  <a:tcPr anchor="ctr"/>
                </a:tc>
                <a:tc>
                  <a:txBody>
                    <a:bodyPr/>
                    <a:lstStyle/>
                    <a:p>
                      <a:pPr algn="ctr"/>
                      <a:r>
                        <a:rPr lang="fr-FR" sz="1200"/>
                        <a:t>20,4</a:t>
                      </a:r>
                    </a:p>
                  </a:txBody>
                  <a:tcPr anchor="ctr"/>
                </a:tc>
                <a:tc>
                  <a:txBody>
                    <a:bodyPr/>
                    <a:lstStyle/>
                    <a:p>
                      <a:pPr algn="ctr"/>
                      <a:r>
                        <a:rPr lang="fr-FR" sz="1200"/>
                        <a:t>8 767</a:t>
                      </a:r>
                    </a:p>
                  </a:txBody>
                  <a:tcPr anchor="ctr"/>
                </a:tc>
                <a:tc>
                  <a:txBody>
                    <a:bodyPr/>
                    <a:lstStyle/>
                    <a:p>
                      <a:pPr algn="ctr"/>
                      <a:r>
                        <a:rPr lang="fr-FR" sz="1200"/>
                        <a:t>20,9</a:t>
                      </a:r>
                    </a:p>
                  </a:txBody>
                  <a:tcPr anchor="ctr"/>
                </a:tc>
                <a:tc>
                  <a:txBody>
                    <a:bodyPr/>
                    <a:lstStyle/>
                    <a:p>
                      <a:pPr algn="ctr"/>
                      <a:r>
                        <a:rPr lang="fr-FR" sz="1200"/>
                        <a:t>6 344</a:t>
                      </a:r>
                    </a:p>
                  </a:txBody>
                  <a:tcPr anchor="ctr"/>
                </a:tc>
                <a:tc>
                  <a:txBody>
                    <a:bodyPr/>
                    <a:lstStyle/>
                    <a:p>
                      <a:pPr algn="ctr"/>
                      <a:r>
                        <a:rPr lang="fr-FR" sz="1200"/>
                        <a:t>23,3</a:t>
                      </a:r>
                    </a:p>
                  </a:txBody>
                  <a:tcPr anchor="ctr"/>
                </a:tc>
                <a:extLst>
                  <a:ext uri="{0D108BD9-81ED-4DB2-BD59-A6C34878D82A}">
                    <a16:rowId xmlns:a16="http://schemas.microsoft.com/office/drawing/2014/main" val="673145700"/>
                  </a:ext>
                </a:extLst>
              </a:tr>
              <a:tr h="275531">
                <a:tc>
                  <a:txBody>
                    <a:bodyPr/>
                    <a:lstStyle/>
                    <a:p>
                      <a:r>
                        <a:rPr lang="fr-FR" sz="1200"/>
                        <a:t>Autres causes connues</a:t>
                      </a:r>
                    </a:p>
                  </a:txBody>
                  <a:tcPr anchor="ctr"/>
                </a:tc>
                <a:tc>
                  <a:txBody>
                    <a:bodyPr/>
                    <a:lstStyle/>
                    <a:p>
                      <a:pPr algn="ctr"/>
                      <a:r>
                        <a:rPr lang="fr-FR" sz="1200"/>
                        <a:t>5 578</a:t>
                      </a:r>
                    </a:p>
                  </a:txBody>
                  <a:tcPr anchor="ctr"/>
                </a:tc>
                <a:tc>
                  <a:txBody>
                    <a:bodyPr/>
                    <a:lstStyle/>
                    <a:p>
                      <a:pPr algn="ctr"/>
                      <a:r>
                        <a:rPr lang="fr-FR" sz="1200"/>
                        <a:t>13,2</a:t>
                      </a:r>
                    </a:p>
                  </a:txBody>
                  <a:tcPr anchor="ctr"/>
                </a:tc>
                <a:tc>
                  <a:txBody>
                    <a:bodyPr/>
                    <a:lstStyle/>
                    <a:p>
                      <a:pPr algn="ctr"/>
                      <a:r>
                        <a:rPr lang="fr-FR" sz="1200"/>
                        <a:t>5 412</a:t>
                      </a:r>
                    </a:p>
                  </a:txBody>
                  <a:tcPr anchor="ctr"/>
                </a:tc>
                <a:tc>
                  <a:txBody>
                    <a:bodyPr/>
                    <a:lstStyle/>
                    <a:p>
                      <a:pPr algn="ctr"/>
                      <a:r>
                        <a:rPr lang="fr-FR" sz="1200"/>
                        <a:t>12,9</a:t>
                      </a:r>
                    </a:p>
                  </a:txBody>
                  <a:tcPr anchor="ctr"/>
                </a:tc>
                <a:tc>
                  <a:txBody>
                    <a:bodyPr/>
                    <a:lstStyle/>
                    <a:p>
                      <a:pPr algn="ctr"/>
                      <a:r>
                        <a:rPr lang="fr-FR" sz="1200"/>
                        <a:t>3 462</a:t>
                      </a:r>
                    </a:p>
                  </a:txBody>
                  <a:tcPr anchor="ctr"/>
                </a:tc>
                <a:tc>
                  <a:txBody>
                    <a:bodyPr/>
                    <a:lstStyle/>
                    <a:p>
                      <a:pPr algn="ctr"/>
                      <a:r>
                        <a:rPr lang="fr-FR" sz="1200" dirty="0"/>
                        <a:t>12,7</a:t>
                      </a:r>
                    </a:p>
                  </a:txBody>
                  <a:tcPr anchor="ctr"/>
                </a:tc>
                <a:extLst>
                  <a:ext uri="{0D108BD9-81ED-4DB2-BD59-A6C34878D82A}">
                    <a16:rowId xmlns:a16="http://schemas.microsoft.com/office/drawing/2014/main" val="4262769846"/>
                  </a:ext>
                </a:extLst>
              </a:tr>
            </a:tbl>
          </a:graphicData>
        </a:graphic>
      </p:graphicFrame>
    </p:spTree>
    <p:extLst>
      <p:ext uri="{BB962C8B-B14F-4D97-AF65-F5344CB8AC3E}">
        <p14:creationId xmlns:p14="http://schemas.microsoft.com/office/powerpoint/2010/main" val="333465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D6D12-8DA6-4A6D-808D-6C9D4B65200C}"/>
              </a:ext>
            </a:extLst>
          </p:cNvPr>
          <p:cNvSpPr/>
          <p:nvPr/>
        </p:nvSpPr>
        <p:spPr>
          <a:xfrm>
            <a:off x="1969919" y="2368034"/>
            <a:ext cx="6324167" cy="1323439"/>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Accès à la liste d’attente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et à la greffe rénale</a:t>
            </a:r>
          </a:p>
        </p:txBody>
      </p:sp>
      <p:sp>
        <p:nvSpPr>
          <p:cNvPr id="7" name="ZoneTexte 6">
            <a:extLst>
              <a:ext uri="{FF2B5EF4-FFF2-40B4-BE49-F238E27FC236}">
                <a16:creationId xmlns:a16="http://schemas.microsoft.com/office/drawing/2014/main" id="{B4ACB622-C1AF-415A-AEF1-ABB9E62F61BD}"/>
              </a:ext>
            </a:extLst>
          </p:cNvPr>
          <p:cNvSpPr txBox="1"/>
          <p:nvPr/>
        </p:nvSpPr>
        <p:spPr>
          <a:xfrm>
            <a:off x="5267175" y="6021288"/>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291596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9BDF9031-48D0-4876-B6A3-EBD3A6FE9DF6}"/>
              </a:ext>
            </a:extLst>
          </p:cNvPr>
          <p:cNvSpPr>
            <a:spLocks noGrp="1"/>
          </p:cNvSpPr>
          <p:nvPr>
            <p:ph type="ftr" sz="quarter" idx="10"/>
          </p:nvPr>
        </p:nvSpPr>
        <p:spPr>
          <a:xfrm>
            <a:off x="3863752" y="6305211"/>
            <a:ext cx="4832176" cy="457200"/>
          </a:xfrm>
        </p:spPr>
        <p:txBody>
          <a:bodyPr/>
          <a:lstStyle/>
          <a:p>
            <a:pPr>
              <a:defRPr/>
            </a:pPr>
            <a:r>
              <a:rPr lang="fr-FR" altLang="fr-FR" sz="1800" i="1" dirty="0">
                <a:latin typeface="Comic Sans MS" panose="030F0702030302020204" pitchFamily="66" charset="0"/>
                <a:ea typeface="Calibri" panose="020F0502020204030204" pitchFamily="34" charset="0"/>
                <a:cs typeface="Times New Roman" panose="02020603050405020304" pitchFamily="18" charset="0"/>
              </a:rPr>
              <a:t>Devenir des patients incidents 2018-2023</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4186301888"/>
              </p:ext>
            </p:extLst>
          </p:nvPr>
        </p:nvGraphicFramePr>
        <p:xfrm>
          <a:off x="1991544" y="188634"/>
          <a:ext cx="8208912" cy="6080760"/>
        </p:xfrm>
        <a:graphic>
          <a:graphicData uri="http://schemas.openxmlformats.org/drawingml/2006/table">
            <a:tbl>
              <a:tblPr firstRow="1" bandRow="1">
                <a:tableStyleId>{5C22544A-7EE6-4342-B048-85BDC9FD1C3A}</a:tableStyleId>
              </a:tblPr>
              <a:tblGrid>
                <a:gridCol w="5588094">
                  <a:extLst>
                    <a:ext uri="{9D8B030D-6E8A-4147-A177-3AD203B41FA5}">
                      <a16:colId xmlns:a16="http://schemas.microsoft.com/office/drawing/2014/main" val="4094841626"/>
                    </a:ext>
                  </a:extLst>
                </a:gridCol>
                <a:gridCol w="925761">
                  <a:extLst>
                    <a:ext uri="{9D8B030D-6E8A-4147-A177-3AD203B41FA5}">
                      <a16:colId xmlns:a16="http://schemas.microsoft.com/office/drawing/2014/main" val="2359664326"/>
                    </a:ext>
                  </a:extLst>
                </a:gridCol>
                <a:gridCol w="803073">
                  <a:extLst>
                    <a:ext uri="{9D8B030D-6E8A-4147-A177-3AD203B41FA5}">
                      <a16:colId xmlns:a16="http://schemas.microsoft.com/office/drawing/2014/main" val="2445052719"/>
                    </a:ext>
                  </a:extLst>
                </a:gridCol>
                <a:gridCol w="891984">
                  <a:extLst>
                    <a:ext uri="{9D8B030D-6E8A-4147-A177-3AD203B41FA5}">
                      <a16:colId xmlns:a16="http://schemas.microsoft.com/office/drawing/2014/main" val="3684038971"/>
                    </a:ext>
                  </a:extLst>
                </a:gridCol>
              </a:tblGrid>
              <a:tr h="357717">
                <a:tc>
                  <a:txBody>
                    <a:bodyPr/>
                    <a:lstStyle/>
                    <a:p>
                      <a:pPr algn="ctr"/>
                      <a:endParaRPr lang="fr-FR" sz="900" dirty="0"/>
                    </a:p>
                  </a:txBody>
                  <a:tcPr anchor="ctr"/>
                </a:tc>
                <a:tc>
                  <a:txBody>
                    <a:bodyPr/>
                    <a:lstStyle/>
                    <a:p>
                      <a:pPr algn="ctr"/>
                      <a:r>
                        <a:rPr lang="fr-FR" sz="900"/>
                        <a:t>Tout âge</a:t>
                      </a:r>
                    </a:p>
                    <a:p>
                      <a:pPr algn="ctr"/>
                      <a:r>
                        <a:rPr lang="fr-FR" sz="900"/>
                        <a:t> confondu</a:t>
                      </a:r>
                    </a:p>
                  </a:txBody>
                  <a:tcPr anchor="ctr"/>
                </a:tc>
                <a:tc>
                  <a:txBody>
                    <a:bodyPr/>
                    <a:lstStyle/>
                    <a:p>
                      <a:pPr algn="ctr"/>
                      <a:r>
                        <a:rPr lang="fr-FR" sz="900"/>
                        <a:t>&lt;60 ans</a:t>
                      </a:r>
                    </a:p>
                  </a:txBody>
                  <a:tcPr anchor="ctr"/>
                </a:tc>
                <a:tc>
                  <a:txBody>
                    <a:bodyPr/>
                    <a:lstStyle/>
                    <a:p>
                      <a:pPr algn="ctr"/>
                      <a:r>
                        <a:rPr lang="fr-FR" sz="900"/>
                        <a:t>&gt;=60 ans</a:t>
                      </a:r>
                    </a:p>
                  </a:txBody>
                  <a:tcPr anchor="ctr"/>
                </a:tc>
                <a:extLst>
                  <a:ext uri="{0D108BD9-81ED-4DB2-BD59-A6C34878D82A}">
                    <a16:rowId xmlns:a16="http://schemas.microsoft.com/office/drawing/2014/main" val="2335780996"/>
                  </a:ext>
                </a:extLst>
              </a:tr>
              <a:tr h="227638">
                <a:tc>
                  <a:txBody>
                    <a:bodyPr/>
                    <a:lstStyle/>
                    <a:p>
                      <a:pPr algn="ctr"/>
                      <a:r>
                        <a:rPr lang="fr-FR" sz="900"/>
                        <a:t>Etats et évènements de santé considérés</a:t>
                      </a:r>
                    </a:p>
                  </a:txBody>
                  <a:tcPr anchor="ctr"/>
                </a:tc>
                <a:tc>
                  <a:txBody>
                    <a:bodyPr/>
                    <a:lstStyle/>
                    <a:p>
                      <a:pPr algn="ctr"/>
                      <a:r>
                        <a:rPr lang="fr-FR" sz="900"/>
                        <a:t>n</a:t>
                      </a:r>
                    </a:p>
                  </a:txBody>
                  <a:tcPr anchor="ctr"/>
                </a:tc>
                <a:tc>
                  <a:txBody>
                    <a:bodyPr/>
                    <a:lstStyle/>
                    <a:p>
                      <a:pPr algn="ctr"/>
                      <a:r>
                        <a:rPr lang="fr-FR" sz="900"/>
                        <a:t>n</a:t>
                      </a:r>
                    </a:p>
                  </a:txBody>
                  <a:tcPr anchor="ctr"/>
                </a:tc>
                <a:tc>
                  <a:txBody>
                    <a:bodyPr/>
                    <a:lstStyle/>
                    <a:p>
                      <a:pPr algn="ctr"/>
                      <a:r>
                        <a:rPr lang="fr-FR" sz="900"/>
                        <a:t>n</a:t>
                      </a:r>
                    </a:p>
                  </a:txBody>
                  <a:tcPr anchor="ctr"/>
                </a:tc>
                <a:extLst>
                  <a:ext uri="{0D108BD9-81ED-4DB2-BD59-A6C34878D82A}">
                    <a16:rowId xmlns:a16="http://schemas.microsoft.com/office/drawing/2014/main" val="2871994570"/>
                  </a:ext>
                </a:extLst>
              </a:tr>
              <a:tr h="227638">
                <a:tc>
                  <a:txBody>
                    <a:bodyPr/>
                    <a:lstStyle/>
                    <a:p>
                      <a:r>
                        <a:rPr lang="fr-FR" sz="900"/>
                        <a:t>Nouveaux patients MRC Stade 5 débutant un traitement au cours de la période</a:t>
                      </a:r>
                    </a:p>
                  </a:txBody>
                  <a:tcPr anchor="ctr"/>
                </a:tc>
                <a:tc>
                  <a:txBody>
                    <a:bodyPr/>
                    <a:lstStyle/>
                    <a:p>
                      <a:pPr algn="ctr"/>
                      <a:r>
                        <a:rPr lang="fr-FR" sz="900"/>
                        <a:t>68 259</a:t>
                      </a:r>
                    </a:p>
                  </a:txBody>
                  <a:tcPr anchor="ctr"/>
                </a:tc>
                <a:tc>
                  <a:txBody>
                    <a:bodyPr/>
                    <a:lstStyle/>
                    <a:p>
                      <a:pPr algn="ctr"/>
                      <a:r>
                        <a:rPr lang="fr-FR" sz="900"/>
                        <a:t>17 696</a:t>
                      </a:r>
                    </a:p>
                  </a:txBody>
                  <a:tcPr anchor="ctr"/>
                </a:tc>
                <a:tc>
                  <a:txBody>
                    <a:bodyPr/>
                    <a:lstStyle/>
                    <a:p>
                      <a:pPr algn="ctr"/>
                      <a:r>
                        <a:rPr lang="fr-FR" sz="900"/>
                        <a:t>50 563</a:t>
                      </a:r>
                    </a:p>
                  </a:txBody>
                  <a:tcPr anchor="ctr"/>
                </a:tc>
                <a:extLst>
                  <a:ext uri="{0D108BD9-81ED-4DB2-BD59-A6C34878D82A}">
                    <a16:rowId xmlns:a16="http://schemas.microsoft.com/office/drawing/2014/main" val="1704716878"/>
                  </a:ext>
                </a:extLst>
              </a:tr>
              <a:tr h="227638">
                <a:tc>
                  <a:txBody>
                    <a:bodyPr/>
                    <a:lstStyle/>
                    <a:p>
                      <a:r>
                        <a:rPr lang="fr-FR" sz="900"/>
                        <a:t>A- Patient MRC Stade 5 démarrant par une greffe (GP*)</a:t>
                      </a:r>
                    </a:p>
                  </a:txBody>
                  <a:tcPr anchor="ctr"/>
                </a:tc>
                <a:tc>
                  <a:txBody>
                    <a:bodyPr/>
                    <a:lstStyle/>
                    <a:p>
                      <a:pPr algn="ctr"/>
                      <a:r>
                        <a:rPr lang="fr-FR" sz="900"/>
                        <a:t>2 552</a:t>
                      </a:r>
                    </a:p>
                  </a:txBody>
                  <a:tcPr anchor="ctr"/>
                </a:tc>
                <a:tc>
                  <a:txBody>
                    <a:bodyPr/>
                    <a:lstStyle/>
                    <a:p>
                      <a:pPr algn="ctr"/>
                      <a:r>
                        <a:rPr lang="fr-FR" sz="900"/>
                        <a:t>1 782</a:t>
                      </a:r>
                    </a:p>
                  </a:txBody>
                  <a:tcPr anchor="ctr"/>
                </a:tc>
                <a:tc>
                  <a:txBody>
                    <a:bodyPr/>
                    <a:lstStyle/>
                    <a:p>
                      <a:pPr algn="ctr"/>
                      <a:r>
                        <a:rPr lang="fr-FR" sz="900"/>
                        <a:t>770</a:t>
                      </a:r>
                    </a:p>
                  </a:txBody>
                  <a:tcPr anchor="ctr"/>
                </a:tc>
                <a:extLst>
                  <a:ext uri="{0D108BD9-81ED-4DB2-BD59-A6C34878D82A}">
                    <a16:rowId xmlns:a16="http://schemas.microsoft.com/office/drawing/2014/main" val="4166141542"/>
                  </a:ext>
                </a:extLst>
              </a:tr>
              <a:tr h="227638">
                <a:tc>
                  <a:txBody>
                    <a:bodyPr/>
                    <a:lstStyle/>
                    <a:p>
                      <a:r>
                        <a:rPr lang="fr-FR" sz="900"/>
                        <a:t>Devenir des Greffés Préemptifs au 31/12/2023</a:t>
                      </a:r>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1301611482"/>
                  </a:ext>
                </a:extLst>
              </a:tr>
              <a:tr h="227638">
                <a:tc>
                  <a:txBody>
                    <a:bodyPr/>
                    <a:lstStyle/>
                    <a:p>
                      <a:r>
                        <a:rPr lang="fr-FR" sz="900"/>
                        <a:t>+GP toujours porteurs d'un greffon rénal fonctionnel</a:t>
                      </a:r>
                    </a:p>
                  </a:txBody>
                  <a:tcPr anchor="ctr"/>
                </a:tc>
                <a:tc>
                  <a:txBody>
                    <a:bodyPr/>
                    <a:lstStyle/>
                    <a:p>
                      <a:pPr algn="ctr"/>
                      <a:r>
                        <a:rPr lang="fr-FR" sz="900"/>
                        <a:t>2 323</a:t>
                      </a:r>
                    </a:p>
                  </a:txBody>
                  <a:tcPr anchor="ctr"/>
                </a:tc>
                <a:tc>
                  <a:txBody>
                    <a:bodyPr/>
                    <a:lstStyle/>
                    <a:p>
                      <a:pPr algn="ctr"/>
                      <a:r>
                        <a:rPr lang="fr-FR" sz="900"/>
                        <a:t>1 673</a:t>
                      </a:r>
                    </a:p>
                  </a:txBody>
                  <a:tcPr anchor="ctr"/>
                </a:tc>
                <a:tc>
                  <a:txBody>
                    <a:bodyPr/>
                    <a:lstStyle/>
                    <a:p>
                      <a:pPr algn="ctr"/>
                      <a:r>
                        <a:rPr lang="fr-FR" sz="900"/>
                        <a:t>650</a:t>
                      </a:r>
                    </a:p>
                  </a:txBody>
                  <a:tcPr anchor="ctr"/>
                </a:tc>
                <a:extLst>
                  <a:ext uri="{0D108BD9-81ED-4DB2-BD59-A6C34878D82A}">
                    <a16:rowId xmlns:a16="http://schemas.microsoft.com/office/drawing/2014/main" val="1128372489"/>
                  </a:ext>
                </a:extLst>
              </a:tr>
              <a:tr h="227638">
                <a:tc>
                  <a:txBody>
                    <a:bodyPr/>
                    <a:lstStyle/>
                    <a:p>
                      <a:r>
                        <a:rPr lang="fr-FR" sz="900"/>
                        <a:t>+GP décédés</a:t>
                      </a:r>
                    </a:p>
                  </a:txBody>
                  <a:tcPr anchor="ctr"/>
                </a:tc>
                <a:tc>
                  <a:txBody>
                    <a:bodyPr/>
                    <a:lstStyle/>
                    <a:p>
                      <a:pPr algn="ctr"/>
                      <a:r>
                        <a:rPr lang="fr-FR" sz="900"/>
                        <a:t>135</a:t>
                      </a:r>
                    </a:p>
                  </a:txBody>
                  <a:tcPr anchor="ctr"/>
                </a:tc>
                <a:tc>
                  <a:txBody>
                    <a:bodyPr/>
                    <a:lstStyle/>
                    <a:p>
                      <a:pPr algn="ctr"/>
                      <a:r>
                        <a:rPr lang="fr-FR" sz="900"/>
                        <a:t>46</a:t>
                      </a:r>
                    </a:p>
                  </a:txBody>
                  <a:tcPr anchor="ctr"/>
                </a:tc>
                <a:tc>
                  <a:txBody>
                    <a:bodyPr/>
                    <a:lstStyle/>
                    <a:p>
                      <a:pPr algn="ctr"/>
                      <a:r>
                        <a:rPr lang="fr-FR" sz="900"/>
                        <a:t>89</a:t>
                      </a:r>
                    </a:p>
                  </a:txBody>
                  <a:tcPr anchor="ctr"/>
                </a:tc>
                <a:extLst>
                  <a:ext uri="{0D108BD9-81ED-4DB2-BD59-A6C34878D82A}">
                    <a16:rowId xmlns:a16="http://schemas.microsoft.com/office/drawing/2014/main" val="2417677080"/>
                  </a:ext>
                </a:extLst>
              </a:tr>
              <a:tr h="227638">
                <a:tc>
                  <a:txBody>
                    <a:bodyPr/>
                    <a:lstStyle/>
                    <a:p>
                      <a:r>
                        <a:rPr lang="fr-FR" sz="900"/>
                        <a:t>+GP perdus de vue</a:t>
                      </a:r>
                    </a:p>
                  </a:txBody>
                  <a:tcPr anchor="ctr"/>
                </a:tc>
                <a:tc>
                  <a:txBody>
                    <a:bodyPr/>
                    <a:lstStyle/>
                    <a:p>
                      <a:pPr algn="ctr"/>
                      <a:r>
                        <a:rPr lang="fr-FR" sz="900"/>
                        <a:t>27</a:t>
                      </a:r>
                    </a:p>
                  </a:txBody>
                  <a:tcPr anchor="ctr"/>
                </a:tc>
                <a:tc>
                  <a:txBody>
                    <a:bodyPr/>
                    <a:lstStyle/>
                    <a:p>
                      <a:pPr algn="ctr"/>
                      <a:r>
                        <a:rPr lang="fr-FR" sz="900"/>
                        <a:t>22</a:t>
                      </a:r>
                    </a:p>
                  </a:txBody>
                  <a:tcPr anchor="ctr"/>
                </a:tc>
                <a:tc>
                  <a:txBody>
                    <a:bodyPr/>
                    <a:lstStyle/>
                    <a:p>
                      <a:pPr algn="ctr"/>
                      <a:r>
                        <a:rPr lang="fr-FR" sz="900"/>
                        <a:t>5</a:t>
                      </a:r>
                    </a:p>
                  </a:txBody>
                  <a:tcPr anchor="ctr"/>
                </a:tc>
                <a:extLst>
                  <a:ext uri="{0D108BD9-81ED-4DB2-BD59-A6C34878D82A}">
                    <a16:rowId xmlns:a16="http://schemas.microsoft.com/office/drawing/2014/main" val="606783443"/>
                  </a:ext>
                </a:extLst>
              </a:tr>
              <a:tr h="227638">
                <a:tc>
                  <a:txBody>
                    <a:bodyPr/>
                    <a:lstStyle/>
                    <a:p>
                      <a:r>
                        <a:rPr lang="fr-FR" sz="900"/>
                        <a:t>+GP de retour en dialyse après ARF***</a:t>
                      </a:r>
                    </a:p>
                  </a:txBody>
                  <a:tcPr anchor="ctr"/>
                </a:tc>
                <a:tc>
                  <a:txBody>
                    <a:bodyPr/>
                    <a:lstStyle/>
                    <a:p>
                      <a:pPr algn="ctr"/>
                      <a:r>
                        <a:rPr lang="fr-FR" sz="900"/>
                        <a:t>67</a:t>
                      </a:r>
                    </a:p>
                  </a:txBody>
                  <a:tcPr anchor="ctr"/>
                </a:tc>
                <a:tc>
                  <a:txBody>
                    <a:bodyPr/>
                    <a:lstStyle/>
                    <a:p>
                      <a:pPr algn="ctr"/>
                      <a:r>
                        <a:rPr lang="fr-FR" sz="900"/>
                        <a:t>41</a:t>
                      </a:r>
                    </a:p>
                  </a:txBody>
                  <a:tcPr anchor="ctr"/>
                </a:tc>
                <a:tc>
                  <a:txBody>
                    <a:bodyPr/>
                    <a:lstStyle/>
                    <a:p>
                      <a:pPr algn="ctr"/>
                      <a:r>
                        <a:rPr lang="fr-FR" sz="900"/>
                        <a:t>26</a:t>
                      </a:r>
                    </a:p>
                  </a:txBody>
                  <a:tcPr anchor="ctr"/>
                </a:tc>
                <a:extLst>
                  <a:ext uri="{0D108BD9-81ED-4DB2-BD59-A6C34878D82A}">
                    <a16:rowId xmlns:a16="http://schemas.microsoft.com/office/drawing/2014/main" val="1153462038"/>
                  </a:ext>
                </a:extLst>
              </a:tr>
              <a:tr h="227638">
                <a:tc>
                  <a:txBody>
                    <a:bodyPr/>
                    <a:lstStyle/>
                    <a:p>
                      <a:r>
                        <a:rPr lang="fr-FR" sz="900"/>
                        <a:t>B- Patient MRC Stade 5 démarrant par une dialyse (ND**)</a:t>
                      </a:r>
                    </a:p>
                  </a:txBody>
                  <a:tcPr anchor="ctr"/>
                </a:tc>
                <a:tc>
                  <a:txBody>
                    <a:bodyPr/>
                    <a:lstStyle/>
                    <a:p>
                      <a:pPr algn="ctr"/>
                      <a:r>
                        <a:rPr lang="fr-FR" sz="900"/>
                        <a:t>65 707</a:t>
                      </a:r>
                    </a:p>
                  </a:txBody>
                  <a:tcPr anchor="ctr"/>
                </a:tc>
                <a:tc>
                  <a:txBody>
                    <a:bodyPr/>
                    <a:lstStyle/>
                    <a:p>
                      <a:pPr algn="ctr"/>
                      <a:r>
                        <a:rPr lang="fr-FR" sz="900"/>
                        <a:t>15 914</a:t>
                      </a:r>
                    </a:p>
                  </a:txBody>
                  <a:tcPr anchor="ctr"/>
                </a:tc>
                <a:tc>
                  <a:txBody>
                    <a:bodyPr/>
                    <a:lstStyle/>
                    <a:p>
                      <a:pPr algn="ctr"/>
                      <a:r>
                        <a:rPr lang="fr-FR" sz="900"/>
                        <a:t>49 793</a:t>
                      </a:r>
                    </a:p>
                  </a:txBody>
                  <a:tcPr anchor="ctr"/>
                </a:tc>
                <a:extLst>
                  <a:ext uri="{0D108BD9-81ED-4DB2-BD59-A6C34878D82A}">
                    <a16:rowId xmlns:a16="http://schemas.microsoft.com/office/drawing/2014/main" val="3427003264"/>
                  </a:ext>
                </a:extLst>
              </a:tr>
              <a:tr h="227638">
                <a:tc>
                  <a:txBody>
                    <a:bodyPr/>
                    <a:lstStyle/>
                    <a:p>
                      <a:r>
                        <a:rPr lang="fr-FR" sz="900"/>
                        <a:t>Selon leur statut au démarrage de la dialyse</a:t>
                      </a:r>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2746994929"/>
                  </a:ext>
                </a:extLst>
              </a:tr>
              <a:tr h="227638">
                <a:tc>
                  <a:txBody>
                    <a:bodyPr/>
                    <a:lstStyle/>
                    <a:p>
                      <a:r>
                        <a:rPr lang="fr-FR" sz="900"/>
                        <a:t>-ND déjà inscrit (inscription préemptive) au démarrage de la dialyse</a:t>
                      </a:r>
                    </a:p>
                  </a:txBody>
                  <a:tcPr anchor="ctr"/>
                </a:tc>
                <a:tc>
                  <a:txBody>
                    <a:bodyPr/>
                    <a:lstStyle/>
                    <a:p>
                      <a:pPr algn="ctr"/>
                      <a:r>
                        <a:rPr lang="fr-FR" sz="900"/>
                        <a:t>7 594</a:t>
                      </a:r>
                    </a:p>
                  </a:txBody>
                  <a:tcPr anchor="ctr"/>
                </a:tc>
                <a:tc>
                  <a:txBody>
                    <a:bodyPr/>
                    <a:lstStyle/>
                    <a:p>
                      <a:pPr algn="ctr"/>
                      <a:r>
                        <a:rPr lang="fr-FR" sz="900"/>
                        <a:t>3 802</a:t>
                      </a:r>
                    </a:p>
                  </a:txBody>
                  <a:tcPr anchor="ctr"/>
                </a:tc>
                <a:tc>
                  <a:txBody>
                    <a:bodyPr/>
                    <a:lstStyle/>
                    <a:p>
                      <a:pPr algn="ctr"/>
                      <a:r>
                        <a:rPr lang="fr-FR" sz="900"/>
                        <a:t>3 792</a:t>
                      </a:r>
                    </a:p>
                  </a:txBody>
                  <a:tcPr anchor="ctr"/>
                </a:tc>
                <a:extLst>
                  <a:ext uri="{0D108BD9-81ED-4DB2-BD59-A6C34878D82A}">
                    <a16:rowId xmlns:a16="http://schemas.microsoft.com/office/drawing/2014/main" val="1564175202"/>
                  </a:ext>
                </a:extLst>
              </a:tr>
              <a:tr h="227638">
                <a:tc>
                  <a:txBody>
                    <a:bodyPr/>
                    <a:lstStyle/>
                    <a:p>
                      <a:r>
                        <a:rPr lang="fr-FR" sz="900"/>
                        <a:t>-ND non inscrit au démarrage de la dialyse</a:t>
                      </a:r>
                    </a:p>
                  </a:txBody>
                  <a:tcPr anchor="ctr"/>
                </a:tc>
                <a:tc>
                  <a:txBody>
                    <a:bodyPr/>
                    <a:lstStyle/>
                    <a:p>
                      <a:pPr algn="ctr"/>
                      <a:r>
                        <a:rPr lang="fr-FR" sz="900"/>
                        <a:t>58 113</a:t>
                      </a:r>
                    </a:p>
                  </a:txBody>
                  <a:tcPr anchor="ctr"/>
                </a:tc>
                <a:tc>
                  <a:txBody>
                    <a:bodyPr/>
                    <a:lstStyle/>
                    <a:p>
                      <a:pPr algn="ctr"/>
                      <a:r>
                        <a:rPr lang="fr-FR" sz="900"/>
                        <a:t>12 112</a:t>
                      </a:r>
                    </a:p>
                  </a:txBody>
                  <a:tcPr anchor="ctr"/>
                </a:tc>
                <a:tc>
                  <a:txBody>
                    <a:bodyPr/>
                    <a:lstStyle/>
                    <a:p>
                      <a:pPr algn="ctr"/>
                      <a:r>
                        <a:rPr lang="fr-FR" sz="900"/>
                        <a:t>46 001</a:t>
                      </a:r>
                    </a:p>
                  </a:txBody>
                  <a:tcPr anchor="ctr"/>
                </a:tc>
                <a:extLst>
                  <a:ext uri="{0D108BD9-81ED-4DB2-BD59-A6C34878D82A}">
                    <a16:rowId xmlns:a16="http://schemas.microsoft.com/office/drawing/2014/main" val="1205438750"/>
                  </a:ext>
                </a:extLst>
              </a:tr>
              <a:tr h="227638">
                <a:tc>
                  <a:txBody>
                    <a:bodyPr/>
                    <a:lstStyle/>
                    <a:p>
                      <a:r>
                        <a:rPr lang="fr-FR" sz="900"/>
                        <a:t>Selon leur devenir au 31/12/2023</a:t>
                      </a:r>
                    </a:p>
                  </a:txBody>
                  <a:tcPr anchor="ctr"/>
                </a:tc>
                <a:tc>
                  <a:txBody>
                    <a:bodyPr/>
                    <a:lstStyle/>
                    <a:p>
                      <a:pPr algn="ctr"/>
                      <a:r>
                        <a:rPr lang="fr-FR" sz="900"/>
                        <a:t>65 707</a:t>
                      </a:r>
                    </a:p>
                  </a:txBody>
                  <a:tcPr anchor="ctr"/>
                </a:tc>
                <a:tc>
                  <a:txBody>
                    <a:bodyPr/>
                    <a:lstStyle/>
                    <a:p>
                      <a:pPr algn="ctr"/>
                      <a:r>
                        <a:rPr lang="fr-FR" sz="900"/>
                        <a:t>15 914</a:t>
                      </a:r>
                    </a:p>
                  </a:txBody>
                  <a:tcPr anchor="ctr"/>
                </a:tc>
                <a:tc>
                  <a:txBody>
                    <a:bodyPr/>
                    <a:lstStyle/>
                    <a:p>
                      <a:pPr algn="ctr"/>
                      <a:r>
                        <a:rPr lang="fr-FR" sz="900"/>
                        <a:t>49 793</a:t>
                      </a:r>
                    </a:p>
                  </a:txBody>
                  <a:tcPr anchor="ctr"/>
                </a:tc>
                <a:extLst>
                  <a:ext uri="{0D108BD9-81ED-4DB2-BD59-A6C34878D82A}">
                    <a16:rowId xmlns:a16="http://schemas.microsoft.com/office/drawing/2014/main" val="3490039031"/>
                  </a:ext>
                </a:extLst>
              </a:tr>
              <a:tr h="227638">
                <a:tc>
                  <a:txBody>
                    <a:bodyPr/>
                    <a:lstStyle/>
                    <a:p>
                      <a:r>
                        <a:rPr lang="fr-FR" sz="900"/>
                        <a:t>-ND restant en dialyse non inscrit</a:t>
                      </a:r>
                    </a:p>
                  </a:txBody>
                  <a:tcPr anchor="ctr"/>
                </a:tc>
                <a:tc>
                  <a:txBody>
                    <a:bodyPr/>
                    <a:lstStyle/>
                    <a:p>
                      <a:pPr algn="ctr"/>
                      <a:r>
                        <a:rPr lang="fr-FR" sz="900"/>
                        <a:t>25 174</a:t>
                      </a:r>
                    </a:p>
                  </a:txBody>
                  <a:tcPr anchor="ctr"/>
                </a:tc>
                <a:tc>
                  <a:txBody>
                    <a:bodyPr/>
                    <a:lstStyle/>
                    <a:p>
                      <a:pPr algn="ctr"/>
                      <a:r>
                        <a:rPr lang="fr-FR" sz="900"/>
                        <a:t>4 164</a:t>
                      </a:r>
                    </a:p>
                  </a:txBody>
                  <a:tcPr anchor="ctr"/>
                </a:tc>
                <a:tc>
                  <a:txBody>
                    <a:bodyPr/>
                    <a:lstStyle/>
                    <a:p>
                      <a:pPr algn="ctr"/>
                      <a:r>
                        <a:rPr lang="fr-FR" sz="900"/>
                        <a:t>21 010</a:t>
                      </a:r>
                    </a:p>
                  </a:txBody>
                  <a:tcPr anchor="ctr"/>
                </a:tc>
                <a:extLst>
                  <a:ext uri="{0D108BD9-81ED-4DB2-BD59-A6C34878D82A}">
                    <a16:rowId xmlns:a16="http://schemas.microsoft.com/office/drawing/2014/main" val="1811224459"/>
                  </a:ext>
                </a:extLst>
              </a:tr>
              <a:tr h="227638">
                <a:tc>
                  <a:txBody>
                    <a:bodyPr/>
                    <a:lstStyle/>
                    <a:p>
                      <a:r>
                        <a:rPr lang="fr-FR" sz="900"/>
                        <a:t>-ND décédés et jamais inscrits</a:t>
                      </a:r>
                    </a:p>
                  </a:txBody>
                  <a:tcPr anchor="ctr"/>
                </a:tc>
                <a:tc>
                  <a:txBody>
                    <a:bodyPr/>
                    <a:lstStyle/>
                    <a:p>
                      <a:pPr algn="ctr"/>
                      <a:r>
                        <a:rPr lang="fr-FR" sz="900"/>
                        <a:t>19 554</a:t>
                      </a:r>
                    </a:p>
                  </a:txBody>
                  <a:tcPr anchor="ctr"/>
                </a:tc>
                <a:tc>
                  <a:txBody>
                    <a:bodyPr/>
                    <a:lstStyle/>
                    <a:p>
                      <a:pPr algn="ctr"/>
                      <a:r>
                        <a:rPr lang="fr-FR" sz="900"/>
                        <a:t>1 334</a:t>
                      </a:r>
                    </a:p>
                  </a:txBody>
                  <a:tcPr anchor="ctr"/>
                </a:tc>
                <a:tc>
                  <a:txBody>
                    <a:bodyPr/>
                    <a:lstStyle/>
                    <a:p>
                      <a:pPr algn="ctr"/>
                      <a:r>
                        <a:rPr lang="fr-FR" sz="900"/>
                        <a:t>18 220</a:t>
                      </a:r>
                    </a:p>
                  </a:txBody>
                  <a:tcPr anchor="ctr"/>
                </a:tc>
                <a:extLst>
                  <a:ext uri="{0D108BD9-81ED-4DB2-BD59-A6C34878D82A}">
                    <a16:rowId xmlns:a16="http://schemas.microsoft.com/office/drawing/2014/main" val="148181820"/>
                  </a:ext>
                </a:extLst>
              </a:tr>
              <a:tr h="227638">
                <a:tc>
                  <a:txBody>
                    <a:bodyPr/>
                    <a:lstStyle/>
                    <a:p>
                      <a:r>
                        <a:rPr lang="fr-FR" sz="900"/>
                        <a:t>-ND perdu de vue jamais inscrit</a:t>
                      </a:r>
                    </a:p>
                  </a:txBody>
                  <a:tcPr anchor="ctr"/>
                </a:tc>
                <a:tc>
                  <a:txBody>
                    <a:bodyPr/>
                    <a:lstStyle/>
                    <a:p>
                      <a:pPr algn="ctr"/>
                      <a:r>
                        <a:rPr lang="fr-FR" sz="900"/>
                        <a:t>1 985</a:t>
                      </a:r>
                    </a:p>
                  </a:txBody>
                  <a:tcPr anchor="ctr"/>
                </a:tc>
                <a:tc>
                  <a:txBody>
                    <a:bodyPr/>
                    <a:lstStyle/>
                    <a:p>
                      <a:pPr algn="ctr"/>
                      <a:r>
                        <a:rPr lang="fr-FR" sz="900"/>
                        <a:t>391</a:t>
                      </a:r>
                    </a:p>
                  </a:txBody>
                  <a:tcPr anchor="ctr"/>
                </a:tc>
                <a:tc>
                  <a:txBody>
                    <a:bodyPr/>
                    <a:lstStyle/>
                    <a:p>
                      <a:pPr algn="ctr"/>
                      <a:r>
                        <a:rPr lang="fr-FR" sz="900"/>
                        <a:t>1 594</a:t>
                      </a:r>
                    </a:p>
                  </a:txBody>
                  <a:tcPr anchor="ctr"/>
                </a:tc>
                <a:extLst>
                  <a:ext uri="{0D108BD9-81ED-4DB2-BD59-A6C34878D82A}">
                    <a16:rowId xmlns:a16="http://schemas.microsoft.com/office/drawing/2014/main" val="479475975"/>
                  </a:ext>
                </a:extLst>
              </a:tr>
              <a:tr h="227638">
                <a:tc>
                  <a:txBody>
                    <a:bodyPr/>
                    <a:lstStyle/>
                    <a:p>
                      <a:r>
                        <a:rPr lang="fr-FR" sz="900"/>
                        <a:t>-ND inscrit en liste d'attente au cours de la période</a:t>
                      </a:r>
                    </a:p>
                  </a:txBody>
                  <a:tcPr anchor="ctr"/>
                </a:tc>
                <a:tc>
                  <a:txBody>
                    <a:bodyPr/>
                    <a:lstStyle/>
                    <a:p>
                      <a:pPr algn="ctr"/>
                      <a:r>
                        <a:rPr lang="fr-FR" sz="900"/>
                        <a:t>18 994</a:t>
                      </a:r>
                    </a:p>
                  </a:txBody>
                  <a:tcPr anchor="ctr"/>
                </a:tc>
                <a:tc>
                  <a:txBody>
                    <a:bodyPr/>
                    <a:lstStyle/>
                    <a:p>
                      <a:pPr algn="ctr"/>
                      <a:r>
                        <a:rPr lang="fr-FR" sz="900"/>
                        <a:t>10 025</a:t>
                      </a:r>
                    </a:p>
                  </a:txBody>
                  <a:tcPr anchor="ctr"/>
                </a:tc>
                <a:tc>
                  <a:txBody>
                    <a:bodyPr/>
                    <a:lstStyle/>
                    <a:p>
                      <a:pPr algn="ctr"/>
                      <a:r>
                        <a:rPr lang="fr-FR" sz="900"/>
                        <a:t>8 969</a:t>
                      </a:r>
                    </a:p>
                  </a:txBody>
                  <a:tcPr anchor="ctr"/>
                </a:tc>
                <a:extLst>
                  <a:ext uri="{0D108BD9-81ED-4DB2-BD59-A6C34878D82A}">
                    <a16:rowId xmlns:a16="http://schemas.microsoft.com/office/drawing/2014/main" val="395117676"/>
                  </a:ext>
                </a:extLst>
              </a:tr>
              <a:tr h="227638">
                <a:tc>
                  <a:txBody>
                    <a:bodyPr/>
                    <a:lstStyle/>
                    <a:p>
                      <a:r>
                        <a:rPr lang="fr-FR" sz="900"/>
                        <a:t>.ND restant en dialyse et inscrits en attente de greffe</a:t>
                      </a:r>
                    </a:p>
                  </a:txBody>
                  <a:tcPr anchor="ctr"/>
                </a:tc>
                <a:tc>
                  <a:txBody>
                    <a:bodyPr/>
                    <a:lstStyle/>
                    <a:p>
                      <a:pPr algn="ctr"/>
                      <a:r>
                        <a:rPr lang="fr-FR" sz="900"/>
                        <a:t>10 657</a:t>
                      </a:r>
                    </a:p>
                  </a:txBody>
                  <a:tcPr anchor="ctr"/>
                </a:tc>
                <a:tc>
                  <a:txBody>
                    <a:bodyPr/>
                    <a:lstStyle/>
                    <a:p>
                      <a:pPr algn="ctr"/>
                      <a:r>
                        <a:rPr lang="fr-FR" sz="900"/>
                        <a:t>4 904</a:t>
                      </a:r>
                    </a:p>
                  </a:txBody>
                  <a:tcPr anchor="ctr"/>
                </a:tc>
                <a:tc>
                  <a:txBody>
                    <a:bodyPr/>
                    <a:lstStyle/>
                    <a:p>
                      <a:pPr algn="ctr"/>
                      <a:r>
                        <a:rPr lang="fr-FR" sz="900"/>
                        <a:t>5 753</a:t>
                      </a:r>
                    </a:p>
                  </a:txBody>
                  <a:tcPr anchor="ctr"/>
                </a:tc>
                <a:extLst>
                  <a:ext uri="{0D108BD9-81ED-4DB2-BD59-A6C34878D82A}">
                    <a16:rowId xmlns:a16="http://schemas.microsoft.com/office/drawing/2014/main" val="34121817"/>
                  </a:ext>
                </a:extLst>
              </a:tr>
              <a:tr h="227638">
                <a:tc>
                  <a:txBody>
                    <a:bodyPr/>
                    <a:lstStyle/>
                    <a:p>
                      <a:r>
                        <a:rPr lang="fr-FR" sz="900"/>
                        <a:t>.ND décédés et inscrits sur liste pendant la période</a:t>
                      </a:r>
                    </a:p>
                  </a:txBody>
                  <a:tcPr anchor="ctr"/>
                </a:tc>
                <a:tc>
                  <a:txBody>
                    <a:bodyPr/>
                    <a:lstStyle/>
                    <a:p>
                      <a:pPr algn="ctr"/>
                      <a:r>
                        <a:rPr lang="fr-FR" sz="900"/>
                        <a:t>1 227</a:t>
                      </a:r>
                    </a:p>
                  </a:txBody>
                  <a:tcPr anchor="ctr"/>
                </a:tc>
                <a:tc>
                  <a:txBody>
                    <a:bodyPr/>
                    <a:lstStyle/>
                    <a:p>
                      <a:pPr algn="ctr"/>
                      <a:r>
                        <a:rPr lang="fr-FR" sz="900"/>
                        <a:t>364</a:t>
                      </a:r>
                    </a:p>
                  </a:txBody>
                  <a:tcPr anchor="ctr"/>
                </a:tc>
                <a:tc>
                  <a:txBody>
                    <a:bodyPr/>
                    <a:lstStyle/>
                    <a:p>
                      <a:pPr algn="ctr"/>
                      <a:r>
                        <a:rPr lang="fr-FR" sz="900"/>
                        <a:t>863</a:t>
                      </a:r>
                    </a:p>
                  </a:txBody>
                  <a:tcPr anchor="ctr"/>
                </a:tc>
                <a:extLst>
                  <a:ext uri="{0D108BD9-81ED-4DB2-BD59-A6C34878D82A}">
                    <a16:rowId xmlns:a16="http://schemas.microsoft.com/office/drawing/2014/main" val="927241520"/>
                  </a:ext>
                </a:extLst>
              </a:tr>
              <a:tr h="227638">
                <a:tc>
                  <a:txBody>
                    <a:bodyPr/>
                    <a:lstStyle/>
                    <a:p>
                      <a:r>
                        <a:rPr lang="fr-FR" sz="900"/>
                        <a:t>.ND inscrit sur liste et perdu de vue</a:t>
                      </a:r>
                    </a:p>
                  </a:txBody>
                  <a:tcPr anchor="ctr"/>
                </a:tc>
                <a:tc>
                  <a:txBody>
                    <a:bodyPr/>
                    <a:lstStyle/>
                    <a:p>
                      <a:pPr algn="ctr"/>
                      <a:r>
                        <a:rPr lang="fr-FR" sz="900"/>
                        <a:t>188</a:t>
                      </a:r>
                    </a:p>
                  </a:txBody>
                  <a:tcPr anchor="ctr"/>
                </a:tc>
                <a:tc>
                  <a:txBody>
                    <a:bodyPr/>
                    <a:lstStyle/>
                    <a:p>
                      <a:pPr algn="ctr"/>
                      <a:r>
                        <a:rPr lang="fr-FR" sz="900"/>
                        <a:t>107</a:t>
                      </a:r>
                    </a:p>
                  </a:txBody>
                  <a:tcPr anchor="ctr"/>
                </a:tc>
                <a:tc>
                  <a:txBody>
                    <a:bodyPr/>
                    <a:lstStyle/>
                    <a:p>
                      <a:pPr algn="ctr"/>
                      <a:r>
                        <a:rPr lang="fr-FR" sz="900"/>
                        <a:t>81</a:t>
                      </a:r>
                    </a:p>
                  </a:txBody>
                  <a:tcPr anchor="ctr"/>
                </a:tc>
                <a:extLst>
                  <a:ext uri="{0D108BD9-81ED-4DB2-BD59-A6C34878D82A}">
                    <a16:rowId xmlns:a16="http://schemas.microsoft.com/office/drawing/2014/main" val="179233994"/>
                  </a:ext>
                </a:extLst>
              </a:tr>
              <a:tr h="227638">
                <a:tc>
                  <a:txBody>
                    <a:bodyPr/>
                    <a:lstStyle/>
                    <a:p>
                      <a:r>
                        <a:rPr lang="fr-FR" sz="900"/>
                        <a:t>.ND greffés pendant la période</a:t>
                      </a:r>
                    </a:p>
                  </a:txBody>
                  <a:tcPr anchor="ctr"/>
                </a:tc>
                <a:tc>
                  <a:txBody>
                    <a:bodyPr/>
                    <a:lstStyle/>
                    <a:p>
                      <a:pPr algn="ctr"/>
                      <a:r>
                        <a:rPr lang="fr-FR" sz="900"/>
                        <a:t>6 922</a:t>
                      </a:r>
                    </a:p>
                  </a:txBody>
                  <a:tcPr anchor="ctr"/>
                </a:tc>
                <a:tc>
                  <a:txBody>
                    <a:bodyPr/>
                    <a:lstStyle/>
                    <a:p>
                      <a:pPr algn="ctr"/>
                      <a:r>
                        <a:rPr lang="fr-FR" sz="900"/>
                        <a:t>4 650</a:t>
                      </a:r>
                    </a:p>
                  </a:txBody>
                  <a:tcPr anchor="ctr"/>
                </a:tc>
                <a:tc>
                  <a:txBody>
                    <a:bodyPr/>
                    <a:lstStyle/>
                    <a:p>
                      <a:pPr algn="ctr"/>
                      <a:r>
                        <a:rPr lang="fr-FR" sz="900"/>
                        <a:t>2 272</a:t>
                      </a:r>
                    </a:p>
                  </a:txBody>
                  <a:tcPr anchor="ctr"/>
                </a:tc>
                <a:extLst>
                  <a:ext uri="{0D108BD9-81ED-4DB2-BD59-A6C34878D82A}">
                    <a16:rowId xmlns:a16="http://schemas.microsoft.com/office/drawing/2014/main" val="3423407740"/>
                  </a:ext>
                </a:extLst>
              </a:tr>
              <a:tr h="227638">
                <a:tc>
                  <a:txBody>
                    <a:bodyPr/>
                    <a:lstStyle/>
                    <a:p>
                      <a:r>
                        <a:rPr lang="fr-FR" sz="900"/>
                        <a:t>+ND toujours porteurs d'un greffon fonctionnel</a:t>
                      </a:r>
                    </a:p>
                  </a:txBody>
                  <a:tcPr anchor="ctr"/>
                </a:tc>
                <a:tc>
                  <a:txBody>
                    <a:bodyPr/>
                    <a:lstStyle/>
                    <a:p>
                      <a:pPr algn="ctr"/>
                      <a:r>
                        <a:rPr lang="fr-FR" sz="900"/>
                        <a:t>6 222</a:t>
                      </a:r>
                    </a:p>
                  </a:txBody>
                  <a:tcPr anchor="ctr"/>
                </a:tc>
                <a:tc>
                  <a:txBody>
                    <a:bodyPr/>
                    <a:lstStyle/>
                    <a:p>
                      <a:pPr algn="ctr"/>
                      <a:r>
                        <a:rPr lang="fr-FR" sz="900"/>
                        <a:t>4 357</a:t>
                      </a:r>
                    </a:p>
                  </a:txBody>
                  <a:tcPr anchor="ctr"/>
                </a:tc>
                <a:tc>
                  <a:txBody>
                    <a:bodyPr/>
                    <a:lstStyle/>
                    <a:p>
                      <a:pPr algn="ctr"/>
                      <a:r>
                        <a:rPr lang="fr-FR" sz="900"/>
                        <a:t>1 865</a:t>
                      </a:r>
                    </a:p>
                  </a:txBody>
                  <a:tcPr anchor="ctr"/>
                </a:tc>
                <a:extLst>
                  <a:ext uri="{0D108BD9-81ED-4DB2-BD59-A6C34878D82A}">
                    <a16:rowId xmlns:a16="http://schemas.microsoft.com/office/drawing/2014/main" val="3854620720"/>
                  </a:ext>
                </a:extLst>
              </a:tr>
              <a:tr h="227638">
                <a:tc>
                  <a:txBody>
                    <a:bodyPr/>
                    <a:lstStyle/>
                    <a:p>
                      <a:r>
                        <a:rPr lang="fr-FR" sz="900"/>
                        <a:t>+ND décédés</a:t>
                      </a:r>
                    </a:p>
                  </a:txBody>
                  <a:tcPr anchor="ctr"/>
                </a:tc>
                <a:tc>
                  <a:txBody>
                    <a:bodyPr/>
                    <a:lstStyle/>
                    <a:p>
                      <a:pPr algn="ctr"/>
                      <a:r>
                        <a:rPr lang="fr-FR" sz="900"/>
                        <a:t>364</a:t>
                      </a:r>
                    </a:p>
                  </a:txBody>
                  <a:tcPr anchor="ctr"/>
                </a:tc>
                <a:tc>
                  <a:txBody>
                    <a:bodyPr/>
                    <a:lstStyle/>
                    <a:p>
                      <a:pPr algn="ctr"/>
                      <a:r>
                        <a:rPr lang="fr-FR" sz="900"/>
                        <a:t>92</a:t>
                      </a:r>
                    </a:p>
                  </a:txBody>
                  <a:tcPr anchor="ctr"/>
                </a:tc>
                <a:tc>
                  <a:txBody>
                    <a:bodyPr/>
                    <a:lstStyle/>
                    <a:p>
                      <a:pPr algn="ctr"/>
                      <a:r>
                        <a:rPr lang="fr-FR" sz="900"/>
                        <a:t>272</a:t>
                      </a:r>
                    </a:p>
                  </a:txBody>
                  <a:tcPr anchor="ctr"/>
                </a:tc>
                <a:extLst>
                  <a:ext uri="{0D108BD9-81ED-4DB2-BD59-A6C34878D82A}">
                    <a16:rowId xmlns:a16="http://schemas.microsoft.com/office/drawing/2014/main" val="2521546736"/>
                  </a:ext>
                </a:extLst>
              </a:tr>
              <a:tr h="227638">
                <a:tc>
                  <a:txBody>
                    <a:bodyPr/>
                    <a:lstStyle/>
                    <a:p>
                      <a:r>
                        <a:rPr lang="fr-FR" sz="900"/>
                        <a:t>+ND perdu de vue</a:t>
                      </a:r>
                    </a:p>
                  </a:txBody>
                  <a:tcPr anchor="ctr"/>
                </a:tc>
                <a:tc>
                  <a:txBody>
                    <a:bodyPr/>
                    <a:lstStyle/>
                    <a:p>
                      <a:pPr algn="ctr"/>
                      <a:r>
                        <a:rPr lang="fr-FR" sz="900"/>
                        <a:t>45</a:t>
                      </a:r>
                    </a:p>
                  </a:txBody>
                  <a:tcPr anchor="ctr"/>
                </a:tc>
                <a:tc>
                  <a:txBody>
                    <a:bodyPr/>
                    <a:lstStyle/>
                    <a:p>
                      <a:pPr algn="ctr"/>
                      <a:r>
                        <a:rPr lang="fr-FR" sz="900"/>
                        <a:t>34</a:t>
                      </a:r>
                    </a:p>
                  </a:txBody>
                  <a:tcPr anchor="ctr"/>
                </a:tc>
                <a:tc>
                  <a:txBody>
                    <a:bodyPr/>
                    <a:lstStyle/>
                    <a:p>
                      <a:pPr algn="ctr"/>
                      <a:r>
                        <a:rPr lang="fr-FR" sz="900"/>
                        <a:t>11</a:t>
                      </a:r>
                    </a:p>
                  </a:txBody>
                  <a:tcPr anchor="ctr"/>
                </a:tc>
                <a:extLst>
                  <a:ext uri="{0D108BD9-81ED-4DB2-BD59-A6C34878D82A}">
                    <a16:rowId xmlns:a16="http://schemas.microsoft.com/office/drawing/2014/main" val="4161251385"/>
                  </a:ext>
                </a:extLst>
              </a:tr>
              <a:tr h="227638">
                <a:tc>
                  <a:txBody>
                    <a:bodyPr/>
                    <a:lstStyle/>
                    <a:p>
                      <a:r>
                        <a:rPr lang="fr-FR" sz="900"/>
                        <a:t>+ND de retour de dialyse après ARF***</a:t>
                      </a:r>
                    </a:p>
                  </a:txBody>
                  <a:tcPr anchor="ctr"/>
                </a:tc>
                <a:tc>
                  <a:txBody>
                    <a:bodyPr/>
                    <a:lstStyle/>
                    <a:p>
                      <a:pPr algn="ctr"/>
                      <a:r>
                        <a:rPr lang="fr-FR" sz="900"/>
                        <a:t>291</a:t>
                      </a:r>
                    </a:p>
                  </a:txBody>
                  <a:tcPr anchor="ctr"/>
                </a:tc>
                <a:tc>
                  <a:txBody>
                    <a:bodyPr/>
                    <a:lstStyle/>
                    <a:p>
                      <a:pPr algn="ctr"/>
                      <a:r>
                        <a:rPr lang="fr-FR" sz="900"/>
                        <a:t>167</a:t>
                      </a:r>
                    </a:p>
                  </a:txBody>
                  <a:tcPr anchor="ctr"/>
                </a:tc>
                <a:tc>
                  <a:txBody>
                    <a:bodyPr/>
                    <a:lstStyle/>
                    <a:p>
                      <a:pPr algn="ctr"/>
                      <a:r>
                        <a:rPr lang="fr-FR" sz="900" dirty="0"/>
                        <a:t>124</a:t>
                      </a:r>
                    </a:p>
                  </a:txBody>
                  <a:tcPr anchor="ctr"/>
                </a:tc>
                <a:extLst>
                  <a:ext uri="{0D108BD9-81ED-4DB2-BD59-A6C34878D82A}">
                    <a16:rowId xmlns:a16="http://schemas.microsoft.com/office/drawing/2014/main" val="1809834570"/>
                  </a:ext>
                </a:extLst>
              </a:tr>
            </a:tbl>
          </a:graphicData>
        </a:graphic>
      </p:graphicFrame>
    </p:spTree>
    <p:extLst>
      <p:ext uri="{BB962C8B-B14F-4D97-AF65-F5344CB8AC3E}">
        <p14:creationId xmlns:p14="http://schemas.microsoft.com/office/powerpoint/2010/main" val="4239957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05200" y="5829300"/>
            <a:ext cx="8229600" cy="369332"/>
          </a:xfrm>
          <a:prstGeom prst="rect">
            <a:avLst/>
          </a:prstGeom>
          <a:noFill/>
        </p:spPr>
        <p:txBody>
          <a:bodyPr vert="horz" wrap="none" rtlCol="0" anchor="ctr">
            <a:noAutofit/>
          </a:bodyPr>
          <a:lstStyle/>
          <a:p>
            <a:pPr algn="ctr"/>
            <a:r>
              <a:rPr lang="fr-FR"/>
              <a:t> </a:t>
            </a:r>
          </a:p>
        </p:txBody>
      </p:sp>
      <p:sp>
        <p:nvSpPr>
          <p:cNvPr id="7" name="ZoneTexte 6">
            <a:extLst>
              <a:ext uri="{FF2B5EF4-FFF2-40B4-BE49-F238E27FC236}">
                <a16:creationId xmlns:a16="http://schemas.microsoft.com/office/drawing/2014/main" id="{C6DD3FE7-5DFC-4FF4-90EF-9A1B6E26702C}"/>
              </a:ext>
            </a:extLst>
          </p:cNvPr>
          <p:cNvSpPr txBox="1"/>
          <p:nvPr/>
        </p:nvSpPr>
        <p:spPr>
          <a:xfrm>
            <a:off x="435142" y="3811914"/>
            <a:ext cx="3212586" cy="2308324"/>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2018-2023, selon l’âge</a:t>
            </a:r>
          </a:p>
        </p:txBody>
      </p:sp>
      <p:sp>
        <p:nvSpPr>
          <p:cNvPr id="9" name="Rectangle 8">
            <a:extLst>
              <a:ext uri="{FF2B5EF4-FFF2-40B4-BE49-F238E27FC236}">
                <a16:creationId xmlns:a16="http://schemas.microsoft.com/office/drawing/2014/main" id="{830124AD-7234-4D74-A687-636A191BEFEE}"/>
              </a:ext>
            </a:extLst>
          </p:cNvPr>
          <p:cNvSpPr/>
          <p:nvPr/>
        </p:nvSpPr>
        <p:spPr>
          <a:xfrm>
            <a:off x="1041932" y="908720"/>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d’inscription ne sont pas ajustées sur l’état clinique des patients</a:t>
            </a:r>
            <a:endParaRPr lang="en-GB" dirty="0"/>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3" name="Image 2"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857624" y="838200"/>
            <a:ext cx="6846887" cy="5360432"/>
          </a:xfrm>
          <a:prstGeom prst="rect">
            <a:avLst/>
          </a:prstGeom>
        </p:spPr>
      </p:pic>
      <p:sp>
        <p:nvSpPr>
          <p:cNvPr id="4" name="ZoneTexte 3"/>
          <p:cNvSpPr txBox="1"/>
          <p:nvPr>
            <p:custDataLst>
              <p:tags r:id="rId3"/>
            </p:custDataLst>
          </p:nvPr>
        </p:nvSpPr>
        <p:spPr>
          <a:xfrm>
            <a:off x="1981200" y="5829300"/>
            <a:ext cx="8229600" cy="369332"/>
          </a:xfrm>
          <a:prstGeom prst="rect">
            <a:avLst/>
          </a:prstGeom>
          <a:noFill/>
        </p:spPr>
        <p:txBody>
          <a:bodyPr vert="horz" wrap="none" rtlCol="0" anchor="ctr">
            <a:noAutofit/>
          </a:bodyPr>
          <a:lstStyle/>
          <a:p>
            <a:pPr algn="ctr"/>
            <a:r>
              <a:rPr lang="fr-FR"/>
              <a:t> </a:t>
            </a:r>
          </a:p>
        </p:txBody>
      </p:sp>
    </p:spTree>
    <p:extLst>
      <p:ext uri="{BB962C8B-B14F-4D97-AF65-F5344CB8AC3E}">
        <p14:creationId xmlns:p14="http://schemas.microsoft.com/office/powerpoint/2010/main" val="2855113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05200" y="5829300"/>
            <a:ext cx="8229600" cy="369332"/>
          </a:xfrm>
          <a:prstGeom prst="rect">
            <a:avLst/>
          </a:prstGeom>
          <a:noFill/>
        </p:spPr>
        <p:txBody>
          <a:bodyPr vert="horz" wrap="none" rtlCol="0" anchor="ctr">
            <a:noAutofit/>
          </a:bodyPr>
          <a:lstStyle/>
          <a:p>
            <a:pPr algn="ctr"/>
            <a:r>
              <a:rPr lang="fr-FR"/>
              <a:t> </a:t>
            </a:r>
          </a:p>
        </p:txBody>
      </p:sp>
      <p:sp>
        <p:nvSpPr>
          <p:cNvPr id="7" name="ZoneTexte 6">
            <a:extLst>
              <a:ext uri="{FF2B5EF4-FFF2-40B4-BE49-F238E27FC236}">
                <a16:creationId xmlns:a16="http://schemas.microsoft.com/office/drawing/2014/main" id="{C6DD3FE7-5DFC-4FF4-90EF-9A1B6E26702C}"/>
              </a:ext>
            </a:extLst>
          </p:cNvPr>
          <p:cNvSpPr txBox="1"/>
          <p:nvPr/>
        </p:nvSpPr>
        <p:spPr>
          <a:xfrm>
            <a:off x="435142" y="3811914"/>
            <a:ext cx="3212586" cy="2585323"/>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2018-2023, selon l’âge et le nombre de comorbidités</a:t>
            </a:r>
          </a:p>
        </p:txBody>
      </p:sp>
      <p:sp>
        <p:nvSpPr>
          <p:cNvPr id="9" name="Rectangle 8">
            <a:extLst>
              <a:ext uri="{FF2B5EF4-FFF2-40B4-BE49-F238E27FC236}">
                <a16:creationId xmlns:a16="http://schemas.microsoft.com/office/drawing/2014/main" id="{830124AD-7234-4D74-A687-636A191BEFEE}"/>
              </a:ext>
            </a:extLst>
          </p:cNvPr>
          <p:cNvSpPr/>
          <p:nvPr/>
        </p:nvSpPr>
        <p:spPr>
          <a:xfrm>
            <a:off x="1041932" y="908720"/>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d’inscription ne sont pas ajustées sur l’état clinique des patients</a:t>
            </a:r>
            <a:endParaRPr lang="en-GB" dirty="0"/>
          </a:p>
        </p:txBody>
      </p:sp>
      <p:sp>
        <p:nvSpPr>
          <p:cNvPr id="2" name="ZoneTexte 1"/>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4" name="ZoneTexte 3"/>
          <p:cNvSpPr txBox="1"/>
          <p:nvPr/>
        </p:nvSpPr>
        <p:spPr>
          <a:xfrm>
            <a:off x="1981200" y="58293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6" name="Image 5"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695564" y="438666"/>
            <a:ext cx="7848872" cy="5866237"/>
          </a:xfrm>
          <a:prstGeom prst="rect">
            <a:avLst/>
          </a:prstGeom>
        </p:spPr>
      </p:pic>
      <p:sp>
        <p:nvSpPr>
          <p:cNvPr id="10" name="ZoneTexte 9"/>
          <p:cNvSpPr txBox="1"/>
          <p:nvPr>
            <p:custDataLst>
              <p:tags r:id="rId3"/>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Tree>
    <p:extLst>
      <p:ext uri="{BB962C8B-B14F-4D97-AF65-F5344CB8AC3E}">
        <p14:creationId xmlns:p14="http://schemas.microsoft.com/office/powerpoint/2010/main" val="97789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7550" y="254000"/>
            <a:ext cx="8229600" cy="369332"/>
          </a:xfrm>
          <a:prstGeom prst="rect">
            <a:avLst/>
          </a:prstGeom>
          <a:noFill/>
        </p:spPr>
        <p:txBody>
          <a:bodyPr vert="horz" wrap="none" rtlCol="0" anchor="ctr">
            <a:noAutofit/>
          </a:bodyPr>
          <a:lstStyle/>
          <a:p>
            <a:pPr algn="ctr"/>
            <a:r>
              <a:rPr lang="fr-FR"/>
              <a:t> </a:t>
            </a:r>
          </a:p>
        </p:txBody>
      </p:sp>
      <p:sp>
        <p:nvSpPr>
          <p:cNvPr id="7" name="Espace réservé du pied de page 4"/>
          <p:cNvSpPr>
            <a:spLocks noGrp="1"/>
          </p:cNvSpPr>
          <p:nvPr>
            <p:ph type="ftr" sz="quarter" idx="10"/>
          </p:nvPr>
        </p:nvSpPr>
        <p:spPr>
          <a:xfrm>
            <a:off x="2423592" y="6149646"/>
            <a:ext cx="6336703" cy="457200"/>
          </a:xfrm>
        </p:spPr>
        <p:txBody>
          <a:bodyPr/>
          <a:lstStyle/>
          <a:p>
            <a:pPr>
              <a:defRPr/>
            </a:pPr>
            <a:r>
              <a:rPr lang="fr-FR" altLang="fr-FR" sz="1800" i="1" dirty="0">
                <a:latin typeface="Comic Sans MS" panose="030F0702030302020204" pitchFamily="66" charset="0"/>
                <a:cs typeface="Times New Roman" panose="02020603050405020304" pitchFamily="18" charset="0"/>
              </a:rPr>
              <a:t>Tendances temporelles d’accès à liste d’attente</a:t>
            </a:r>
          </a:p>
        </p:txBody>
      </p:sp>
      <p:pic>
        <p:nvPicPr>
          <p:cNvPr id="2" name="Image 1"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87550" y="317500"/>
            <a:ext cx="7204794" cy="5631780"/>
          </a:xfrm>
          <a:prstGeom prst="rect">
            <a:avLst/>
          </a:prstGeom>
        </p:spPr>
      </p:pic>
    </p:spTree>
    <p:extLst>
      <p:ext uri="{BB962C8B-B14F-4D97-AF65-F5344CB8AC3E}">
        <p14:creationId xmlns:p14="http://schemas.microsoft.com/office/powerpoint/2010/main" val="180546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4079776" y="6093296"/>
            <a:ext cx="6264696" cy="457200"/>
          </a:xfrm>
        </p:spPr>
        <p:txBody>
          <a:bodyPr/>
          <a:lstStyle/>
          <a:p>
            <a:pPr>
              <a:defRPr/>
            </a:pPr>
            <a:r>
              <a:rPr lang="fr-FR" altLang="fr-FR" sz="1600" i="1" dirty="0">
                <a:latin typeface="Comic Sans MS" panose="030F0702030302020204" pitchFamily="66" charset="0"/>
                <a:cs typeface="Times New Roman" panose="02020603050405020304" pitchFamily="18" charset="0"/>
              </a:rPr>
              <a:t>Cinétique d’accès à une première greffe rénale</a:t>
            </a:r>
          </a:p>
          <a:p>
            <a:pPr>
              <a:defRPr/>
            </a:pPr>
            <a:r>
              <a:rPr lang="fr-FR" altLang="fr-FR" sz="1600" i="1" dirty="0">
                <a:latin typeface="Comic Sans MS" panose="030F0702030302020204" pitchFamily="66" charset="0"/>
                <a:cs typeface="Times New Roman" panose="02020603050405020304" pitchFamily="18" charset="0"/>
              </a:rPr>
              <a:t> selon l’âge</a:t>
            </a:r>
          </a:p>
        </p:txBody>
      </p:sp>
      <p:sp>
        <p:nvSpPr>
          <p:cNvPr id="7" name="ZoneTexte 6">
            <a:extLst>
              <a:ext uri="{FF2B5EF4-FFF2-40B4-BE49-F238E27FC236}">
                <a16:creationId xmlns:a16="http://schemas.microsoft.com/office/drawing/2014/main" id="{D78198C7-27BA-4E76-BF92-B03E28222F82}"/>
              </a:ext>
            </a:extLst>
          </p:cNvPr>
          <p:cNvSpPr txBox="1"/>
          <p:nvPr/>
        </p:nvSpPr>
        <p:spPr>
          <a:xfrm>
            <a:off x="263352" y="4192450"/>
            <a:ext cx="3212586" cy="1754326"/>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2018-2023, selon l’âge</a:t>
            </a:r>
          </a:p>
        </p:txBody>
      </p:sp>
      <p:sp>
        <p:nvSpPr>
          <p:cNvPr id="8" name="Rectangle 7">
            <a:extLst>
              <a:ext uri="{FF2B5EF4-FFF2-40B4-BE49-F238E27FC236}">
                <a16:creationId xmlns:a16="http://schemas.microsoft.com/office/drawing/2014/main" id="{D1A2A44C-EAD2-4663-BBFF-8B557C40F01B}"/>
              </a:ext>
            </a:extLst>
          </p:cNvPr>
          <p:cNvSpPr/>
          <p:nvPr/>
        </p:nvSpPr>
        <p:spPr>
          <a:xfrm>
            <a:off x="551384" y="836712"/>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greffe ne sont pas ajustées sur l’état clinique des patients</a:t>
            </a:r>
            <a:endParaRPr lang="en-GB" dirty="0"/>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3" name="Image 2"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696072" y="623332"/>
            <a:ext cx="6720408" cy="5181932"/>
          </a:xfrm>
          <a:prstGeom prst="rect">
            <a:avLst/>
          </a:prstGeom>
        </p:spPr>
      </p:pic>
      <p:sp>
        <p:nvSpPr>
          <p:cNvPr id="4" name="ZoneTexte 3"/>
          <p:cNvSpPr txBox="1"/>
          <p:nvPr>
            <p:custDataLst>
              <p:tags r:id="rId3"/>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Tree>
    <p:extLst>
      <p:ext uri="{BB962C8B-B14F-4D97-AF65-F5344CB8AC3E}">
        <p14:creationId xmlns:p14="http://schemas.microsoft.com/office/powerpoint/2010/main" val="1050472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0"/>
          </p:nvPr>
        </p:nvSpPr>
        <p:spPr>
          <a:xfrm>
            <a:off x="3647728" y="6093296"/>
            <a:ext cx="4688160" cy="457200"/>
          </a:xfrm>
        </p:spPr>
        <p:txBody>
          <a:bodyPr/>
          <a:lstStyle/>
          <a:p>
            <a:pPr>
              <a:defRPr/>
            </a:pPr>
            <a:r>
              <a:rPr lang="fr-FR" altLang="fr-FR" sz="1800" i="1" dirty="0">
                <a:latin typeface="Comic Sans MS" panose="030F0702030302020204" pitchFamily="66" charset="0"/>
                <a:cs typeface="Times New Roman" panose="02020603050405020304" pitchFamily="18" charset="0"/>
              </a:rPr>
              <a:t>Causes de non inscriptions selon l’âge</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721124603"/>
              </p:ext>
            </p:extLst>
          </p:nvPr>
        </p:nvGraphicFramePr>
        <p:xfrm>
          <a:off x="551384" y="908720"/>
          <a:ext cx="10713408" cy="34747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4190525731"/>
                    </a:ext>
                  </a:extLst>
                </a:gridCol>
                <a:gridCol w="936104">
                  <a:extLst>
                    <a:ext uri="{9D8B030D-6E8A-4147-A177-3AD203B41FA5}">
                      <a16:colId xmlns:a16="http://schemas.microsoft.com/office/drawing/2014/main" val="302974747"/>
                    </a:ext>
                  </a:extLst>
                </a:gridCol>
                <a:gridCol w="936104">
                  <a:extLst>
                    <a:ext uri="{9D8B030D-6E8A-4147-A177-3AD203B41FA5}">
                      <a16:colId xmlns:a16="http://schemas.microsoft.com/office/drawing/2014/main" val="197283370"/>
                    </a:ext>
                  </a:extLst>
                </a:gridCol>
                <a:gridCol w="864096">
                  <a:extLst>
                    <a:ext uri="{9D8B030D-6E8A-4147-A177-3AD203B41FA5}">
                      <a16:colId xmlns:a16="http://schemas.microsoft.com/office/drawing/2014/main" val="1910548752"/>
                    </a:ext>
                  </a:extLst>
                </a:gridCol>
                <a:gridCol w="1440160">
                  <a:extLst>
                    <a:ext uri="{9D8B030D-6E8A-4147-A177-3AD203B41FA5}">
                      <a16:colId xmlns:a16="http://schemas.microsoft.com/office/drawing/2014/main" val="1997149403"/>
                    </a:ext>
                  </a:extLst>
                </a:gridCol>
                <a:gridCol w="1152128">
                  <a:extLst>
                    <a:ext uri="{9D8B030D-6E8A-4147-A177-3AD203B41FA5}">
                      <a16:colId xmlns:a16="http://schemas.microsoft.com/office/drawing/2014/main" val="584155431"/>
                    </a:ext>
                  </a:extLst>
                </a:gridCol>
                <a:gridCol w="1584176">
                  <a:extLst>
                    <a:ext uri="{9D8B030D-6E8A-4147-A177-3AD203B41FA5}">
                      <a16:colId xmlns:a16="http://schemas.microsoft.com/office/drawing/2014/main" val="906924179"/>
                    </a:ext>
                  </a:extLst>
                </a:gridCol>
                <a:gridCol w="1296144">
                  <a:extLst>
                    <a:ext uri="{9D8B030D-6E8A-4147-A177-3AD203B41FA5}">
                      <a16:colId xmlns:a16="http://schemas.microsoft.com/office/drawing/2014/main" val="2942515468"/>
                    </a:ext>
                  </a:extLst>
                </a:gridCol>
                <a:gridCol w="1640400">
                  <a:extLst>
                    <a:ext uri="{9D8B030D-6E8A-4147-A177-3AD203B41FA5}">
                      <a16:colId xmlns:a16="http://schemas.microsoft.com/office/drawing/2014/main" val="923727207"/>
                    </a:ext>
                  </a:extLst>
                </a:gridCol>
              </a:tblGrid>
              <a:tr h="0">
                <a:tc>
                  <a:txBody>
                    <a:bodyPr/>
                    <a:lstStyle/>
                    <a:p>
                      <a:pPr algn="ctr"/>
                      <a:endParaRPr lang="fr-FR" sz="1400"/>
                    </a:p>
                  </a:txBody>
                  <a:tcPr anchor="ctr"/>
                </a:tc>
                <a:tc gridSpan="3">
                  <a:txBody>
                    <a:bodyPr/>
                    <a:lstStyle/>
                    <a:p>
                      <a:pPr algn="ctr"/>
                      <a:r>
                        <a:rPr lang="fr-FR" sz="1400"/>
                        <a:t>Liste nationale d'attente (CRISTAL)</a:t>
                      </a:r>
                    </a:p>
                  </a:txBody>
                  <a:tcPr anchor="ctr"/>
                </a:tc>
                <a:tc hMerge="1">
                  <a:txBody>
                    <a:bodyPr/>
                    <a:lstStyle/>
                    <a:p>
                      <a:endParaRPr lang="fr-FR" sz="800"/>
                    </a:p>
                  </a:txBody>
                  <a:tcPr/>
                </a:tc>
                <a:tc hMerge="1">
                  <a:txBody>
                    <a:bodyPr/>
                    <a:lstStyle/>
                    <a:p>
                      <a:endParaRPr lang="fr-FR" sz="800"/>
                    </a:p>
                  </a:txBody>
                  <a:tcPr/>
                </a:tc>
                <a:tc gridSpan="5">
                  <a:txBody>
                    <a:bodyPr/>
                    <a:lstStyle/>
                    <a:p>
                      <a:pPr algn="ctr"/>
                      <a:r>
                        <a:rPr lang="fr-FR" sz="1400"/>
                        <a:t>Motif de non inscription (DIADEM)</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759434121"/>
                  </a:ext>
                </a:extLst>
              </a:tr>
              <a:tr h="0">
                <a:tc rowSpan="2">
                  <a:txBody>
                    <a:bodyPr/>
                    <a:lstStyle/>
                    <a:p>
                      <a:pPr algn="ctr"/>
                      <a:endParaRPr lang="fr-FR" sz="1400"/>
                    </a:p>
                  </a:txBody>
                  <a:tcPr anchor="ctr"/>
                </a:tc>
                <a:tc>
                  <a:txBody>
                    <a:bodyPr/>
                    <a:lstStyle/>
                    <a:p>
                      <a:pPr algn="ctr"/>
                      <a:r>
                        <a:rPr lang="fr-FR" sz="1400"/>
                        <a:t>Inscrits</a:t>
                      </a:r>
                    </a:p>
                  </a:txBody>
                  <a:tcPr anchor="ctr"/>
                </a:tc>
                <a:tc gridSpan="2">
                  <a:txBody>
                    <a:bodyPr/>
                    <a:lstStyle/>
                    <a:p>
                      <a:pPr algn="ctr"/>
                      <a:r>
                        <a:rPr lang="fr-FR" sz="1400"/>
                        <a:t>Non inscrits</a:t>
                      </a:r>
                    </a:p>
                  </a:txBody>
                  <a:tcPr anchor="ctr"/>
                </a:tc>
                <a:tc hMerge="1">
                  <a:txBody>
                    <a:bodyPr/>
                    <a:lstStyle/>
                    <a:p>
                      <a:endParaRPr lang="fr-FR" sz="800"/>
                    </a:p>
                  </a:txBody>
                  <a:tcPr/>
                </a:tc>
                <a:tc>
                  <a:txBody>
                    <a:bodyPr/>
                    <a:lstStyle/>
                    <a:p>
                      <a:pPr algn="ctr"/>
                      <a:r>
                        <a:rPr lang="fr-FR" sz="1400"/>
                        <a:t>Taux de remplissage</a:t>
                      </a:r>
                    </a:p>
                  </a:txBody>
                  <a:tcPr anchor="ctr"/>
                </a:tc>
                <a:tc>
                  <a:txBody>
                    <a:bodyPr/>
                    <a:lstStyle/>
                    <a:p>
                      <a:pPr algn="ctr"/>
                      <a:r>
                        <a:rPr lang="fr-FR" sz="1400"/>
                        <a:t>Bilan en cours</a:t>
                      </a:r>
                    </a:p>
                  </a:txBody>
                  <a:tcPr anchor="ctr"/>
                </a:tc>
                <a:tc>
                  <a:txBody>
                    <a:bodyPr/>
                    <a:lstStyle/>
                    <a:p>
                      <a:pPr algn="ctr"/>
                      <a:r>
                        <a:rPr lang="fr-FR" sz="1400"/>
                        <a:t>Contre-indication médicale</a:t>
                      </a:r>
                    </a:p>
                  </a:txBody>
                  <a:tcPr anchor="ctr"/>
                </a:tc>
                <a:tc>
                  <a:txBody>
                    <a:bodyPr/>
                    <a:lstStyle/>
                    <a:p>
                      <a:pPr algn="ctr"/>
                      <a:r>
                        <a:rPr lang="fr-FR" sz="1400"/>
                        <a:t>Refus de patient</a:t>
                      </a:r>
                    </a:p>
                  </a:txBody>
                  <a:tcPr anchor="ctr"/>
                </a:tc>
                <a:tc>
                  <a:txBody>
                    <a:bodyPr/>
                    <a:lstStyle/>
                    <a:p>
                      <a:pPr algn="ctr"/>
                      <a:r>
                        <a:rPr lang="fr-FR" sz="1400"/>
                        <a:t>Autres causes de non inscription</a:t>
                      </a:r>
                    </a:p>
                  </a:txBody>
                  <a:tcPr anchor="ctr"/>
                </a:tc>
                <a:extLst>
                  <a:ext uri="{0D108BD9-81ED-4DB2-BD59-A6C34878D82A}">
                    <a16:rowId xmlns:a16="http://schemas.microsoft.com/office/drawing/2014/main" val="1778608994"/>
                  </a:ext>
                </a:extLst>
              </a:tr>
              <a:tr h="0">
                <a:tc vMerge="1">
                  <a:txBody>
                    <a:bodyPr/>
                    <a:lstStyle/>
                    <a:p>
                      <a:endParaRPr lang="fr-FR" sz="800"/>
                    </a:p>
                  </a:txBody>
                  <a:tcPr/>
                </a:tc>
                <a:tc>
                  <a:txBody>
                    <a:bodyPr/>
                    <a:lstStyle/>
                    <a:p>
                      <a:pPr algn="ctr"/>
                      <a:r>
                        <a:rPr lang="fr-FR" sz="1400"/>
                        <a:t>n</a:t>
                      </a:r>
                    </a:p>
                  </a:txBody>
                  <a:tcPr anchor="ctr"/>
                </a:tc>
                <a:tc>
                  <a:txBody>
                    <a:bodyPr/>
                    <a:lstStyle/>
                    <a:p>
                      <a:pPr algn="ctr"/>
                      <a:r>
                        <a:rPr lang="fr-FR" sz="1400"/>
                        <a:t>n</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extLst>
                  <a:ext uri="{0D108BD9-81ED-4DB2-BD59-A6C34878D82A}">
                    <a16:rowId xmlns:a16="http://schemas.microsoft.com/office/drawing/2014/main" val="3297866819"/>
                  </a:ext>
                </a:extLst>
              </a:tr>
              <a:tr h="193675">
                <a:tc>
                  <a:txBody>
                    <a:bodyPr/>
                    <a:lstStyle/>
                    <a:p>
                      <a:pPr algn="ctr"/>
                      <a:r>
                        <a:rPr lang="fr-FR" sz="1400"/>
                        <a:t>0-17</a:t>
                      </a:r>
                    </a:p>
                  </a:txBody>
                  <a:tcPr anchor="ctr"/>
                </a:tc>
                <a:tc>
                  <a:txBody>
                    <a:bodyPr/>
                    <a:lstStyle/>
                    <a:p>
                      <a:pPr algn="ctr"/>
                      <a:r>
                        <a:rPr lang="fr-FR" sz="1400"/>
                        <a:t>111</a:t>
                      </a:r>
                    </a:p>
                  </a:txBody>
                  <a:tcPr anchor="ctr"/>
                </a:tc>
                <a:tc>
                  <a:txBody>
                    <a:bodyPr/>
                    <a:lstStyle/>
                    <a:p>
                      <a:pPr algn="ctr"/>
                      <a:r>
                        <a:rPr lang="fr-FR" sz="1400"/>
                        <a:t>53</a:t>
                      </a:r>
                    </a:p>
                  </a:txBody>
                  <a:tcPr anchor="ctr"/>
                </a:tc>
                <a:tc>
                  <a:txBody>
                    <a:bodyPr/>
                    <a:lstStyle/>
                    <a:p>
                      <a:pPr algn="ctr"/>
                      <a:r>
                        <a:rPr lang="fr-FR" sz="1400"/>
                        <a:t>32,3</a:t>
                      </a:r>
                    </a:p>
                  </a:txBody>
                  <a:tcPr anchor="ctr"/>
                </a:tc>
                <a:tc>
                  <a:txBody>
                    <a:bodyPr/>
                    <a:lstStyle/>
                    <a:p>
                      <a:pPr algn="ctr"/>
                      <a:r>
                        <a:rPr lang="fr-FR" sz="1400"/>
                        <a:t>79,2</a:t>
                      </a:r>
                    </a:p>
                  </a:txBody>
                  <a:tcPr anchor="ctr"/>
                </a:tc>
                <a:tc>
                  <a:txBody>
                    <a:bodyPr/>
                    <a:lstStyle/>
                    <a:p>
                      <a:pPr algn="ctr"/>
                      <a:r>
                        <a:rPr lang="fr-FR" sz="1400"/>
                        <a:t>54,8</a:t>
                      </a:r>
                    </a:p>
                  </a:txBody>
                  <a:tcPr anchor="ctr"/>
                </a:tc>
                <a:tc>
                  <a:txBody>
                    <a:bodyPr/>
                    <a:lstStyle/>
                    <a:p>
                      <a:pPr algn="ctr"/>
                      <a:r>
                        <a:rPr lang="fr-FR" sz="1400"/>
                        <a:t>16,7</a:t>
                      </a:r>
                    </a:p>
                  </a:txBody>
                  <a:tcPr anchor="ctr"/>
                </a:tc>
                <a:tc>
                  <a:txBody>
                    <a:bodyPr/>
                    <a:lstStyle/>
                    <a:p>
                      <a:pPr algn="ctr"/>
                      <a:r>
                        <a:rPr lang="fr-FR" sz="1400"/>
                        <a:t>2,4</a:t>
                      </a:r>
                    </a:p>
                  </a:txBody>
                  <a:tcPr anchor="ctr"/>
                </a:tc>
                <a:tc>
                  <a:txBody>
                    <a:bodyPr/>
                    <a:lstStyle/>
                    <a:p>
                      <a:pPr algn="ctr"/>
                      <a:r>
                        <a:rPr lang="fr-FR" sz="1400"/>
                        <a:t>26,2</a:t>
                      </a:r>
                    </a:p>
                  </a:txBody>
                  <a:tcPr anchor="ctr"/>
                </a:tc>
                <a:extLst>
                  <a:ext uri="{0D108BD9-81ED-4DB2-BD59-A6C34878D82A}">
                    <a16:rowId xmlns:a16="http://schemas.microsoft.com/office/drawing/2014/main" val="640747499"/>
                  </a:ext>
                </a:extLst>
              </a:tr>
              <a:tr h="193675">
                <a:tc>
                  <a:txBody>
                    <a:bodyPr/>
                    <a:lstStyle/>
                    <a:p>
                      <a:pPr algn="ctr"/>
                      <a:r>
                        <a:rPr lang="fr-FR" sz="1400"/>
                        <a:t>18-39</a:t>
                      </a:r>
                    </a:p>
                  </a:txBody>
                  <a:tcPr anchor="ctr"/>
                </a:tc>
                <a:tc>
                  <a:txBody>
                    <a:bodyPr/>
                    <a:lstStyle/>
                    <a:p>
                      <a:pPr algn="ctr"/>
                      <a:r>
                        <a:rPr lang="fr-FR" sz="1400"/>
                        <a:t>1 503</a:t>
                      </a:r>
                    </a:p>
                  </a:txBody>
                  <a:tcPr anchor="ctr"/>
                </a:tc>
                <a:tc>
                  <a:txBody>
                    <a:bodyPr/>
                    <a:lstStyle/>
                    <a:p>
                      <a:pPr algn="ctr"/>
                      <a:r>
                        <a:rPr lang="fr-FR" sz="1400"/>
                        <a:t>1 072</a:t>
                      </a:r>
                    </a:p>
                  </a:txBody>
                  <a:tcPr anchor="ctr"/>
                </a:tc>
                <a:tc>
                  <a:txBody>
                    <a:bodyPr/>
                    <a:lstStyle/>
                    <a:p>
                      <a:pPr algn="ctr"/>
                      <a:r>
                        <a:rPr lang="fr-FR" sz="1400" dirty="0"/>
                        <a:t>41,6</a:t>
                      </a:r>
                    </a:p>
                  </a:txBody>
                  <a:tcPr anchor="ctr"/>
                </a:tc>
                <a:tc>
                  <a:txBody>
                    <a:bodyPr/>
                    <a:lstStyle/>
                    <a:p>
                      <a:pPr algn="ctr"/>
                      <a:r>
                        <a:rPr lang="fr-FR" sz="1400"/>
                        <a:t>79,3</a:t>
                      </a:r>
                    </a:p>
                  </a:txBody>
                  <a:tcPr anchor="ctr"/>
                </a:tc>
                <a:tc>
                  <a:txBody>
                    <a:bodyPr/>
                    <a:lstStyle/>
                    <a:p>
                      <a:pPr algn="ctr"/>
                      <a:r>
                        <a:rPr lang="fr-FR" sz="1400"/>
                        <a:t>46,4</a:t>
                      </a:r>
                    </a:p>
                  </a:txBody>
                  <a:tcPr anchor="ctr"/>
                </a:tc>
                <a:tc>
                  <a:txBody>
                    <a:bodyPr/>
                    <a:lstStyle/>
                    <a:p>
                      <a:pPr algn="ctr"/>
                      <a:r>
                        <a:rPr lang="fr-FR" sz="1400"/>
                        <a:t>18,5</a:t>
                      </a:r>
                    </a:p>
                  </a:txBody>
                  <a:tcPr anchor="ctr"/>
                </a:tc>
                <a:tc>
                  <a:txBody>
                    <a:bodyPr/>
                    <a:lstStyle/>
                    <a:p>
                      <a:pPr algn="ctr"/>
                      <a:r>
                        <a:rPr lang="fr-FR" sz="1400"/>
                        <a:t>10,5</a:t>
                      </a:r>
                    </a:p>
                  </a:txBody>
                  <a:tcPr anchor="ctr"/>
                </a:tc>
                <a:tc>
                  <a:txBody>
                    <a:bodyPr/>
                    <a:lstStyle/>
                    <a:p>
                      <a:pPr algn="ctr"/>
                      <a:r>
                        <a:rPr lang="fr-FR" sz="1400"/>
                        <a:t>24,7</a:t>
                      </a:r>
                    </a:p>
                  </a:txBody>
                  <a:tcPr anchor="ctr"/>
                </a:tc>
                <a:extLst>
                  <a:ext uri="{0D108BD9-81ED-4DB2-BD59-A6C34878D82A}">
                    <a16:rowId xmlns:a16="http://schemas.microsoft.com/office/drawing/2014/main" val="3727565772"/>
                  </a:ext>
                </a:extLst>
              </a:tr>
              <a:tr h="193675">
                <a:tc>
                  <a:txBody>
                    <a:bodyPr/>
                    <a:lstStyle/>
                    <a:p>
                      <a:pPr algn="ctr"/>
                      <a:r>
                        <a:rPr lang="fr-FR" sz="1400"/>
                        <a:t>40-59</a:t>
                      </a:r>
                    </a:p>
                  </a:txBody>
                  <a:tcPr anchor="ctr"/>
                </a:tc>
                <a:tc>
                  <a:txBody>
                    <a:bodyPr/>
                    <a:lstStyle/>
                    <a:p>
                      <a:pPr algn="ctr"/>
                      <a:r>
                        <a:rPr lang="fr-FR" sz="1400"/>
                        <a:t>5 375</a:t>
                      </a:r>
                    </a:p>
                  </a:txBody>
                  <a:tcPr anchor="ctr"/>
                </a:tc>
                <a:tc>
                  <a:txBody>
                    <a:bodyPr/>
                    <a:lstStyle/>
                    <a:p>
                      <a:pPr algn="ctr"/>
                      <a:r>
                        <a:rPr lang="fr-FR" sz="1400"/>
                        <a:t>4 867</a:t>
                      </a:r>
                    </a:p>
                  </a:txBody>
                  <a:tcPr anchor="ctr"/>
                </a:tc>
                <a:tc>
                  <a:txBody>
                    <a:bodyPr/>
                    <a:lstStyle/>
                    <a:p>
                      <a:pPr algn="ctr"/>
                      <a:r>
                        <a:rPr lang="fr-FR" sz="1400"/>
                        <a:t>47,5</a:t>
                      </a:r>
                    </a:p>
                  </a:txBody>
                  <a:tcPr anchor="ctr"/>
                </a:tc>
                <a:tc>
                  <a:txBody>
                    <a:bodyPr/>
                    <a:lstStyle/>
                    <a:p>
                      <a:pPr algn="ctr"/>
                      <a:r>
                        <a:rPr lang="fr-FR" sz="1400"/>
                        <a:t>80,8</a:t>
                      </a:r>
                    </a:p>
                  </a:txBody>
                  <a:tcPr anchor="ctr"/>
                </a:tc>
                <a:tc>
                  <a:txBody>
                    <a:bodyPr/>
                    <a:lstStyle/>
                    <a:p>
                      <a:pPr algn="ctr"/>
                      <a:r>
                        <a:rPr lang="fr-FR" sz="1400"/>
                        <a:t>32,0</a:t>
                      </a:r>
                    </a:p>
                  </a:txBody>
                  <a:tcPr anchor="ctr"/>
                </a:tc>
                <a:tc>
                  <a:txBody>
                    <a:bodyPr/>
                    <a:lstStyle/>
                    <a:p>
                      <a:pPr algn="ctr"/>
                      <a:r>
                        <a:rPr lang="fr-FR" sz="1400"/>
                        <a:t>36,1</a:t>
                      </a:r>
                    </a:p>
                  </a:txBody>
                  <a:tcPr anchor="ctr"/>
                </a:tc>
                <a:tc>
                  <a:txBody>
                    <a:bodyPr/>
                    <a:lstStyle/>
                    <a:p>
                      <a:pPr algn="ctr"/>
                      <a:r>
                        <a:rPr lang="fr-FR" sz="1400"/>
                        <a:t>16,1</a:t>
                      </a:r>
                    </a:p>
                  </a:txBody>
                  <a:tcPr anchor="ctr"/>
                </a:tc>
                <a:tc>
                  <a:txBody>
                    <a:bodyPr/>
                    <a:lstStyle/>
                    <a:p>
                      <a:pPr algn="ctr"/>
                      <a:r>
                        <a:rPr lang="fr-FR" sz="1400"/>
                        <a:t>15,8</a:t>
                      </a:r>
                    </a:p>
                  </a:txBody>
                  <a:tcPr anchor="ctr"/>
                </a:tc>
                <a:extLst>
                  <a:ext uri="{0D108BD9-81ED-4DB2-BD59-A6C34878D82A}">
                    <a16:rowId xmlns:a16="http://schemas.microsoft.com/office/drawing/2014/main" val="1905081689"/>
                  </a:ext>
                </a:extLst>
              </a:tr>
              <a:tr h="193675">
                <a:tc>
                  <a:txBody>
                    <a:bodyPr/>
                    <a:lstStyle/>
                    <a:p>
                      <a:pPr algn="ctr"/>
                      <a:r>
                        <a:rPr lang="fr-FR" sz="1400"/>
                        <a:t>60-69</a:t>
                      </a:r>
                    </a:p>
                  </a:txBody>
                  <a:tcPr anchor="ctr"/>
                </a:tc>
                <a:tc>
                  <a:txBody>
                    <a:bodyPr/>
                    <a:lstStyle/>
                    <a:p>
                      <a:pPr algn="ctr"/>
                      <a:r>
                        <a:rPr lang="fr-FR" sz="1400"/>
                        <a:t>4 599</a:t>
                      </a:r>
                    </a:p>
                  </a:txBody>
                  <a:tcPr anchor="ctr"/>
                </a:tc>
                <a:tc>
                  <a:txBody>
                    <a:bodyPr/>
                    <a:lstStyle/>
                    <a:p>
                      <a:pPr algn="ctr"/>
                      <a:r>
                        <a:rPr lang="fr-FR" sz="1400"/>
                        <a:t>6 692</a:t>
                      </a:r>
                    </a:p>
                  </a:txBody>
                  <a:tcPr anchor="ctr"/>
                </a:tc>
                <a:tc>
                  <a:txBody>
                    <a:bodyPr/>
                    <a:lstStyle/>
                    <a:p>
                      <a:pPr algn="ctr"/>
                      <a:r>
                        <a:rPr lang="fr-FR" sz="1400"/>
                        <a:t>59,3</a:t>
                      </a:r>
                    </a:p>
                  </a:txBody>
                  <a:tcPr anchor="ctr"/>
                </a:tc>
                <a:tc>
                  <a:txBody>
                    <a:bodyPr/>
                    <a:lstStyle/>
                    <a:p>
                      <a:pPr algn="ctr"/>
                      <a:r>
                        <a:rPr lang="fr-FR" sz="1400"/>
                        <a:t>81,9</a:t>
                      </a:r>
                    </a:p>
                  </a:txBody>
                  <a:tcPr anchor="ctr"/>
                </a:tc>
                <a:tc>
                  <a:txBody>
                    <a:bodyPr/>
                    <a:lstStyle/>
                    <a:p>
                      <a:pPr algn="ctr"/>
                      <a:r>
                        <a:rPr lang="fr-FR" sz="1400"/>
                        <a:t>22,2</a:t>
                      </a:r>
                    </a:p>
                  </a:txBody>
                  <a:tcPr anchor="ctr"/>
                </a:tc>
                <a:tc>
                  <a:txBody>
                    <a:bodyPr/>
                    <a:lstStyle/>
                    <a:p>
                      <a:pPr algn="ctr"/>
                      <a:r>
                        <a:rPr lang="fr-FR" sz="1400"/>
                        <a:t>51,1</a:t>
                      </a:r>
                    </a:p>
                  </a:txBody>
                  <a:tcPr anchor="ctr"/>
                </a:tc>
                <a:tc>
                  <a:txBody>
                    <a:bodyPr/>
                    <a:lstStyle/>
                    <a:p>
                      <a:pPr algn="ctr"/>
                      <a:r>
                        <a:rPr lang="fr-FR" sz="1400"/>
                        <a:t>16,2</a:t>
                      </a:r>
                    </a:p>
                  </a:txBody>
                  <a:tcPr anchor="ctr"/>
                </a:tc>
                <a:tc>
                  <a:txBody>
                    <a:bodyPr/>
                    <a:lstStyle/>
                    <a:p>
                      <a:pPr algn="ctr"/>
                      <a:r>
                        <a:rPr lang="fr-FR" sz="1400"/>
                        <a:t>10,5</a:t>
                      </a:r>
                    </a:p>
                  </a:txBody>
                  <a:tcPr anchor="ctr"/>
                </a:tc>
                <a:extLst>
                  <a:ext uri="{0D108BD9-81ED-4DB2-BD59-A6C34878D82A}">
                    <a16:rowId xmlns:a16="http://schemas.microsoft.com/office/drawing/2014/main" val="1016008808"/>
                  </a:ext>
                </a:extLst>
              </a:tr>
              <a:tr h="193675">
                <a:tc>
                  <a:txBody>
                    <a:bodyPr/>
                    <a:lstStyle/>
                    <a:p>
                      <a:pPr algn="ctr"/>
                      <a:r>
                        <a:rPr lang="fr-FR" sz="1400"/>
                        <a:t>70-80</a:t>
                      </a:r>
                    </a:p>
                  </a:txBody>
                  <a:tcPr anchor="ctr"/>
                </a:tc>
                <a:tc>
                  <a:txBody>
                    <a:bodyPr/>
                    <a:lstStyle/>
                    <a:p>
                      <a:pPr algn="ctr"/>
                      <a:r>
                        <a:rPr lang="fr-FR" sz="1400"/>
                        <a:t>3 507</a:t>
                      </a:r>
                    </a:p>
                  </a:txBody>
                  <a:tcPr anchor="ctr"/>
                </a:tc>
                <a:tc>
                  <a:txBody>
                    <a:bodyPr/>
                    <a:lstStyle/>
                    <a:p>
                      <a:pPr algn="ctr"/>
                      <a:r>
                        <a:rPr lang="fr-FR" sz="1400"/>
                        <a:t>12 754</a:t>
                      </a:r>
                    </a:p>
                  </a:txBody>
                  <a:tcPr anchor="ctr"/>
                </a:tc>
                <a:tc>
                  <a:txBody>
                    <a:bodyPr/>
                    <a:lstStyle/>
                    <a:p>
                      <a:pPr algn="ctr"/>
                      <a:r>
                        <a:rPr lang="fr-FR" sz="1400"/>
                        <a:t>78,4</a:t>
                      </a:r>
                    </a:p>
                  </a:txBody>
                  <a:tcPr anchor="ctr"/>
                </a:tc>
                <a:tc>
                  <a:txBody>
                    <a:bodyPr/>
                    <a:lstStyle/>
                    <a:p>
                      <a:pPr algn="ctr"/>
                      <a:r>
                        <a:rPr lang="fr-FR" sz="1400"/>
                        <a:t>84,5</a:t>
                      </a:r>
                    </a:p>
                  </a:txBody>
                  <a:tcPr anchor="ctr"/>
                </a:tc>
                <a:tc>
                  <a:txBody>
                    <a:bodyPr/>
                    <a:lstStyle/>
                    <a:p>
                      <a:pPr algn="ctr"/>
                      <a:r>
                        <a:rPr lang="fr-FR" sz="1400"/>
                        <a:t>13,9</a:t>
                      </a:r>
                    </a:p>
                  </a:txBody>
                  <a:tcPr anchor="ctr"/>
                </a:tc>
                <a:tc>
                  <a:txBody>
                    <a:bodyPr/>
                    <a:lstStyle/>
                    <a:p>
                      <a:pPr algn="ctr"/>
                      <a:r>
                        <a:rPr lang="fr-FR" sz="1400"/>
                        <a:t>62,4</a:t>
                      </a:r>
                    </a:p>
                  </a:txBody>
                  <a:tcPr anchor="ctr"/>
                </a:tc>
                <a:tc>
                  <a:txBody>
                    <a:bodyPr/>
                    <a:lstStyle/>
                    <a:p>
                      <a:pPr algn="ctr"/>
                      <a:r>
                        <a:rPr lang="fr-FR" sz="1400"/>
                        <a:t>15,7</a:t>
                      </a:r>
                    </a:p>
                  </a:txBody>
                  <a:tcPr anchor="ctr"/>
                </a:tc>
                <a:tc>
                  <a:txBody>
                    <a:bodyPr/>
                    <a:lstStyle/>
                    <a:p>
                      <a:pPr algn="ctr"/>
                      <a:r>
                        <a:rPr lang="fr-FR" sz="1400"/>
                        <a:t>8,0</a:t>
                      </a:r>
                    </a:p>
                  </a:txBody>
                  <a:tcPr anchor="ctr"/>
                </a:tc>
                <a:extLst>
                  <a:ext uri="{0D108BD9-81ED-4DB2-BD59-A6C34878D82A}">
                    <a16:rowId xmlns:a16="http://schemas.microsoft.com/office/drawing/2014/main" val="111154633"/>
                  </a:ext>
                </a:extLst>
              </a:tr>
              <a:tr h="193675">
                <a:tc>
                  <a:txBody>
                    <a:bodyPr/>
                    <a:lstStyle/>
                    <a:p>
                      <a:pPr algn="ctr"/>
                      <a:r>
                        <a:rPr lang="fr-FR" sz="1400"/>
                        <a:t>80+</a:t>
                      </a:r>
                    </a:p>
                  </a:txBody>
                  <a:tcPr anchor="ctr"/>
                </a:tc>
                <a:tc>
                  <a:txBody>
                    <a:bodyPr/>
                    <a:lstStyle/>
                    <a:p>
                      <a:pPr algn="ctr"/>
                      <a:r>
                        <a:rPr lang="fr-FR" sz="1400"/>
                        <a:t>183</a:t>
                      </a:r>
                    </a:p>
                  </a:txBody>
                  <a:tcPr anchor="ctr"/>
                </a:tc>
                <a:tc>
                  <a:txBody>
                    <a:bodyPr/>
                    <a:lstStyle/>
                    <a:p>
                      <a:pPr algn="ctr"/>
                      <a:r>
                        <a:rPr lang="fr-FR" sz="1400"/>
                        <a:t>11 810</a:t>
                      </a:r>
                    </a:p>
                  </a:txBody>
                  <a:tcPr anchor="ctr"/>
                </a:tc>
                <a:tc>
                  <a:txBody>
                    <a:bodyPr/>
                    <a:lstStyle/>
                    <a:p>
                      <a:pPr algn="ctr"/>
                      <a:r>
                        <a:rPr lang="fr-FR" sz="1400"/>
                        <a:t>98,5</a:t>
                      </a:r>
                    </a:p>
                  </a:txBody>
                  <a:tcPr anchor="ctr"/>
                </a:tc>
                <a:tc>
                  <a:txBody>
                    <a:bodyPr/>
                    <a:lstStyle/>
                    <a:p>
                      <a:pPr algn="ctr"/>
                      <a:r>
                        <a:rPr lang="fr-FR" sz="1400"/>
                        <a:t>91,0</a:t>
                      </a:r>
                    </a:p>
                  </a:txBody>
                  <a:tcPr anchor="ctr"/>
                </a:tc>
                <a:tc>
                  <a:txBody>
                    <a:bodyPr/>
                    <a:lstStyle/>
                    <a:p>
                      <a:pPr algn="ctr"/>
                      <a:r>
                        <a:rPr lang="fr-FR" sz="1400"/>
                        <a:t>3,1</a:t>
                      </a:r>
                    </a:p>
                  </a:txBody>
                  <a:tcPr anchor="ctr"/>
                </a:tc>
                <a:tc>
                  <a:txBody>
                    <a:bodyPr/>
                    <a:lstStyle/>
                    <a:p>
                      <a:pPr algn="ctr"/>
                      <a:r>
                        <a:rPr lang="fr-FR" sz="1400"/>
                        <a:t>80,9</a:t>
                      </a:r>
                    </a:p>
                  </a:txBody>
                  <a:tcPr anchor="ctr"/>
                </a:tc>
                <a:tc>
                  <a:txBody>
                    <a:bodyPr/>
                    <a:lstStyle/>
                    <a:p>
                      <a:pPr algn="ctr"/>
                      <a:r>
                        <a:rPr lang="fr-FR" sz="1400"/>
                        <a:t>7,7</a:t>
                      </a:r>
                    </a:p>
                  </a:txBody>
                  <a:tcPr anchor="ctr"/>
                </a:tc>
                <a:tc>
                  <a:txBody>
                    <a:bodyPr/>
                    <a:lstStyle/>
                    <a:p>
                      <a:pPr algn="ctr"/>
                      <a:r>
                        <a:rPr lang="fr-FR" sz="1400"/>
                        <a:t>8,4</a:t>
                      </a:r>
                    </a:p>
                  </a:txBody>
                  <a:tcPr anchor="ctr"/>
                </a:tc>
                <a:extLst>
                  <a:ext uri="{0D108BD9-81ED-4DB2-BD59-A6C34878D82A}">
                    <a16:rowId xmlns:a16="http://schemas.microsoft.com/office/drawing/2014/main" val="2932435453"/>
                  </a:ext>
                </a:extLst>
              </a:tr>
              <a:tr h="193675">
                <a:tc>
                  <a:txBody>
                    <a:bodyPr/>
                    <a:lstStyle/>
                    <a:p>
                      <a:pPr algn="ctr"/>
                      <a:r>
                        <a:rPr lang="fr-FR" sz="1400"/>
                        <a:t>Total</a:t>
                      </a:r>
                    </a:p>
                  </a:txBody>
                  <a:tcPr anchor="ctr"/>
                </a:tc>
                <a:tc>
                  <a:txBody>
                    <a:bodyPr/>
                    <a:lstStyle/>
                    <a:p>
                      <a:pPr algn="ctr"/>
                      <a:r>
                        <a:rPr lang="fr-FR" sz="1400"/>
                        <a:t>15 278</a:t>
                      </a:r>
                    </a:p>
                  </a:txBody>
                  <a:tcPr anchor="ctr"/>
                </a:tc>
                <a:tc>
                  <a:txBody>
                    <a:bodyPr/>
                    <a:lstStyle/>
                    <a:p>
                      <a:pPr algn="ctr"/>
                      <a:r>
                        <a:rPr lang="fr-FR" sz="1400"/>
                        <a:t>37 248</a:t>
                      </a:r>
                    </a:p>
                  </a:txBody>
                  <a:tcPr anchor="ctr"/>
                </a:tc>
                <a:tc>
                  <a:txBody>
                    <a:bodyPr/>
                    <a:lstStyle/>
                    <a:p>
                      <a:pPr algn="ctr"/>
                      <a:r>
                        <a:rPr lang="fr-FR" sz="1400"/>
                        <a:t>70,9</a:t>
                      </a:r>
                    </a:p>
                  </a:txBody>
                  <a:tcPr anchor="ctr"/>
                </a:tc>
                <a:tc>
                  <a:txBody>
                    <a:bodyPr/>
                    <a:lstStyle/>
                    <a:p>
                      <a:pPr algn="ctr"/>
                      <a:r>
                        <a:rPr lang="fr-FR" sz="1400"/>
                        <a:t>85,5</a:t>
                      </a:r>
                    </a:p>
                  </a:txBody>
                  <a:tcPr anchor="ctr"/>
                </a:tc>
                <a:tc>
                  <a:txBody>
                    <a:bodyPr/>
                    <a:lstStyle/>
                    <a:p>
                      <a:pPr algn="ctr"/>
                      <a:r>
                        <a:rPr lang="fr-FR" sz="1400"/>
                        <a:t>14,8</a:t>
                      </a:r>
                    </a:p>
                  </a:txBody>
                  <a:tcPr anchor="ctr"/>
                </a:tc>
                <a:tc>
                  <a:txBody>
                    <a:bodyPr/>
                    <a:lstStyle/>
                    <a:p>
                      <a:pPr algn="ctr"/>
                      <a:r>
                        <a:rPr lang="fr-FR" sz="1400"/>
                        <a:t>62,2</a:t>
                      </a:r>
                    </a:p>
                  </a:txBody>
                  <a:tcPr anchor="ctr"/>
                </a:tc>
                <a:tc>
                  <a:txBody>
                    <a:bodyPr/>
                    <a:lstStyle/>
                    <a:p>
                      <a:pPr algn="ctr"/>
                      <a:r>
                        <a:rPr lang="fr-FR" sz="1400"/>
                        <a:t>13,0</a:t>
                      </a:r>
                    </a:p>
                  </a:txBody>
                  <a:tcPr anchor="ctr"/>
                </a:tc>
                <a:tc>
                  <a:txBody>
                    <a:bodyPr/>
                    <a:lstStyle/>
                    <a:p>
                      <a:pPr algn="ctr"/>
                      <a:r>
                        <a:rPr lang="fr-FR" sz="1400" dirty="0"/>
                        <a:t>10,0</a:t>
                      </a:r>
                    </a:p>
                  </a:txBody>
                  <a:tcPr anchor="ctr"/>
                </a:tc>
                <a:extLst>
                  <a:ext uri="{0D108BD9-81ED-4DB2-BD59-A6C34878D82A}">
                    <a16:rowId xmlns:a16="http://schemas.microsoft.com/office/drawing/2014/main" val="888657577"/>
                  </a:ext>
                </a:extLst>
              </a:tr>
            </a:tbl>
          </a:graphicData>
        </a:graphic>
      </p:graphicFrame>
    </p:spTree>
    <p:extLst>
      <p:ext uri="{BB962C8B-B14F-4D97-AF65-F5344CB8AC3E}">
        <p14:creationId xmlns:p14="http://schemas.microsoft.com/office/powerpoint/2010/main" val="33661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248400"/>
            <a:ext cx="7632848" cy="457200"/>
          </a:xfrm>
        </p:spPr>
        <p:txBody>
          <a:bodyPr/>
          <a:lstStyle/>
          <a:p>
            <a:pPr>
              <a:defRPr/>
            </a:pPr>
            <a:r>
              <a:rPr lang="fr-FR" altLang="fr-FR" sz="1800" i="1" dirty="0">
                <a:latin typeface="Comic Sans MS" panose="030F0702030302020204" pitchFamily="66" charset="0"/>
                <a:cs typeface="Times New Roman" panose="02020603050405020304" pitchFamily="18" charset="0"/>
              </a:rPr>
              <a:t>Age des cas incidents selon le sexe et la maladie rénale initiale en 2023</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874942924"/>
              </p:ext>
            </p:extLst>
          </p:nvPr>
        </p:nvGraphicFramePr>
        <p:xfrm>
          <a:off x="767408" y="548680"/>
          <a:ext cx="10297145" cy="5332070"/>
        </p:xfrm>
        <a:graphic>
          <a:graphicData uri="http://schemas.openxmlformats.org/drawingml/2006/table">
            <a:tbl>
              <a:tblPr firstRow="1" bandRow="1">
                <a:tableStyleId>{5C22544A-7EE6-4342-B048-85BDC9FD1C3A}</a:tableStyleId>
              </a:tblPr>
              <a:tblGrid>
                <a:gridCol w="2232261">
                  <a:extLst>
                    <a:ext uri="{9D8B030D-6E8A-4147-A177-3AD203B41FA5}">
                      <a16:colId xmlns:a16="http://schemas.microsoft.com/office/drawing/2014/main" val="1993035032"/>
                    </a:ext>
                  </a:extLst>
                </a:gridCol>
                <a:gridCol w="2547068">
                  <a:extLst>
                    <a:ext uri="{9D8B030D-6E8A-4147-A177-3AD203B41FA5}">
                      <a16:colId xmlns:a16="http://schemas.microsoft.com/office/drawing/2014/main" val="1295392445"/>
                    </a:ext>
                  </a:extLst>
                </a:gridCol>
                <a:gridCol w="868903">
                  <a:extLst>
                    <a:ext uri="{9D8B030D-6E8A-4147-A177-3AD203B41FA5}">
                      <a16:colId xmlns:a16="http://schemas.microsoft.com/office/drawing/2014/main" val="3917104305"/>
                    </a:ext>
                  </a:extLst>
                </a:gridCol>
                <a:gridCol w="1062058">
                  <a:extLst>
                    <a:ext uri="{9D8B030D-6E8A-4147-A177-3AD203B41FA5}">
                      <a16:colId xmlns:a16="http://schemas.microsoft.com/office/drawing/2014/main" val="1397466255"/>
                    </a:ext>
                  </a:extLst>
                </a:gridCol>
                <a:gridCol w="1143189">
                  <a:extLst>
                    <a:ext uri="{9D8B030D-6E8A-4147-A177-3AD203B41FA5}">
                      <a16:colId xmlns:a16="http://schemas.microsoft.com/office/drawing/2014/main" val="4267758572"/>
                    </a:ext>
                  </a:extLst>
                </a:gridCol>
                <a:gridCol w="1011209">
                  <a:extLst>
                    <a:ext uri="{9D8B030D-6E8A-4147-A177-3AD203B41FA5}">
                      <a16:colId xmlns:a16="http://schemas.microsoft.com/office/drawing/2014/main" val="1087996464"/>
                    </a:ext>
                  </a:extLst>
                </a:gridCol>
                <a:gridCol w="665337">
                  <a:extLst>
                    <a:ext uri="{9D8B030D-6E8A-4147-A177-3AD203B41FA5}">
                      <a16:colId xmlns:a16="http://schemas.microsoft.com/office/drawing/2014/main" val="4199067654"/>
                    </a:ext>
                  </a:extLst>
                </a:gridCol>
                <a:gridCol w="767120">
                  <a:extLst>
                    <a:ext uri="{9D8B030D-6E8A-4147-A177-3AD203B41FA5}">
                      <a16:colId xmlns:a16="http://schemas.microsoft.com/office/drawing/2014/main" val="2528960355"/>
                    </a:ext>
                  </a:extLst>
                </a:gridCol>
              </a:tblGrid>
              <a:tr h="417383">
                <a:tc>
                  <a:txBody>
                    <a:bodyPr/>
                    <a:lstStyle/>
                    <a:p>
                      <a:pPr algn="ctr"/>
                      <a:r>
                        <a:rPr lang="fr-FR" sz="1600"/>
                        <a:t>Age</a:t>
                      </a:r>
                    </a:p>
                  </a:txBody>
                  <a:tcPr anchor="ctr"/>
                </a:tc>
                <a:tc>
                  <a:txBody>
                    <a:bodyPr/>
                    <a:lstStyle/>
                    <a:p>
                      <a:pPr algn="ctr"/>
                      <a:endParaRPr lang="fr-FR" sz="1600"/>
                    </a:p>
                  </a:txBody>
                  <a:tcPr anchor="ctr"/>
                </a:tc>
                <a:tc>
                  <a:txBody>
                    <a:bodyPr/>
                    <a:lstStyle/>
                    <a:p>
                      <a:pPr algn="ctr"/>
                      <a:r>
                        <a:rPr lang="fr-FR" sz="1600"/>
                        <a:t>n</a:t>
                      </a:r>
                    </a:p>
                  </a:txBody>
                  <a:tcPr anchor="ctr"/>
                </a:tc>
                <a:tc>
                  <a:txBody>
                    <a:bodyPr/>
                    <a:lstStyle/>
                    <a:p>
                      <a:pPr algn="ctr"/>
                      <a:r>
                        <a:rPr lang="fr-FR" sz="1600"/>
                        <a:t>Moyenne</a:t>
                      </a:r>
                    </a:p>
                  </a:txBody>
                  <a:tcPr anchor="ctr"/>
                </a:tc>
                <a:tc>
                  <a:txBody>
                    <a:bodyPr/>
                    <a:lstStyle/>
                    <a:p>
                      <a:pPr algn="ctr"/>
                      <a:r>
                        <a:rPr lang="fr-FR" sz="1600"/>
                        <a:t>Ecart-type</a:t>
                      </a:r>
                    </a:p>
                  </a:txBody>
                  <a:tcPr anchor="ctr"/>
                </a:tc>
                <a:tc>
                  <a:txBody>
                    <a:bodyPr/>
                    <a:lstStyle/>
                    <a:p>
                      <a:pPr algn="ctr"/>
                      <a:r>
                        <a:rPr lang="fr-FR" sz="1600"/>
                        <a:t>Médiane</a:t>
                      </a:r>
                    </a:p>
                  </a:txBody>
                  <a:tcPr anchor="ctr"/>
                </a:tc>
                <a:tc>
                  <a:txBody>
                    <a:bodyPr/>
                    <a:lstStyle/>
                    <a:p>
                      <a:pPr algn="ctr"/>
                      <a:r>
                        <a:rPr lang="fr-FR" sz="1600"/>
                        <a:t>Min</a:t>
                      </a:r>
                    </a:p>
                  </a:txBody>
                  <a:tcPr anchor="ctr"/>
                </a:tc>
                <a:tc>
                  <a:txBody>
                    <a:bodyPr/>
                    <a:lstStyle/>
                    <a:p>
                      <a:pPr algn="ctr"/>
                      <a:r>
                        <a:rPr lang="fr-FR" sz="1600"/>
                        <a:t>Max</a:t>
                      </a:r>
                    </a:p>
                  </a:txBody>
                  <a:tcPr anchor="ctr"/>
                </a:tc>
                <a:extLst>
                  <a:ext uri="{0D108BD9-81ED-4DB2-BD59-A6C34878D82A}">
                    <a16:rowId xmlns:a16="http://schemas.microsoft.com/office/drawing/2014/main" val="2867860960"/>
                  </a:ext>
                </a:extLst>
              </a:tr>
              <a:tr h="417383">
                <a:tc>
                  <a:txBody>
                    <a:bodyPr/>
                    <a:lstStyle/>
                    <a:p>
                      <a:r>
                        <a:rPr lang="fr-FR" sz="1600"/>
                        <a:t>Selon le sexe</a:t>
                      </a:r>
                    </a:p>
                  </a:txBody>
                  <a:tcPr anchor="ctr"/>
                </a:tc>
                <a:tc>
                  <a:txBody>
                    <a:bodyPr/>
                    <a:lstStyle/>
                    <a:p>
                      <a:r>
                        <a:rPr lang="fr-FR" sz="1600"/>
                        <a:t>Homme</a:t>
                      </a:r>
                    </a:p>
                  </a:txBody>
                  <a:tcPr anchor="ctr"/>
                </a:tc>
                <a:tc>
                  <a:txBody>
                    <a:bodyPr/>
                    <a:lstStyle/>
                    <a:p>
                      <a:pPr algn="ctr"/>
                      <a:r>
                        <a:rPr lang="fr-FR" sz="1600"/>
                        <a:t>7 200</a:t>
                      </a:r>
                    </a:p>
                  </a:txBody>
                  <a:tcPr anchor="ctr"/>
                </a:tc>
                <a:tc>
                  <a:txBody>
                    <a:bodyPr/>
                    <a:lstStyle/>
                    <a:p>
                      <a:pPr algn="ctr"/>
                      <a:r>
                        <a:rPr lang="fr-FR" sz="1600"/>
                        <a:t>67,4</a:t>
                      </a:r>
                    </a:p>
                  </a:txBody>
                  <a:tcPr anchor="ctr"/>
                </a:tc>
                <a:tc>
                  <a:txBody>
                    <a:bodyPr/>
                    <a:lstStyle/>
                    <a:p>
                      <a:pPr algn="ctr"/>
                      <a:r>
                        <a:rPr lang="fr-FR" sz="1600"/>
                        <a:t>15,8</a:t>
                      </a:r>
                    </a:p>
                  </a:txBody>
                  <a:tcPr anchor="ctr"/>
                </a:tc>
                <a:tc>
                  <a:txBody>
                    <a:bodyPr/>
                    <a:lstStyle/>
                    <a:p>
                      <a:pPr algn="ctr"/>
                      <a:r>
                        <a:rPr lang="fr-FR" sz="1600"/>
                        <a:t>71,2</a:t>
                      </a:r>
                    </a:p>
                  </a:txBody>
                  <a:tcPr anchor="ctr"/>
                </a:tc>
                <a:tc>
                  <a:txBody>
                    <a:bodyPr/>
                    <a:lstStyle/>
                    <a:p>
                      <a:pPr algn="ctr"/>
                      <a:r>
                        <a:rPr lang="fr-FR" sz="1600"/>
                        <a:t>0,1</a:t>
                      </a:r>
                    </a:p>
                  </a:txBody>
                  <a:tcPr anchor="ctr"/>
                </a:tc>
                <a:tc>
                  <a:txBody>
                    <a:bodyPr/>
                    <a:lstStyle/>
                    <a:p>
                      <a:pPr algn="ctr"/>
                      <a:r>
                        <a:rPr lang="fr-FR" sz="1600"/>
                        <a:t>100,0</a:t>
                      </a:r>
                    </a:p>
                  </a:txBody>
                  <a:tcPr anchor="ctr"/>
                </a:tc>
                <a:extLst>
                  <a:ext uri="{0D108BD9-81ED-4DB2-BD59-A6C34878D82A}">
                    <a16:rowId xmlns:a16="http://schemas.microsoft.com/office/drawing/2014/main" val="2689736878"/>
                  </a:ext>
                </a:extLst>
              </a:tr>
              <a:tr h="417383">
                <a:tc>
                  <a:txBody>
                    <a:bodyPr/>
                    <a:lstStyle/>
                    <a:p>
                      <a:endParaRPr lang="fr-FR" sz="1600"/>
                    </a:p>
                  </a:txBody>
                  <a:tcPr anchor="ctr"/>
                </a:tc>
                <a:tc>
                  <a:txBody>
                    <a:bodyPr/>
                    <a:lstStyle/>
                    <a:p>
                      <a:r>
                        <a:rPr lang="fr-FR" sz="1600"/>
                        <a:t>Femme</a:t>
                      </a:r>
                    </a:p>
                  </a:txBody>
                  <a:tcPr anchor="ctr"/>
                </a:tc>
                <a:tc>
                  <a:txBody>
                    <a:bodyPr/>
                    <a:lstStyle/>
                    <a:p>
                      <a:pPr algn="ctr"/>
                      <a:r>
                        <a:rPr lang="fr-FR" sz="1600"/>
                        <a:t>3 792</a:t>
                      </a:r>
                    </a:p>
                  </a:txBody>
                  <a:tcPr anchor="ctr"/>
                </a:tc>
                <a:tc>
                  <a:txBody>
                    <a:bodyPr/>
                    <a:lstStyle/>
                    <a:p>
                      <a:pPr algn="ctr"/>
                      <a:r>
                        <a:rPr lang="fr-FR" sz="1600"/>
                        <a:t>67,3</a:t>
                      </a:r>
                    </a:p>
                  </a:txBody>
                  <a:tcPr anchor="ctr"/>
                </a:tc>
                <a:tc>
                  <a:txBody>
                    <a:bodyPr/>
                    <a:lstStyle/>
                    <a:p>
                      <a:pPr algn="ctr"/>
                      <a:r>
                        <a:rPr lang="fr-FR" sz="1600"/>
                        <a:t>15,7</a:t>
                      </a:r>
                    </a:p>
                  </a:txBody>
                  <a:tcPr anchor="ctr"/>
                </a:tc>
                <a:tc>
                  <a:txBody>
                    <a:bodyPr/>
                    <a:lstStyle/>
                    <a:p>
                      <a:pPr algn="ctr"/>
                      <a:r>
                        <a:rPr lang="fr-FR" sz="1600"/>
                        <a:t>70,7</a:t>
                      </a:r>
                    </a:p>
                  </a:txBody>
                  <a:tcPr anchor="ctr"/>
                </a:tc>
                <a:tc>
                  <a:txBody>
                    <a:bodyPr/>
                    <a:lstStyle/>
                    <a:p>
                      <a:pPr algn="ctr"/>
                      <a:r>
                        <a:rPr lang="fr-FR" sz="1600"/>
                        <a:t>0,3</a:t>
                      </a:r>
                    </a:p>
                  </a:txBody>
                  <a:tcPr anchor="ctr"/>
                </a:tc>
                <a:tc>
                  <a:txBody>
                    <a:bodyPr/>
                    <a:lstStyle/>
                    <a:p>
                      <a:pPr algn="ctr"/>
                      <a:r>
                        <a:rPr lang="fr-FR" sz="1600"/>
                        <a:t>98,5</a:t>
                      </a:r>
                    </a:p>
                  </a:txBody>
                  <a:tcPr anchor="ctr"/>
                </a:tc>
                <a:extLst>
                  <a:ext uri="{0D108BD9-81ED-4DB2-BD59-A6C34878D82A}">
                    <a16:rowId xmlns:a16="http://schemas.microsoft.com/office/drawing/2014/main" val="2672200577"/>
                  </a:ext>
                </a:extLst>
              </a:tr>
              <a:tr h="417383">
                <a:tc>
                  <a:txBody>
                    <a:bodyPr/>
                    <a:lstStyle/>
                    <a:p>
                      <a:r>
                        <a:rPr lang="fr-FR" sz="1600"/>
                        <a:t>Selon la maladie initiale</a:t>
                      </a:r>
                    </a:p>
                  </a:txBody>
                  <a:tcPr anchor="ctr"/>
                </a:tc>
                <a:tc>
                  <a:txBody>
                    <a:bodyPr/>
                    <a:lstStyle/>
                    <a:p>
                      <a:r>
                        <a:rPr lang="fr-FR" sz="1600"/>
                        <a:t>Glomérulonéphrite primitive</a:t>
                      </a:r>
                    </a:p>
                  </a:txBody>
                  <a:tcPr anchor="ctr"/>
                </a:tc>
                <a:tc>
                  <a:txBody>
                    <a:bodyPr/>
                    <a:lstStyle/>
                    <a:p>
                      <a:pPr algn="ctr"/>
                      <a:r>
                        <a:rPr lang="fr-FR" sz="1600" dirty="0"/>
                        <a:t>1 090</a:t>
                      </a:r>
                    </a:p>
                  </a:txBody>
                  <a:tcPr anchor="ctr"/>
                </a:tc>
                <a:tc>
                  <a:txBody>
                    <a:bodyPr/>
                    <a:lstStyle/>
                    <a:p>
                      <a:pPr algn="ctr"/>
                      <a:r>
                        <a:rPr lang="fr-FR" sz="1600"/>
                        <a:t>58,5</a:t>
                      </a:r>
                    </a:p>
                  </a:txBody>
                  <a:tcPr anchor="ctr"/>
                </a:tc>
                <a:tc>
                  <a:txBody>
                    <a:bodyPr/>
                    <a:lstStyle/>
                    <a:p>
                      <a:pPr algn="ctr"/>
                      <a:r>
                        <a:rPr lang="fr-FR" sz="1600"/>
                        <a:t>17,6</a:t>
                      </a:r>
                    </a:p>
                  </a:txBody>
                  <a:tcPr anchor="ctr"/>
                </a:tc>
                <a:tc>
                  <a:txBody>
                    <a:bodyPr/>
                    <a:lstStyle/>
                    <a:p>
                      <a:pPr algn="ctr"/>
                      <a:r>
                        <a:rPr lang="fr-FR" sz="1600"/>
                        <a:t>61,0</a:t>
                      </a:r>
                    </a:p>
                  </a:txBody>
                  <a:tcPr anchor="ctr"/>
                </a:tc>
                <a:tc>
                  <a:txBody>
                    <a:bodyPr/>
                    <a:lstStyle/>
                    <a:p>
                      <a:pPr algn="ctr"/>
                      <a:r>
                        <a:rPr lang="fr-FR" sz="1600"/>
                        <a:t>2,3</a:t>
                      </a:r>
                    </a:p>
                  </a:txBody>
                  <a:tcPr anchor="ctr"/>
                </a:tc>
                <a:tc>
                  <a:txBody>
                    <a:bodyPr/>
                    <a:lstStyle/>
                    <a:p>
                      <a:pPr algn="ctr"/>
                      <a:r>
                        <a:rPr lang="fr-FR" sz="1600"/>
                        <a:t>93,4</a:t>
                      </a:r>
                    </a:p>
                  </a:txBody>
                  <a:tcPr anchor="ctr"/>
                </a:tc>
                <a:extLst>
                  <a:ext uri="{0D108BD9-81ED-4DB2-BD59-A6C34878D82A}">
                    <a16:rowId xmlns:a16="http://schemas.microsoft.com/office/drawing/2014/main" val="1165576499"/>
                  </a:ext>
                </a:extLst>
              </a:tr>
              <a:tr h="417383">
                <a:tc>
                  <a:txBody>
                    <a:bodyPr/>
                    <a:lstStyle/>
                    <a:p>
                      <a:endParaRPr lang="fr-FR" sz="1600"/>
                    </a:p>
                  </a:txBody>
                  <a:tcPr anchor="ctr"/>
                </a:tc>
                <a:tc>
                  <a:txBody>
                    <a:bodyPr/>
                    <a:lstStyle/>
                    <a:p>
                      <a:r>
                        <a:rPr lang="fr-FR" sz="1600"/>
                        <a:t>Pyélonéphrite</a:t>
                      </a:r>
                    </a:p>
                  </a:txBody>
                  <a:tcPr anchor="ctr"/>
                </a:tc>
                <a:tc>
                  <a:txBody>
                    <a:bodyPr/>
                    <a:lstStyle/>
                    <a:p>
                      <a:pPr algn="ctr"/>
                      <a:r>
                        <a:rPr lang="fr-FR" sz="1600"/>
                        <a:t>518</a:t>
                      </a:r>
                    </a:p>
                  </a:txBody>
                  <a:tcPr anchor="ctr"/>
                </a:tc>
                <a:tc>
                  <a:txBody>
                    <a:bodyPr/>
                    <a:lstStyle/>
                    <a:p>
                      <a:pPr algn="ctr"/>
                      <a:r>
                        <a:rPr lang="fr-FR" sz="1600"/>
                        <a:t>64,7</a:t>
                      </a:r>
                    </a:p>
                  </a:txBody>
                  <a:tcPr anchor="ctr"/>
                </a:tc>
                <a:tc>
                  <a:txBody>
                    <a:bodyPr/>
                    <a:lstStyle/>
                    <a:p>
                      <a:pPr algn="ctr"/>
                      <a:r>
                        <a:rPr lang="fr-FR" sz="1600"/>
                        <a:t>18,9</a:t>
                      </a:r>
                    </a:p>
                  </a:txBody>
                  <a:tcPr anchor="ctr"/>
                </a:tc>
                <a:tc>
                  <a:txBody>
                    <a:bodyPr/>
                    <a:lstStyle/>
                    <a:p>
                      <a:pPr algn="ctr"/>
                      <a:r>
                        <a:rPr lang="fr-FR" sz="1600"/>
                        <a:t>69,9</a:t>
                      </a:r>
                    </a:p>
                  </a:txBody>
                  <a:tcPr anchor="ctr"/>
                </a:tc>
                <a:tc>
                  <a:txBody>
                    <a:bodyPr/>
                    <a:lstStyle/>
                    <a:p>
                      <a:pPr algn="ctr"/>
                      <a:r>
                        <a:rPr lang="fr-FR" sz="1600"/>
                        <a:t>1,2</a:t>
                      </a:r>
                    </a:p>
                  </a:txBody>
                  <a:tcPr anchor="ctr"/>
                </a:tc>
                <a:tc>
                  <a:txBody>
                    <a:bodyPr/>
                    <a:lstStyle/>
                    <a:p>
                      <a:pPr algn="ctr"/>
                      <a:r>
                        <a:rPr lang="fr-FR" sz="1600"/>
                        <a:t>95,9</a:t>
                      </a:r>
                    </a:p>
                  </a:txBody>
                  <a:tcPr anchor="ctr"/>
                </a:tc>
                <a:extLst>
                  <a:ext uri="{0D108BD9-81ED-4DB2-BD59-A6C34878D82A}">
                    <a16:rowId xmlns:a16="http://schemas.microsoft.com/office/drawing/2014/main" val="2860414494"/>
                  </a:ext>
                </a:extLst>
              </a:tr>
              <a:tr h="417383">
                <a:tc>
                  <a:txBody>
                    <a:bodyPr/>
                    <a:lstStyle/>
                    <a:p>
                      <a:endParaRPr lang="fr-FR" sz="1600"/>
                    </a:p>
                  </a:txBody>
                  <a:tcPr anchor="ctr"/>
                </a:tc>
                <a:tc>
                  <a:txBody>
                    <a:bodyPr/>
                    <a:lstStyle/>
                    <a:p>
                      <a:r>
                        <a:rPr lang="fr-FR" sz="1600"/>
                        <a:t>Polykystose</a:t>
                      </a:r>
                    </a:p>
                  </a:txBody>
                  <a:tcPr anchor="ctr"/>
                </a:tc>
                <a:tc>
                  <a:txBody>
                    <a:bodyPr/>
                    <a:lstStyle/>
                    <a:p>
                      <a:pPr algn="ctr"/>
                      <a:r>
                        <a:rPr lang="fr-FR" sz="1600"/>
                        <a:t>643</a:t>
                      </a:r>
                    </a:p>
                  </a:txBody>
                  <a:tcPr anchor="ctr"/>
                </a:tc>
                <a:tc>
                  <a:txBody>
                    <a:bodyPr/>
                    <a:lstStyle/>
                    <a:p>
                      <a:pPr algn="ctr"/>
                      <a:r>
                        <a:rPr lang="fr-FR" sz="1600"/>
                        <a:t>60,0</a:t>
                      </a:r>
                    </a:p>
                  </a:txBody>
                  <a:tcPr anchor="ctr"/>
                </a:tc>
                <a:tc>
                  <a:txBody>
                    <a:bodyPr/>
                    <a:lstStyle/>
                    <a:p>
                      <a:pPr algn="ctr"/>
                      <a:r>
                        <a:rPr lang="fr-FR" sz="1600"/>
                        <a:t>12,9</a:t>
                      </a:r>
                    </a:p>
                  </a:txBody>
                  <a:tcPr anchor="ctr"/>
                </a:tc>
                <a:tc>
                  <a:txBody>
                    <a:bodyPr/>
                    <a:lstStyle/>
                    <a:p>
                      <a:pPr algn="ctr"/>
                      <a:r>
                        <a:rPr lang="fr-FR" sz="1600"/>
                        <a:t>59,4</a:t>
                      </a:r>
                    </a:p>
                  </a:txBody>
                  <a:tcPr anchor="ctr"/>
                </a:tc>
                <a:tc>
                  <a:txBody>
                    <a:bodyPr/>
                    <a:lstStyle/>
                    <a:p>
                      <a:pPr algn="ctr"/>
                      <a:r>
                        <a:rPr lang="fr-FR" sz="1600"/>
                        <a:t>16,3</a:t>
                      </a:r>
                    </a:p>
                  </a:txBody>
                  <a:tcPr anchor="ctr"/>
                </a:tc>
                <a:tc>
                  <a:txBody>
                    <a:bodyPr/>
                    <a:lstStyle/>
                    <a:p>
                      <a:pPr algn="ctr"/>
                      <a:r>
                        <a:rPr lang="fr-FR" sz="1600"/>
                        <a:t>92,7</a:t>
                      </a:r>
                    </a:p>
                  </a:txBody>
                  <a:tcPr anchor="ctr"/>
                </a:tc>
                <a:extLst>
                  <a:ext uri="{0D108BD9-81ED-4DB2-BD59-A6C34878D82A}">
                    <a16:rowId xmlns:a16="http://schemas.microsoft.com/office/drawing/2014/main" val="3981725685"/>
                  </a:ext>
                </a:extLst>
              </a:tr>
              <a:tr h="417383">
                <a:tc>
                  <a:txBody>
                    <a:bodyPr/>
                    <a:lstStyle/>
                    <a:p>
                      <a:endParaRPr lang="fr-FR" sz="1600"/>
                    </a:p>
                  </a:txBody>
                  <a:tcPr anchor="ctr"/>
                </a:tc>
                <a:tc>
                  <a:txBody>
                    <a:bodyPr/>
                    <a:lstStyle/>
                    <a:p>
                      <a:r>
                        <a:rPr lang="fr-FR" sz="1600"/>
                        <a:t>Néphropathie diabétique</a:t>
                      </a:r>
                    </a:p>
                  </a:txBody>
                  <a:tcPr anchor="ctr"/>
                </a:tc>
                <a:tc>
                  <a:txBody>
                    <a:bodyPr/>
                    <a:lstStyle/>
                    <a:p>
                      <a:pPr algn="ctr"/>
                      <a:r>
                        <a:rPr lang="fr-FR" sz="1600"/>
                        <a:t>2 392</a:t>
                      </a:r>
                    </a:p>
                  </a:txBody>
                  <a:tcPr anchor="ctr"/>
                </a:tc>
                <a:tc>
                  <a:txBody>
                    <a:bodyPr/>
                    <a:lstStyle/>
                    <a:p>
                      <a:pPr algn="ctr"/>
                      <a:r>
                        <a:rPr lang="fr-FR" sz="1600"/>
                        <a:t>69,5</a:t>
                      </a:r>
                    </a:p>
                  </a:txBody>
                  <a:tcPr anchor="ctr"/>
                </a:tc>
                <a:tc>
                  <a:txBody>
                    <a:bodyPr/>
                    <a:lstStyle/>
                    <a:p>
                      <a:pPr algn="ctr"/>
                      <a:r>
                        <a:rPr lang="fr-FR" sz="1600"/>
                        <a:t>12,4</a:t>
                      </a:r>
                    </a:p>
                  </a:txBody>
                  <a:tcPr anchor="ctr"/>
                </a:tc>
                <a:tc>
                  <a:txBody>
                    <a:bodyPr/>
                    <a:lstStyle/>
                    <a:p>
                      <a:pPr algn="ctr"/>
                      <a:r>
                        <a:rPr lang="fr-FR" sz="1600"/>
                        <a:t>71,8</a:t>
                      </a:r>
                    </a:p>
                  </a:txBody>
                  <a:tcPr anchor="ctr"/>
                </a:tc>
                <a:tc>
                  <a:txBody>
                    <a:bodyPr/>
                    <a:lstStyle/>
                    <a:p>
                      <a:pPr algn="ctr"/>
                      <a:r>
                        <a:rPr lang="fr-FR" sz="1600"/>
                        <a:t>21,7</a:t>
                      </a:r>
                    </a:p>
                  </a:txBody>
                  <a:tcPr anchor="ctr"/>
                </a:tc>
                <a:tc>
                  <a:txBody>
                    <a:bodyPr/>
                    <a:lstStyle/>
                    <a:p>
                      <a:pPr algn="ctr"/>
                      <a:r>
                        <a:rPr lang="fr-FR" sz="1600"/>
                        <a:t>100,0</a:t>
                      </a:r>
                    </a:p>
                  </a:txBody>
                  <a:tcPr anchor="ctr"/>
                </a:tc>
                <a:extLst>
                  <a:ext uri="{0D108BD9-81ED-4DB2-BD59-A6C34878D82A}">
                    <a16:rowId xmlns:a16="http://schemas.microsoft.com/office/drawing/2014/main" val="432727863"/>
                  </a:ext>
                </a:extLst>
              </a:tr>
              <a:tr h="417383">
                <a:tc>
                  <a:txBody>
                    <a:bodyPr/>
                    <a:lstStyle/>
                    <a:p>
                      <a:endParaRPr lang="fr-FR" sz="1600"/>
                    </a:p>
                  </a:txBody>
                  <a:tcPr anchor="ctr"/>
                </a:tc>
                <a:tc>
                  <a:txBody>
                    <a:bodyPr/>
                    <a:lstStyle/>
                    <a:p>
                      <a:r>
                        <a:rPr lang="fr-FR" sz="1600"/>
                        <a:t>Hypertension artérielle</a:t>
                      </a:r>
                    </a:p>
                  </a:txBody>
                  <a:tcPr anchor="ctr"/>
                </a:tc>
                <a:tc>
                  <a:txBody>
                    <a:bodyPr/>
                    <a:lstStyle/>
                    <a:p>
                      <a:pPr algn="ctr"/>
                      <a:r>
                        <a:rPr lang="fr-FR" sz="1600"/>
                        <a:t>2 593</a:t>
                      </a:r>
                    </a:p>
                  </a:txBody>
                  <a:tcPr anchor="ctr"/>
                </a:tc>
                <a:tc>
                  <a:txBody>
                    <a:bodyPr/>
                    <a:lstStyle/>
                    <a:p>
                      <a:pPr algn="ctr"/>
                      <a:r>
                        <a:rPr lang="fr-FR" sz="1600"/>
                        <a:t>72,8</a:t>
                      </a:r>
                    </a:p>
                  </a:txBody>
                  <a:tcPr anchor="ctr"/>
                </a:tc>
                <a:tc>
                  <a:txBody>
                    <a:bodyPr/>
                    <a:lstStyle/>
                    <a:p>
                      <a:pPr algn="ctr"/>
                      <a:r>
                        <a:rPr lang="fr-FR" sz="1600"/>
                        <a:t>13,0</a:t>
                      </a:r>
                    </a:p>
                  </a:txBody>
                  <a:tcPr anchor="ctr"/>
                </a:tc>
                <a:tc>
                  <a:txBody>
                    <a:bodyPr/>
                    <a:lstStyle/>
                    <a:p>
                      <a:pPr algn="ctr"/>
                      <a:r>
                        <a:rPr lang="fr-FR" sz="1600"/>
                        <a:t>75,3</a:t>
                      </a:r>
                    </a:p>
                  </a:txBody>
                  <a:tcPr anchor="ctr"/>
                </a:tc>
                <a:tc>
                  <a:txBody>
                    <a:bodyPr/>
                    <a:lstStyle/>
                    <a:p>
                      <a:pPr algn="ctr"/>
                      <a:r>
                        <a:rPr lang="fr-FR" sz="1600"/>
                        <a:t>18,4</a:t>
                      </a:r>
                    </a:p>
                  </a:txBody>
                  <a:tcPr anchor="ctr"/>
                </a:tc>
                <a:tc>
                  <a:txBody>
                    <a:bodyPr/>
                    <a:lstStyle/>
                    <a:p>
                      <a:pPr algn="ctr"/>
                      <a:r>
                        <a:rPr lang="fr-FR" sz="1600"/>
                        <a:t>98,5</a:t>
                      </a:r>
                    </a:p>
                  </a:txBody>
                  <a:tcPr anchor="ctr"/>
                </a:tc>
                <a:extLst>
                  <a:ext uri="{0D108BD9-81ED-4DB2-BD59-A6C34878D82A}">
                    <a16:rowId xmlns:a16="http://schemas.microsoft.com/office/drawing/2014/main" val="964183772"/>
                  </a:ext>
                </a:extLst>
              </a:tr>
              <a:tr h="417383">
                <a:tc>
                  <a:txBody>
                    <a:bodyPr/>
                    <a:lstStyle/>
                    <a:p>
                      <a:endParaRPr lang="fr-FR" sz="1600"/>
                    </a:p>
                  </a:txBody>
                  <a:tcPr anchor="ctr"/>
                </a:tc>
                <a:tc>
                  <a:txBody>
                    <a:bodyPr/>
                    <a:lstStyle/>
                    <a:p>
                      <a:r>
                        <a:rPr lang="fr-FR" sz="1600"/>
                        <a:t>Vasculaire</a:t>
                      </a:r>
                    </a:p>
                  </a:txBody>
                  <a:tcPr anchor="ctr"/>
                </a:tc>
                <a:tc>
                  <a:txBody>
                    <a:bodyPr/>
                    <a:lstStyle/>
                    <a:p>
                      <a:pPr algn="ctr"/>
                      <a:r>
                        <a:rPr lang="fr-FR" sz="1600"/>
                        <a:t>111</a:t>
                      </a:r>
                    </a:p>
                  </a:txBody>
                  <a:tcPr anchor="ctr"/>
                </a:tc>
                <a:tc>
                  <a:txBody>
                    <a:bodyPr/>
                    <a:lstStyle/>
                    <a:p>
                      <a:pPr algn="ctr"/>
                      <a:r>
                        <a:rPr lang="fr-FR" sz="1600"/>
                        <a:t>70,4</a:t>
                      </a:r>
                    </a:p>
                  </a:txBody>
                  <a:tcPr anchor="ctr"/>
                </a:tc>
                <a:tc>
                  <a:txBody>
                    <a:bodyPr/>
                    <a:lstStyle/>
                    <a:p>
                      <a:pPr algn="ctr"/>
                      <a:r>
                        <a:rPr lang="fr-FR" sz="1600"/>
                        <a:t>13,7</a:t>
                      </a:r>
                    </a:p>
                  </a:txBody>
                  <a:tcPr anchor="ctr"/>
                </a:tc>
                <a:tc>
                  <a:txBody>
                    <a:bodyPr/>
                    <a:lstStyle/>
                    <a:p>
                      <a:pPr algn="ctr"/>
                      <a:r>
                        <a:rPr lang="fr-FR" sz="1600"/>
                        <a:t>72,3</a:t>
                      </a:r>
                    </a:p>
                  </a:txBody>
                  <a:tcPr anchor="ctr"/>
                </a:tc>
                <a:tc>
                  <a:txBody>
                    <a:bodyPr/>
                    <a:lstStyle/>
                    <a:p>
                      <a:pPr algn="ctr"/>
                      <a:r>
                        <a:rPr lang="fr-FR" sz="1600"/>
                        <a:t>15,5</a:t>
                      </a:r>
                    </a:p>
                  </a:txBody>
                  <a:tcPr anchor="ctr"/>
                </a:tc>
                <a:tc>
                  <a:txBody>
                    <a:bodyPr/>
                    <a:lstStyle/>
                    <a:p>
                      <a:pPr algn="ctr"/>
                      <a:r>
                        <a:rPr lang="fr-FR" sz="1600"/>
                        <a:t>92,3</a:t>
                      </a:r>
                    </a:p>
                  </a:txBody>
                  <a:tcPr anchor="ctr"/>
                </a:tc>
                <a:extLst>
                  <a:ext uri="{0D108BD9-81ED-4DB2-BD59-A6C34878D82A}">
                    <a16:rowId xmlns:a16="http://schemas.microsoft.com/office/drawing/2014/main" val="991442859"/>
                  </a:ext>
                </a:extLst>
              </a:tr>
              <a:tr h="417383">
                <a:tc>
                  <a:txBody>
                    <a:bodyPr/>
                    <a:lstStyle/>
                    <a:p>
                      <a:endParaRPr lang="fr-FR" sz="1600"/>
                    </a:p>
                  </a:txBody>
                  <a:tcPr anchor="ctr"/>
                </a:tc>
                <a:tc>
                  <a:txBody>
                    <a:bodyPr/>
                    <a:lstStyle/>
                    <a:p>
                      <a:r>
                        <a:rPr lang="fr-FR" sz="1600"/>
                        <a:t>Autre</a:t>
                      </a:r>
                    </a:p>
                  </a:txBody>
                  <a:tcPr anchor="ctr"/>
                </a:tc>
                <a:tc>
                  <a:txBody>
                    <a:bodyPr/>
                    <a:lstStyle/>
                    <a:p>
                      <a:pPr algn="ctr"/>
                      <a:r>
                        <a:rPr lang="fr-FR" sz="1600"/>
                        <a:t>1 644</a:t>
                      </a:r>
                    </a:p>
                  </a:txBody>
                  <a:tcPr anchor="ctr"/>
                </a:tc>
                <a:tc>
                  <a:txBody>
                    <a:bodyPr/>
                    <a:lstStyle/>
                    <a:p>
                      <a:pPr algn="ctr"/>
                      <a:r>
                        <a:rPr lang="fr-FR" sz="1600"/>
                        <a:t>62,8</a:t>
                      </a:r>
                    </a:p>
                  </a:txBody>
                  <a:tcPr anchor="ctr"/>
                </a:tc>
                <a:tc>
                  <a:txBody>
                    <a:bodyPr/>
                    <a:lstStyle/>
                    <a:p>
                      <a:pPr algn="ctr"/>
                      <a:r>
                        <a:rPr lang="fr-FR" sz="1600"/>
                        <a:t>18,3</a:t>
                      </a:r>
                    </a:p>
                  </a:txBody>
                  <a:tcPr anchor="ctr"/>
                </a:tc>
                <a:tc>
                  <a:txBody>
                    <a:bodyPr/>
                    <a:lstStyle/>
                    <a:p>
                      <a:pPr algn="ctr"/>
                      <a:r>
                        <a:rPr lang="fr-FR" sz="1600"/>
                        <a:t>67,2</a:t>
                      </a:r>
                    </a:p>
                  </a:txBody>
                  <a:tcPr anchor="ctr"/>
                </a:tc>
                <a:tc>
                  <a:txBody>
                    <a:bodyPr/>
                    <a:lstStyle/>
                    <a:p>
                      <a:pPr algn="ctr"/>
                      <a:r>
                        <a:rPr lang="fr-FR" sz="1600"/>
                        <a:t>0,1</a:t>
                      </a:r>
                    </a:p>
                  </a:txBody>
                  <a:tcPr anchor="ctr"/>
                </a:tc>
                <a:tc>
                  <a:txBody>
                    <a:bodyPr/>
                    <a:lstStyle/>
                    <a:p>
                      <a:pPr algn="ctr"/>
                      <a:r>
                        <a:rPr lang="fr-FR" sz="1600"/>
                        <a:t>97,3</a:t>
                      </a:r>
                    </a:p>
                  </a:txBody>
                  <a:tcPr anchor="ctr"/>
                </a:tc>
                <a:extLst>
                  <a:ext uri="{0D108BD9-81ED-4DB2-BD59-A6C34878D82A}">
                    <a16:rowId xmlns:a16="http://schemas.microsoft.com/office/drawing/2014/main" val="4138608127"/>
                  </a:ext>
                </a:extLst>
              </a:tr>
              <a:tr h="417383">
                <a:tc>
                  <a:txBody>
                    <a:bodyPr/>
                    <a:lstStyle/>
                    <a:p>
                      <a:endParaRPr lang="fr-FR" sz="1600"/>
                    </a:p>
                  </a:txBody>
                  <a:tcPr anchor="ctr"/>
                </a:tc>
                <a:tc>
                  <a:txBody>
                    <a:bodyPr/>
                    <a:lstStyle/>
                    <a:p>
                      <a:r>
                        <a:rPr lang="fr-FR" sz="1600"/>
                        <a:t>Inconnu</a:t>
                      </a:r>
                    </a:p>
                  </a:txBody>
                  <a:tcPr anchor="ctr"/>
                </a:tc>
                <a:tc>
                  <a:txBody>
                    <a:bodyPr/>
                    <a:lstStyle/>
                    <a:p>
                      <a:pPr algn="ctr"/>
                      <a:r>
                        <a:rPr lang="fr-FR" sz="1600"/>
                        <a:t>2 001</a:t>
                      </a:r>
                    </a:p>
                  </a:txBody>
                  <a:tcPr anchor="ctr"/>
                </a:tc>
                <a:tc>
                  <a:txBody>
                    <a:bodyPr/>
                    <a:lstStyle/>
                    <a:p>
                      <a:pPr algn="ctr"/>
                      <a:r>
                        <a:rPr lang="fr-FR" sz="1600"/>
                        <a:t>69,2</a:t>
                      </a:r>
                    </a:p>
                  </a:txBody>
                  <a:tcPr anchor="ctr"/>
                </a:tc>
                <a:tc>
                  <a:txBody>
                    <a:bodyPr/>
                    <a:lstStyle/>
                    <a:p>
                      <a:pPr algn="ctr"/>
                      <a:r>
                        <a:rPr lang="fr-FR" sz="1600"/>
                        <a:t>15,5</a:t>
                      </a:r>
                    </a:p>
                  </a:txBody>
                  <a:tcPr anchor="ctr"/>
                </a:tc>
                <a:tc>
                  <a:txBody>
                    <a:bodyPr/>
                    <a:lstStyle/>
                    <a:p>
                      <a:pPr algn="ctr"/>
                      <a:r>
                        <a:rPr lang="fr-FR" sz="1600"/>
                        <a:t>73,0</a:t>
                      </a:r>
                    </a:p>
                  </a:txBody>
                  <a:tcPr anchor="ctr"/>
                </a:tc>
                <a:tc>
                  <a:txBody>
                    <a:bodyPr/>
                    <a:lstStyle/>
                    <a:p>
                      <a:pPr algn="ctr"/>
                      <a:r>
                        <a:rPr lang="fr-FR" sz="1600"/>
                        <a:t>1,1</a:t>
                      </a:r>
                    </a:p>
                  </a:txBody>
                  <a:tcPr anchor="ctr"/>
                </a:tc>
                <a:tc>
                  <a:txBody>
                    <a:bodyPr/>
                    <a:lstStyle/>
                    <a:p>
                      <a:pPr algn="ctr"/>
                      <a:r>
                        <a:rPr lang="fr-FR" sz="1600"/>
                        <a:t>96,8</a:t>
                      </a:r>
                    </a:p>
                  </a:txBody>
                  <a:tcPr anchor="ctr"/>
                </a:tc>
                <a:extLst>
                  <a:ext uri="{0D108BD9-81ED-4DB2-BD59-A6C34878D82A}">
                    <a16:rowId xmlns:a16="http://schemas.microsoft.com/office/drawing/2014/main" val="643351613"/>
                  </a:ext>
                </a:extLst>
              </a:tr>
              <a:tr h="417383">
                <a:tc>
                  <a:txBody>
                    <a:bodyPr/>
                    <a:lstStyle/>
                    <a:p>
                      <a:r>
                        <a:rPr lang="fr-FR" sz="1600"/>
                        <a:t>Total Pays</a:t>
                      </a:r>
                    </a:p>
                  </a:txBody>
                  <a:tcPr anchor="ctr"/>
                </a:tc>
                <a:tc>
                  <a:txBody>
                    <a:bodyPr/>
                    <a:lstStyle/>
                    <a:p>
                      <a:endParaRPr lang="fr-FR" sz="1600"/>
                    </a:p>
                  </a:txBody>
                  <a:tcPr anchor="ctr"/>
                </a:tc>
                <a:tc>
                  <a:txBody>
                    <a:bodyPr/>
                    <a:lstStyle/>
                    <a:p>
                      <a:pPr algn="ctr"/>
                      <a:r>
                        <a:rPr lang="fr-FR" sz="1600"/>
                        <a:t>10 992</a:t>
                      </a:r>
                    </a:p>
                  </a:txBody>
                  <a:tcPr anchor="ctr"/>
                </a:tc>
                <a:tc>
                  <a:txBody>
                    <a:bodyPr/>
                    <a:lstStyle/>
                    <a:p>
                      <a:pPr algn="ctr"/>
                      <a:r>
                        <a:rPr lang="fr-FR" sz="1600"/>
                        <a:t>67,4</a:t>
                      </a:r>
                    </a:p>
                  </a:txBody>
                  <a:tcPr anchor="ctr"/>
                </a:tc>
                <a:tc>
                  <a:txBody>
                    <a:bodyPr/>
                    <a:lstStyle/>
                    <a:p>
                      <a:pPr algn="ctr"/>
                      <a:r>
                        <a:rPr lang="fr-FR" sz="1600"/>
                        <a:t>15,8</a:t>
                      </a:r>
                    </a:p>
                  </a:txBody>
                  <a:tcPr anchor="ctr"/>
                </a:tc>
                <a:tc>
                  <a:txBody>
                    <a:bodyPr/>
                    <a:lstStyle/>
                    <a:p>
                      <a:pPr algn="ctr"/>
                      <a:r>
                        <a:rPr lang="fr-FR" sz="1600"/>
                        <a:t>71,0</a:t>
                      </a:r>
                    </a:p>
                  </a:txBody>
                  <a:tcPr anchor="ctr"/>
                </a:tc>
                <a:tc>
                  <a:txBody>
                    <a:bodyPr/>
                    <a:lstStyle/>
                    <a:p>
                      <a:pPr algn="ctr"/>
                      <a:r>
                        <a:rPr lang="fr-FR" sz="1600"/>
                        <a:t>0,1</a:t>
                      </a:r>
                    </a:p>
                  </a:txBody>
                  <a:tcPr anchor="ctr"/>
                </a:tc>
                <a:tc>
                  <a:txBody>
                    <a:bodyPr/>
                    <a:lstStyle/>
                    <a:p>
                      <a:pPr algn="ctr"/>
                      <a:r>
                        <a:rPr lang="fr-FR" sz="1600" dirty="0"/>
                        <a:t>100,0</a:t>
                      </a:r>
                    </a:p>
                  </a:txBody>
                  <a:tcPr anchor="ctr"/>
                </a:tc>
                <a:extLst>
                  <a:ext uri="{0D108BD9-81ED-4DB2-BD59-A6C34878D82A}">
                    <a16:rowId xmlns:a16="http://schemas.microsoft.com/office/drawing/2014/main" val="4084437329"/>
                  </a:ext>
                </a:extLst>
              </a:tr>
            </a:tbl>
          </a:graphicData>
        </a:graphic>
      </p:graphicFrame>
    </p:spTree>
    <p:extLst>
      <p:ext uri="{BB962C8B-B14F-4D97-AF65-F5344CB8AC3E}">
        <p14:creationId xmlns:p14="http://schemas.microsoft.com/office/powerpoint/2010/main" val="3658092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2708920"/>
            <a:ext cx="7837402" cy="707886"/>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Transplantation rénale en 2023 </a:t>
            </a:r>
          </a:p>
        </p:txBody>
      </p:sp>
      <p:sp>
        <p:nvSpPr>
          <p:cNvPr id="3" name="ZoneTexte 2"/>
          <p:cNvSpPr txBox="1"/>
          <p:nvPr/>
        </p:nvSpPr>
        <p:spPr>
          <a:xfrm>
            <a:off x="3719736" y="5229203"/>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3334046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DD7C17-84AB-4D5E-82D3-04F47D154215}"/>
              </a:ext>
            </a:extLst>
          </p:cNvPr>
          <p:cNvSpPr/>
          <p:nvPr/>
        </p:nvSpPr>
        <p:spPr>
          <a:xfrm>
            <a:off x="2567608" y="5877272"/>
            <a:ext cx="8208912"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Activité de greffe rénale en 2023</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3201849023"/>
              </p:ext>
            </p:extLst>
          </p:nvPr>
        </p:nvGraphicFramePr>
        <p:xfrm>
          <a:off x="1343472" y="1916832"/>
          <a:ext cx="9145017" cy="2377440"/>
        </p:xfrm>
        <a:graphic>
          <a:graphicData uri="http://schemas.openxmlformats.org/drawingml/2006/table">
            <a:tbl>
              <a:tblPr firstRow="1" bandRow="1">
                <a:tableStyleId>{5C22544A-7EE6-4342-B048-85BDC9FD1C3A}</a:tableStyleId>
              </a:tblPr>
              <a:tblGrid>
                <a:gridCol w="2841197">
                  <a:extLst>
                    <a:ext uri="{9D8B030D-6E8A-4147-A177-3AD203B41FA5}">
                      <a16:colId xmlns:a16="http://schemas.microsoft.com/office/drawing/2014/main" val="3454639306"/>
                    </a:ext>
                  </a:extLst>
                </a:gridCol>
                <a:gridCol w="1844678">
                  <a:extLst>
                    <a:ext uri="{9D8B030D-6E8A-4147-A177-3AD203B41FA5}">
                      <a16:colId xmlns:a16="http://schemas.microsoft.com/office/drawing/2014/main" val="616716829"/>
                    </a:ext>
                  </a:extLst>
                </a:gridCol>
                <a:gridCol w="951948">
                  <a:extLst>
                    <a:ext uri="{9D8B030D-6E8A-4147-A177-3AD203B41FA5}">
                      <a16:colId xmlns:a16="http://schemas.microsoft.com/office/drawing/2014/main" val="830185196"/>
                    </a:ext>
                  </a:extLst>
                </a:gridCol>
                <a:gridCol w="723558">
                  <a:extLst>
                    <a:ext uri="{9D8B030D-6E8A-4147-A177-3AD203B41FA5}">
                      <a16:colId xmlns:a16="http://schemas.microsoft.com/office/drawing/2014/main" val="2975511160"/>
                    </a:ext>
                  </a:extLst>
                </a:gridCol>
                <a:gridCol w="668260">
                  <a:extLst>
                    <a:ext uri="{9D8B030D-6E8A-4147-A177-3AD203B41FA5}">
                      <a16:colId xmlns:a16="http://schemas.microsoft.com/office/drawing/2014/main" val="416710360"/>
                    </a:ext>
                  </a:extLst>
                </a:gridCol>
                <a:gridCol w="723558">
                  <a:extLst>
                    <a:ext uri="{9D8B030D-6E8A-4147-A177-3AD203B41FA5}">
                      <a16:colId xmlns:a16="http://schemas.microsoft.com/office/drawing/2014/main" val="193409900"/>
                    </a:ext>
                  </a:extLst>
                </a:gridCol>
                <a:gridCol w="668260">
                  <a:extLst>
                    <a:ext uri="{9D8B030D-6E8A-4147-A177-3AD203B41FA5}">
                      <a16:colId xmlns:a16="http://schemas.microsoft.com/office/drawing/2014/main" val="123210671"/>
                    </a:ext>
                  </a:extLst>
                </a:gridCol>
                <a:gridCol w="723558">
                  <a:extLst>
                    <a:ext uri="{9D8B030D-6E8A-4147-A177-3AD203B41FA5}">
                      <a16:colId xmlns:a16="http://schemas.microsoft.com/office/drawing/2014/main" val="1137303861"/>
                    </a:ext>
                  </a:extLst>
                </a:gridCol>
              </a:tblGrid>
              <a:tr h="0">
                <a:tc rowSpan="2">
                  <a:txBody>
                    <a:bodyPr/>
                    <a:lstStyle/>
                    <a:p>
                      <a:pPr algn="ctr"/>
                      <a:endParaRPr lang="fr-FR" sz="1400" dirty="0"/>
                    </a:p>
                  </a:txBody>
                  <a:tcPr anchor="ctr"/>
                </a:tc>
                <a:tc>
                  <a:txBody>
                    <a:bodyPr/>
                    <a:lstStyle/>
                    <a:p>
                      <a:pPr algn="ctr"/>
                      <a:r>
                        <a:rPr lang="fr-FR" sz="1400"/>
                        <a:t>Nombre de malades </a:t>
                      </a:r>
                    </a:p>
                    <a:p>
                      <a:pPr algn="ctr"/>
                      <a:r>
                        <a:rPr lang="fr-FR" sz="1400"/>
                        <a:t> greffés en 2023</a:t>
                      </a:r>
                    </a:p>
                  </a:txBody>
                  <a:tcPr anchor="ctr"/>
                </a:tc>
                <a:tc gridSpan="2">
                  <a:txBody>
                    <a:bodyPr/>
                    <a:lstStyle/>
                    <a:p>
                      <a:pPr algn="ctr"/>
                      <a:r>
                        <a:rPr lang="fr-FR" sz="1400"/>
                        <a:t>dont</a:t>
                      </a:r>
                    </a:p>
                    <a:p>
                      <a:pPr algn="ctr"/>
                      <a:r>
                        <a:rPr lang="fr-FR" sz="1400"/>
                        <a:t>retransplantation</a:t>
                      </a:r>
                    </a:p>
                  </a:txBody>
                  <a:tcPr anchor="ctr"/>
                </a:tc>
                <a:tc hMerge="1">
                  <a:txBody>
                    <a:bodyPr/>
                    <a:lstStyle/>
                    <a:p>
                      <a:endParaRPr lang="fr-FR" sz="800"/>
                    </a:p>
                  </a:txBody>
                  <a:tcPr/>
                </a:tc>
                <a:tc gridSpan="2">
                  <a:txBody>
                    <a:bodyPr/>
                    <a:lstStyle/>
                    <a:p>
                      <a:pPr algn="ctr"/>
                      <a:r>
                        <a:rPr lang="fr-FR" sz="1400"/>
                        <a:t>dont greffe </a:t>
                      </a:r>
                    </a:p>
                    <a:p>
                      <a:pPr algn="ctr"/>
                      <a:r>
                        <a:rPr lang="fr-FR" sz="1400"/>
                        <a:t> préemptive</a:t>
                      </a:r>
                    </a:p>
                  </a:txBody>
                  <a:tcPr anchor="ctr"/>
                </a:tc>
                <a:tc hMerge="1">
                  <a:txBody>
                    <a:bodyPr/>
                    <a:lstStyle/>
                    <a:p>
                      <a:endParaRPr lang="fr-FR" sz="800"/>
                    </a:p>
                  </a:txBody>
                  <a:tcPr/>
                </a:tc>
                <a:tc gridSpan="2">
                  <a:txBody>
                    <a:bodyPr/>
                    <a:lstStyle/>
                    <a:p>
                      <a:pPr algn="ctr"/>
                      <a:r>
                        <a:rPr lang="fr-FR" sz="1400"/>
                        <a:t>dont greffes réalisées </a:t>
                      </a:r>
                    </a:p>
                    <a:p>
                      <a:pPr algn="ctr"/>
                      <a:r>
                        <a:rPr lang="fr-FR" sz="1400"/>
                        <a:t> à partir de donneurs </a:t>
                      </a:r>
                    </a:p>
                    <a:p>
                      <a:pPr algn="ctr"/>
                      <a:r>
                        <a:rPr lang="fr-FR" sz="1400"/>
                        <a:t> vivants</a:t>
                      </a:r>
                    </a:p>
                  </a:txBody>
                  <a:tcPr anchor="ctr"/>
                </a:tc>
                <a:tc hMerge="1">
                  <a:txBody>
                    <a:bodyPr/>
                    <a:lstStyle/>
                    <a:p>
                      <a:endParaRPr lang="fr-FR" sz="800"/>
                    </a:p>
                  </a:txBody>
                  <a:tcPr/>
                </a:tc>
                <a:extLst>
                  <a:ext uri="{0D108BD9-81ED-4DB2-BD59-A6C34878D82A}">
                    <a16:rowId xmlns:a16="http://schemas.microsoft.com/office/drawing/2014/main" val="2098779998"/>
                  </a:ext>
                </a:extLst>
              </a:tr>
              <a:tr h="0">
                <a:tc vMerge="1">
                  <a:txBody>
                    <a:bodyPr/>
                    <a:lstStyle/>
                    <a:p>
                      <a:endParaRPr lang="fr-FR" sz="800"/>
                    </a:p>
                  </a:txBody>
                  <a:tcPr/>
                </a:tc>
                <a:tc>
                  <a:txBody>
                    <a:bodyPr/>
                    <a:lstStyle/>
                    <a:p>
                      <a:pPr algn="ctr"/>
                      <a:r>
                        <a:rPr lang="fr-FR" sz="1400"/>
                        <a:t>n</a:t>
                      </a:r>
                    </a:p>
                  </a:txBody>
                  <a:tcPr anchor="ctr"/>
                </a:tc>
                <a:tc>
                  <a:txBody>
                    <a:bodyPr/>
                    <a:lstStyle/>
                    <a:p>
                      <a:pPr algn="ctr"/>
                      <a:r>
                        <a:rPr lang="fr-FR" sz="1400"/>
                        <a:t>n</a:t>
                      </a:r>
                    </a:p>
                  </a:txBody>
                  <a:tcPr anchor="ctr"/>
                </a:tc>
                <a:tc>
                  <a:txBody>
                    <a:bodyPr/>
                    <a:lstStyle/>
                    <a:p>
                      <a:pPr algn="ctr"/>
                      <a:r>
                        <a:rPr lang="fr-FR" sz="1400"/>
                        <a:t>%</a:t>
                      </a:r>
                    </a:p>
                  </a:txBody>
                  <a:tcPr anchor="ctr"/>
                </a:tc>
                <a:tc>
                  <a:txBody>
                    <a:bodyPr/>
                    <a:lstStyle/>
                    <a:p>
                      <a:pPr algn="ctr"/>
                      <a:r>
                        <a:rPr lang="fr-FR" sz="1400"/>
                        <a:t>n</a:t>
                      </a:r>
                    </a:p>
                  </a:txBody>
                  <a:tcPr anchor="ctr"/>
                </a:tc>
                <a:tc>
                  <a:txBody>
                    <a:bodyPr/>
                    <a:lstStyle/>
                    <a:p>
                      <a:pPr algn="ctr"/>
                      <a:r>
                        <a:rPr lang="fr-FR" sz="1400"/>
                        <a:t>%</a:t>
                      </a:r>
                    </a:p>
                  </a:txBody>
                  <a:tcPr anchor="ctr"/>
                </a:tc>
                <a:tc>
                  <a:txBody>
                    <a:bodyPr/>
                    <a:lstStyle/>
                    <a:p>
                      <a:pPr algn="ctr"/>
                      <a:r>
                        <a:rPr lang="fr-FR" sz="1400"/>
                        <a:t>n</a:t>
                      </a:r>
                    </a:p>
                  </a:txBody>
                  <a:tcPr anchor="ctr"/>
                </a:tc>
                <a:tc>
                  <a:txBody>
                    <a:bodyPr/>
                    <a:lstStyle/>
                    <a:p>
                      <a:pPr algn="ctr"/>
                      <a:r>
                        <a:rPr lang="fr-FR" sz="1400"/>
                        <a:t>%</a:t>
                      </a:r>
                    </a:p>
                  </a:txBody>
                  <a:tcPr anchor="ctr"/>
                </a:tc>
                <a:extLst>
                  <a:ext uri="{0D108BD9-81ED-4DB2-BD59-A6C34878D82A}">
                    <a16:rowId xmlns:a16="http://schemas.microsoft.com/office/drawing/2014/main" val="3771336301"/>
                  </a:ext>
                </a:extLst>
              </a:tr>
              <a:tr h="193675">
                <a:tc>
                  <a:txBody>
                    <a:bodyPr/>
                    <a:lstStyle/>
                    <a:p>
                      <a:r>
                        <a:rPr lang="fr-FR" sz="1400" dirty="0"/>
                        <a:t>Total Hexagone</a:t>
                      </a:r>
                    </a:p>
                  </a:txBody>
                  <a:tcPr anchor="ctr"/>
                </a:tc>
                <a:tc>
                  <a:txBody>
                    <a:bodyPr/>
                    <a:lstStyle/>
                    <a:p>
                      <a:pPr algn="ctr"/>
                      <a:r>
                        <a:rPr lang="fr-FR" sz="1400"/>
                        <a:t>3 431</a:t>
                      </a:r>
                    </a:p>
                  </a:txBody>
                  <a:tcPr anchor="ctr"/>
                </a:tc>
                <a:tc>
                  <a:txBody>
                    <a:bodyPr/>
                    <a:lstStyle/>
                    <a:p>
                      <a:pPr algn="ctr"/>
                      <a:r>
                        <a:rPr lang="fr-FR" sz="1400"/>
                        <a:t>458</a:t>
                      </a:r>
                    </a:p>
                  </a:txBody>
                  <a:tcPr anchor="ctr"/>
                </a:tc>
                <a:tc>
                  <a:txBody>
                    <a:bodyPr/>
                    <a:lstStyle/>
                    <a:p>
                      <a:pPr algn="ctr"/>
                      <a:r>
                        <a:rPr lang="fr-FR" sz="1400" dirty="0"/>
                        <a:t>13,4</a:t>
                      </a:r>
                    </a:p>
                  </a:txBody>
                  <a:tcPr anchor="ctr"/>
                </a:tc>
                <a:tc>
                  <a:txBody>
                    <a:bodyPr/>
                    <a:lstStyle/>
                    <a:p>
                      <a:pPr algn="ctr"/>
                      <a:r>
                        <a:rPr lang="fr-FR" sz="1400"/>
                        <a:t>416</a:t>
                      </a:r>
                    </a:p>
                  </a:txBody>
                  <a:tcPr anchor="ctr"/>
                </a:tc>
                <a:tc>
                  <a:txBody>
                    <a:bodyPr/>
                    <a:lstStyle/>
                    <a:p>
                      <a:pPr algn="ctr"/>
                      <a:r>
                        <a:rPr lang="fr-FR" sz="1400"/>
                        <a:t>12,1</a:t>
                      </a:r>
                    </a:p>
                  </a:txBody>
                  <a:tcPr anchor="ctr"/>
                </a:tc>
                <a:tc>
                  <a:txBody>
                    <a:bodyPr/>
                    <a:lstStyle/>
                    <a:p>
                      <a:pPr algn="ctr"/>
                      <a:r>
                        <a:rPr lang="fr-FR" sz="1400"/>
                        <a:t>553</a:t>
                      </a:r>
                    </a:p>
                  </a:txBody>
                  <a:tcPr anchor="ctr"/>
                </a:tc>
                <a:tc>
                  <a:txBody>
                    <a:bodyPr/>
                    <a:lstStyle/>
                    <a:p>
                      <a:pPr algn="ctr"/>
                      <a:r>
                        <a:rPr lang="fr-FR" sz="1400"/>
                        <a:t>16,1</a:t>
                      </a:r>
                    </a:p>
                  </a:txBody>
                  <a:tcPr anchor="ctr"/>
                </a:tc>
                <a:extLst>
                  <a:ext uri="{0D108BD9-81ED-4DB2-BD59-A6C34878D82A}">
                    <a16:rowId xmlns:a16="http://schemas.microsoft.com/office/drawing/2014/main" val="2267761403"/>
                  </a:ext>
                </a:extLst>
              </a:tr>
              <a:tr h="193675">
                <a:tc>
                  <a:txBody>
                    <a:bodyPr/>
                    <a:lstStyle/>
                    <a:p>
                      <a:r>
                        <a:rPr lang="fr-FR" sz="1400" dirty="0"/>
                        <a:t>Total Outre Mer</a:t>
                      </a:r>
                    </a:p>
                  </a:txBody>
                  <a:tcPr anchor="ctr"/>
                </a:tc>
                <a:tc>
                  <a:txBody>
                    <a:bodyPr/>
                    <a:lstStyle/>
                    <a:p>
                      <a:pPr algn="ctr"/>
                      <a:r>
                        <a:rPr lang="fr-FR" sz="1400"/>
                        <a:t>94</a:t>
                      </a:r>
                    </a:p>
                  </a:txBody>
                  <a:tcPr anchor="ctr"/>
                </a:tc>
                <a:tc>
                  <a:txBody>
                    <a:bodyPr/>
                    <a:lstStyle/>
                    <a:p>
                      <a:pPr algn="ctr"/>
                      <a:r>
                        <a:rPr lang="fr-FR" sz="1400"/>
                        <a:t>0</a:t>
                      </a:r>
                    </a:p>
                  </a:txBody>
                  <a:tcPr anchor="ctr"/>
                </a:tc>
                <a:tc>
                  <a:txBody>
                    <a:bodyPr/>
                    <a:lstStyle/>
                    <a:p>
                      <a:pPr algn="ctr"/>
                      <a:endParaRPr lang="fr-FR" sz="1400"/>
                    </a:p>
                  </a:txBody>
                  <a:tcPr anchor="ctr"/>
                </a:tc>
                <a:tc>
                  <a:txBody>
                    <a:bodyPr/>
                    <a:lstStyle/>
                    <a:p>
                      <a:pPr algn="ctr"/>
                      <a:r>
                        <a:rPr lang="fr-FR" sz="1400"/>
                        <a:t>3</a:t>
                      </a:r>
                    </a:p>
                  </a:txBody>
                  <a:tcPr anchor="ctr"/>
                </a:tc>
                <a:tc>
                  <a:txBody>
                    <a:bodyPr/>
                    <a:lstStyle/>
                    <a:p>
                      <a:pPr algn="ctr"/>
                      <a:r>
                        <a:rPr lang="fr-FR" sz="1400" dirty="0"/>
                        <a:t>3,2</a:t>
                      </a:r>
                    </a:p>
                  </a:txBody>
                  <a:tcPr anchor="ctr"/>
                </a:tc>
                <a:tc>
                  <a:txBody>
                    <a:bodyPr/>
                    <a:lstStyle/>
                    <a:p>
                      <a:pPr algn="ctr"/>
                      <a:r>
                        <a:rPr lang="fr-FR" sz="1400" dirty="0"/>
                        <a:t>0</a:t>
                      </a:r>
                    </a:p>
                  </a:txBody>
                  <a:tcPr anchor="ctr"/>
                </a:tc>
                <a:tc>
                  <a:txBody>
                    <a:bodyPr/>
                    <a:lstStyle/>
                    <a:p>
                      <a:pPr algn="ctr"/>
                      <a:r>
                        <a:rPr lang="fr-FR" sz="1400" dirty="0"/>
                        <a:t>0,0</a:t>
                      </a:r>
                    </a:p>
                  </a:txBody>
                  <a:tcPr anchor="ctr"/>
                </a:tc>
                <a:extLst>
                  <a:ext uri="{0D108BD9-81ED-4DB2-BD59-A6C34878D82A}">
                    <a16:rowId xmlns:a16="http://schemas.microsoft.com/office/drawing/2014/main" val="2296100913"/>
                  </a:ext>
                </a:extLst>
              </a:tr>
              <a:tr h="193675">
                <a:tc>
                  <a:txBody>
                    <a:bodyPr/>
                    <a:lstStyle/>
                    <a:p>
                      <a:r>
                        <a:rPr lang="fr-FR" sz="1400" dirty="0"/>
                        <a:t>Total Pays</a:t>
                      </a:r>
                    </a:p>
                  </a:txBody>
                  <a:tcPr anchor="ctr"/>
                </a:tc>
                <a:tc>
                  <a:txBody>
                    <a:bodyPr/>
                    <a:lstStyle/>
                    <a:p>
                      <a:pPr algn="ctr"/>
                      <a:r>
                        <a:rPr lang="fr-FR" sz="1400"/>
                        <a:t>3 525</a:t>
                      </a:r>
                    </a:p>
                  </a:txBody>
                  <a:tcPr anchor="ctr"/>
                </a:tc>
                <a:tc>
                  <a:txBody>
                    <a:bodyPr/>
                    <a:lstStyle/>
                    <a:p>
                      <a:pPr algn="ctr"/>
                      <a:r>
                        <a:rPr lang="fr-FR" sz="1400"/>
                        <a:t>461</a:t>
                      </a:r>
                    </a:p>
                  </a:txBody>
                  <a:tcPr anchor="ctr"/>
                </a:tc>
                <a:tc>
                  <a:txBody>
                    <a:bodyPr/>
                    <a:lstStyle/>
                    <a:p>
                      <a:pPr algn="ctr"/>
                      <a:r>
                        <a:rPr lang="fr-FR" sz="1400"/>
                        <a:t>13,1</a:t>
                      </a:r>
                    </a:p>
                  </a:txBody>
                  <a:tcPr anchor="ctr"/>
                </a:tc>
                <a:tc>
                  <a:txBody>
                    <a:bodyPr/>
                    <a:lstStyle/>
                    <a:p>
                      <a:pPr algn="ctr"/>
                      <a:r>
                        <a:rPr lang="fr-FR" sz="1400"/>
                        <a:t>419</a:t>
                      </a:r>
                    </a:p>
                  </a:txBody>
                  <a:tcPr anchor="ctr"/>
                </a:tc>
                <a:tc>
                  <a:txBody>
                    <a:bodyPr/>
                    <a:lstStyle/>
                    <a:p>
                      <a:pPr algn="ctr"/>
                      <a:r>
                        <a:rPr lang="fr-FR" sz="1400"/>
                        <a:t>11,9</a:t>
                      </a:r>
                    </a:p>
                  </a:txBody>
                  <a:tcPr anchor="ctr"/>
                </a:tc>
                <a:tc>
                  <a:txBody>
                    <a:bodyPr/>
                    <a:lstStyle/>
                    <a:p>
                      <a:pPr algn="ctr"/>
                      <a:r>
                        <a:rPr lang="fr-FR" sz="1400"/>
                        <a:t>557</a:t>
                      </a:r>
                    </a:p>
                  </a:txBody>
                  <a:tcPr anchor="ctr"/>
                </a:tc>
                <a:tc>
                  <a:txBody>
                    <a:bodyPr/>
                    <a:lstStyle/>
                    <a:p>
                      <a:pPr algn="ctr"/>
                      <a:r>
                        <a:rPr lang="fr-FR" sz="1400" dirty="0"/>
                        <a:t>15,8</a:t>
                      </a:r>
                    </a:p>
                  </a:txBody>
                  <a:tcPr anchor="ctr"/>
                </a:tc>
                <a:extLst>
                  <a:ext uri="{0D108BD9-81ED-4DB2-BD59-A6C34878D82A}">
                    <a16:rowId xmlns:a16="http://schemas.microsoft.com/office/drawing/2014/main" val="1316651839"/>
                  </a:ext>
                </a:extLst>
              </a:tr>
            </a:tbl>
          </a:graphicData>
        </a:graphic>
      </p:graphicFrame>
    </p:spTree>
    <p:extLst>
      <p:ext uri="{BB962C8B-B14F-4D97-AF65-F5344CB8AC3E}">
        <p14:creationId xmlns:p14="http://schemas.microsoft.com/office/powerpoint/2010/main" val="345973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0D508-5B15-4EA5-B8DB-F442A12B95FD}"/>
              </a:ext>
            </a:extLst>
          </p:cNvPr>
          <p:cNvSpPr/>
          <p:nvPr/>
        </p:nvSpPr>
        <p:spPr>
          <a:xfrm>
            <a:off x="2567608" y="5877272"/>
            <a:ext cx="8208912" cy="646331"/>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Part de la greffe préemptive parmi l’activité de greffe de chaque région en 2023</a:t>
            </a:r>
          </a:p>
        </p:txBody>
      </p:sp>
      <p:pic>
        <p:nvPicPr>
          <p:cNvPr id="2" name="Image 1" descr="Bar chart of EQD_REG_LIB"/>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11624" y="317500"/>
            <a:ext cx="7194376" cy="5271740"/>
          </a:xfrm>
          <a:prstGeom prst="rect">
            <a:avLst/>
          </a:prstGeom>
        </p:spPr>
      </p:pic>
    </p:spTree>
    <p:extLst>
      <p:ext uri="{BB962C8B-B14F-4D97-AF65-F5344CB8AC3E}">
        <p14:creationId xmlns:p14="http://schemas.microsoft.com/office/powerpoint/2010/main" val="17617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07368" y="1052736"/>
            <a:ext cx="3312369" cy="1477328"/>
          </a:xfrm>
          <a:prstGeom prst="rect">
            <a:avLst/>
          </a:prstGeom>
          <a:noFill/>
        </p:spPr>
        <p:txBody>
          <a:bodyPr vert="horz" wrap="square" rtlCol="0">
            <a:spAutoFit/>
          </a:bodyPr>
          <a:lstStyle/>
          <a:p>
            <a:r>
              <a:rPr lang="fr-FR" altLang="en-US" dirty="0">
                <a:solidFill>
                  <a:srgbClr val="3333CC"/>
                </a:solidFill>
              </a:rPr>
              <a:t>1 132 arrêts fonctionnels du greffon</a:t>
            </a:r>
          </a:p>
          <a:p>
            <a:r>
              <a:rPr lang="fr-FR" altLang="en-US" dirty="0">
                <a:solidFill>
                  <a:srgbClr val="3333CC"/>
                </a:solidFill>
              </a:rPr>
              <a:t>9,2% des arrivés en dialyse </a:t>
            </a:r>
          </a:p>
          <a:p>
            <a:r>
              <a:rPr lang="fr-FR" altLang="en-US" dirty="0">
                <a:solidFill>
                  <a:srgbClr val="3333CC"/>
                </a:solidFill>
              </a:rPr>
              <a:t>50% porteurs de leur greffon depuis plus de 9 ans</a:t>
            </a:r>
          </a:p>
        </p:txBody>
      </p:sp>
      <p:sp>
        <p:nvSpPr>
          <p:cNvPr id="5" name="Rectangle 4">
            <a:extLst>
              <a:ext uri="{FF2B5EF4-FFF2-40B4-BE49-F238E27FC236}">
                <a16:creationId xmlns:a16="http://schemas.microsoft.com/office/drawing/2014/main" id="{D8209A72-9453-4DC1-B6E9-A5C55CC4AE19}"/>
              </a:ext>
            </a:extLst>
          </p:cNvPr>
          <p:cNvSpPr/>
          <p:nvPr/>
        </p:nvSpPr>
        <p:spPr>
          <a:xfrm>
            <a:off x="2567608" y="5877272"/>
            <a:ext cx="8208912" cy="646331"/>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Distribution des délais entre la greffe et l’arrêt fonctionnel du greffon en 2023</a:t>
            </a:r>
          </a:p>
        </p:txBody>
      </p:sp>
      <p:pic>
        <p:nvPicPr>
          <p:cNvPr id="2" name="Image 1" descr="Bar chart of cldel"/>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871913" y="317500"/>
            <a:ext cx="6256535" cy="5271740"/>
          </a:xfrm>
          <a:prstGeom prst="rect">
            <a:avLst/>
          </a:prstGeom>
        </p:spPr>
      </p:pic>
    </p:spTree>
    <p:extLst>
      <p:ext uri="{BB962C8B-B14F-4D97-AF65-F5344CB8AC3E}">
        <p14:creationId xmlns:p14="http://schemas.microsoft.com/office/powerpoint/2010/main" val="3083392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67608" y="5877272"/>
            <a:ext cx="8208912"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Modalité de traitement après arrêt fonctionnel du greffon en 2023</a:t>
            </a: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3257623826"/>
              </p:ext>
            </p:extLst>
          </p:nvPr>
        </p:nvGraphicFramePr>
        <p:xfrm>
          <a:off x="3647728" y="592698"/>
          <a:ext cx="5021998" cy="4389120"/>
        </p:xfrm>
        <a:graphic>
          <a:graphicData uri="http://schemas.openxmlformats.org/drawingml/2006/table">
            <a:tbl>
              <a:tblPr firstRow="1" bandRow="1">
                <a:tableStyleId>{5C22544A-7EE6-4342-B048-85BDC9FD1C3A}</a:tableStyleId>
              </a:tblPr>
              <a:tblGrid>
                <a:gridCol w="3381841">
                  <a:extLst>
                    <a:ext uri="{9D8B030D-6E8A-4147-A177-3AD203B41FA5}">
                      <a16:colId xmlns:a16="http://schemas.microsoft.com/office/drawing/2014/main" val="4172549656"/>
                    </a:ext>
                  </a:extLst>
                </a:gridCol>
                <a:gridCol w="787497">
                  <a:extLst>
                    <a:ext uri="{9D8B030D-6E8A-4147-A177-3AD203B41FA5}">
                      <a16:colId xmlns:a16="http://schemas.microsoft.com/office/drawing/2014/main" val="3710063377"/>
                    </a:ext>
                  </a:extLst>
                </a:gridCol>
                <a:gridCol w="852660">
                  <a:extLst>
                    <a:ext uri="{9D8B030D-6E8A-4147-A177-3AD203B41FA5}">
                      <a16:colId xmlns:a16="http://schemas.microsoft.com/office/drawing/2014/main" val="3321672381"/>
                    </a:ext>
                  </a:extLst>
                </a:gridCol>
              </a:tblGrid>
              <a:tr h="193675">
                <a:tc>
                  <a:txBody>
                    <a:bodyPr/>
                    <a:lstStyle/>
                    <a:p>
                      <a:pPr algn="ctr"/>
                      <a:r>
                        <a:rPr lang="fr-FR" sz="1800"/>
                        <a:t>Traitement</a:t>
                      </a:r>
                    </a:p>
                  </a:txBody>
                  <a:tcPr anchor="ctr"/>
                </a:tc>
                <a:tc>
                  <a:txBody>
                    <a:bodyPr/>
                    <a:lstStyle/>
                    <a:p>
                      <a:pPr algn="ctr"/>
                      <a:r>
                        <a:rPr lang="fr-FR" sz="1800"/>
                        <a:t>n</a:t>
                      </a:r>
                    </a:p>
                  </a:txBody>
                  <a:tcPr anchor="ctr"/>
                </a:tc>
                <a:tc>
                  <a:txBody>
                    <a:bodyPr/>
                    <a:lstStyle/>
                    <a:p>
                      <a:pPr algn="ctr"/>
                      <a:r>
                        <a:rPr lang="fr-FR" sz="1800"/>
                        <a:t>%</a:t>
                      </a:r>
                    </a:p>
                  </a:txBody>
                  <a:tcPr anchor="ctr"/>
                </a:tc>
                <a:extLst>
                  <a:ext uri="{0D108BD9-81ED-4DB2-BD59-A6C34878D82A}">
                    <a16:rowId xmlns:a16="http://schemas.microsoft.com/office/drawing/2014/main" val="91738103"/>
                  </a:ext>
                </a:extLst>
              </a:tr>
              <a:tr h="193675">
                <a:tc>
                  <a:txBody>
                    <a:bodyPr/>
                    <a:lstStyle/>
                    <a:p>
                      <a:r>
                        <a:rPr lang="fr-FR" sz="1800"/>
                        <a:t>HD en centre</a:t>
                      </a:r>
                    </a:p>
                  </a:txBody>
                  <a:tcPr anchor="ctr"/>
                </a:tc>
                <a:tc>
                  <a:txBody>
                    <a:bodyPr/>
                    <a:lstStyle/>
                    <a:p>
                      <a:pPr algn="ctr"/>
                      <a:r>
                        <a:rPr lang="fr-FR" sz="1800"/>
                        <a:t>822</a:t>
                      </a:r>
                    </a:p>
                  </a:txBody>
                  <a:tcPr anchor="ctr"/>
                </a:tc>
                <a:tc>
                  <a:txBody>
                    <a:bodyPr/>
                    <a:lstStyle/>
                    <a:p>
                      <a:pPr algn="ctr"/>
                      <a:r>
                        <a:rPr lang="fr-FR" sz="1800"/>
                        <a:t>73,7</a:t>
                      </a:r>
                    </a:p>
                  </a:txBody>
                  <a:tcPr anchor="ctr"/>
                </a:tc>
                <a:extLst>
                  <a:ext uri="{0D108BD9-81ED-4DB2-BD59-A6C34878D82A}">
                    <a16:rowId xmlns:a16="http://schemas.microsoft.com/office/drawing/2014/main" val="3909986471"/>
                  </a:ext>
                </a:extLst>
              </a:tr>
              <a:tr h="193675">
                <a:tc>
                  <a:txBody>
                    <a:bodyPr/>
                    <a:lstStyle/>
                    <a:p>
                      <a:r>
                        <a:rPr lang="fr-FR" sz="1800"/>
                        <a:t>HD en UDM</a:t>
                      </a:r>
                    </a:p>
                  </a:txBody>
                  <a:tcPr anchor="ctr"/>
                </a:tc>
                <a:tc>
                  <a:txBody>
                    <a:bodyPr/>
                    <a:lstStyle/>
                    <a:p>
                      <a:pPr algn="ctr"/>
                      <a:r>
                        <a:rPr lang="fr-FR" sz="1800"/>
                        <a:t>91</a:t>
                      </a:r>
                    </a:p>
                  </a:txBody>
                  <a:tcPr anchor="ctr"/>
                </a:tc>
                <a:tc>
                  <a:txBody>
                    <a:bodyPr/>
                    <a:lstStyle/>
                    <a:p>
                      <a:pPr algn="ctr"/>
                      <a:r>
                        <a:rPr lang="fr-FR" sz="1800"/>
                        <a:t>8,2</a:t>
                      </a:r>
                    </a:p>
                  </a:txBody>
                  <a:tcPr anchor="ctr"/>
                </a:tc>
                <a:extLst>
                  <a:ext uri="{0D108BD9-81ED-4DB2-BD59-A6C34878D82A}">
                    <a16:rowId xmlns:a16="http://schemas.microsoft.com/office/drawing/2014/main" val="1073213951"/>
                  </a:ext>
                </a:extLst>
              </a:tr>
              <a:tr h="193675">
                <a:tc>
                  <a:txBody>
                    <a:bodyPr/>
                    <a:lstStyle/>
                    <a:p>
                      <a:r>
                        <a:rPr lang="fr-FR" sz="1800"/>
                        <a:t>HD en autodialyse</a:t>
                      </a:r>
                    </a:p>
                  </a:txBody>
                  <a:tcPr anchor="ctr"/>
                </a:tc>
                <a:tc>
                  <a:txBody>
                    <a:bodyPr/>
                    <a:lstStyle/>
                    <a:p>
                      <a:pPr algn="ctr"/>
                      <a:r>
                        <a:rPr lang="fr-FR" sz="1800"/>
                        <a:t>39</a:t>
                      </a:r>
                    </a:p>
                  </a:txBody>
                  <a:tcPr anchor="ctr"/>
                </a:tc>
                <a:tc>
                  <a:txBody>
                    <a:bodyPr/>
                    <a:lstStyle/>
                    <a:p>
                      <a:pPr algn="ctr"/>
                      <a:r>
                        <a:rPr lang="fr-FR" sz="1800"/>
                        <a:t>3,5</a:t>
                      </a:r>
                    </a:p>
                  </a:txBody>
                  <a:tcPr anchor="ctr"/>
                </a:tc>
                <a:extLst>
                  <a:ext uri="{0D108BD9-81ED-4DB2-BD59-A6C34878D82A}">
                    <a16:rowId xmlns:a16="http://schemas.microsoft.com/office/drawing/2014/main" val="3359480910"/>
                  </a:ext>
                </a:extLst>
              </a:tr>
              <a:tr h="193675">
                <a:tc>
                  <a:txBody>
                    <a:bodyPr/>
                    <a:lstStyle/>
                    <a:p>
                      <a:r>
                        <a:rPr lang="fr-FR" sz="1800"/>
                        <a:t>HD à domicile</a:t>
                      </a:r>
                    </a:p>
                  </a:txBody>
                  <a:tcPr anchor="ctr"/>
                </a:tc>
                <a:tc>
                  <a:txBody>
                    <a:bodyPr/>
                    <a:lstStyle/>
                    <a:p>
                      <a:pPr algn="ctr"/>
                      <a:r>
                        <a:rPr lang="fr-FR" sz="1800"/>
                        <a:t>1</a:t>
                      </a:r>
                    </a:p>
                  </a:txBody>
                  <a:tcPr anchor="ctr"/>
                </a:tc>
                <a:tc>
                  <a:txBody>
                    <a:bodyPr/>
                    <a:lstStyle/>
                    <a:p>
                      <a:pPr algn="ctr"/>
                      <a:r>
                        <a:rPr lang="fr-FR" sz="1800"/>
                        <a:t>0,1</a:t>
                      </a:r>
                    </a:p>
                  </a:txBody>
                  <a:tcPr anchor="ctr"/>
                </a:tc>
                <a:extLst>
                  <a:ext uri="{0D108BD9-81ED-4DB2-BD59-A6C34878D82A}">
                    <a16:rowId xmlns:a16="http://schemas.microsoft.com/office/drawing/2014/main" val="494822163"/>
                  </a:ext>
                </a:extLst>
              </a:tr>
              <a:tr h="193675">
                <a:tc>
                  <a:txBody>
                    <a:bodyPr/>
                    <a:lstStyle/>
                    <a:p>
                      <a:r>
                        <a:rPr lang="fr-FR" sz="1800"/>
                        <a:t>HD en entraînement</a:t>
                      </a:r>
                    </a:p>
                  </a:txBody>
                  <a:tcPr anchor="ctr"/>
                </a:tc>
                <a:tc>
                  <a:txBody>
                    <a:bodyPr/>
                    <a:lstStyle/>
                    <a:p>
                      <a:pPr algn="ctr"/>
                      <a:r>
                        <a:rPr lang="fr-FR" sz="1800"/>
                        <a:t>57</a:t>
                      </a:r>
                    </a:p>
                  </a:txBody>
                  <a:tcPr anchor="ctr"/>
                </a:tc>
                <a:tc>
                  <a:txBody>
                    <a:bodyPr/>
                    <a:lstStyle/>
                    <a:p>
                      <a:pPr algn="ctr"/>
                      <a:r>
                        <a:rPr lang="fr-FR" sz="1800"/>
                        <a:t>5,1</a:t>
                      </a:r>
                    </a:p>
                  </a:txBody>
                  <a:tcPr anchor="ctr"/>
                </a:tc>
                <a:extLst>
                  <a:ext uri="{0D108BD9-81ED-4DB2-BD59-A6C34878D82A}">
                    <a16:rowId xmlns:a16="http://schemas.microsoft.com/office/drawing/2014/main" val="1303155374"/>
                  </a:ext>
                </a:extLst>
              </a:tr>
              <a:tr h="193675">
                <a:tc>
                  <a:txBody>
                    <a:bodyPr/>
                    <a:lstStyle/>
                    <a:p>
                      <a:r>
                        <a:rPr lang="fr-FR" sz="1800"/>
                        <a:t>DPCA à domicile</a:t>
                      </a:r>
                    </a:p>
                  </a:txBody>
                  <a:tcPr anchor="ctr"/>
                </a:tc>
                <a:tc>
                  <a:txBody>
                    <a:bodyPr/>
                    <a:lstStyle/>
                    <a:p>
                      <a:pPr algn="ctr"/>
                      <a:r>
                        <a:rPr lang="fr-FR" sz="1800"/>
                        <a:t>25</a:t>
                      </a:r>
                    </a:p>
                  </a:txBody>
                  <a:tcPr anchor="ctr"/>
                </a:tc>
                <a:tc>
                  <a:txBody>
                    <a:bodyPr/>
                    <a:lstStyle/>
                    <a:p>
                      <a:pPr algn="ctr"/>
                      <a:r>
                        <a:rPr lang="fr-FR" sz="1800"/>
                        <a:t>2,2</a:t>
                      </a:r>
                    </a:p>
                  </a:txBody>
                  <a:tcPr anchor="ctr"/>
                </a:tc>
                <a:extLst>
                  <a:ext uri="{0D108BD9-81ED-4DB2-BD59-A6C34878D82A}">
                    <a16:rowId xmlns:a16="http://schemas.microsoft.com/office/drawing/2014/main" val="909610107"/>
                  </a:ext>
                </a:extLst>
              </a:tr>
              <a:tr h="193675">
                <a:tc>
                  <a:txBody>
                    <a:bodyPr/>
                    <a:lstStyle/>
                    <a:p>
                      <a:r>
                        <a:rPr lang="fr-FR" sz="1800"/>
                        <a:t>DPA à domicile</a:t>
                      </a:r>
                    </a:p>
                  </a:txBody>
                  <a:tcPr anchor="ctr"/>
                </a:tc>
                <a:tc>
                  <a:txBody>
                    <a:bodyPr/>
                    <a:lstStyle/>
                    <a:p>
                      <a:pPr algn="ctr"/>
                      <a:r>
                        <a:rPr lang="fr-FR" sz="1800"/>
                        <a:t>11</a:t>
                      </a:r>
                    </a:p>
                  </a:txBody>
                  <a:tcPr anchor="ctr"/>
                </a:tc>
                <a:tc>
                  <a:txBody>
                    <a:bodyPr/>
                    <a:lstStyle/>
                    <a:p>
                      <a:pPr algn="ctr"/>
                      <a:r>
                        <a:rPr lang="fr-FR" sz="1800"/>
                        <a:t>1,0</a:t>
                      </a:r>
                    </a:p>
                  </a:txBody>
                  <a:tcPr anchor="ctr"/>
                </a:tc>
                <a:extLst>
                  <a:ext uri="{0D108BD9-81ED-4DB2-BD59-A6C34878D82A}">
                    <a16:rowId xmlns:a16="http://schemas.microsoft.com/office/drawing/2014/main" val="3402195784"/>
                  </a:ext>
                </a:extLst>
              </a:tr>
              <a:tr h="193675">
                <a:tc>
                  <a:txBody>
                    <a:bodyPr/>
                    <a:lstStyle/>
                    <a:p>
                      <a:r>
                        <a:rPr lang="fr-FR" sz="1800"/>
                        <a:t>DP en entraînement</a:t>
                      </a:r>
                    </a:p>
                  </a:txBody>
                  <a:tcPr anchor="ctr"/>
                </a:tc>
                <a:tc>
                  <a:txBody>
                    <a:bodyPr/>
                    <a:lstStyle/>
                    <a:p>
                      <a:pPr algn="ctr"/>
                      <a:r>
                        <a:rPr lang="fr-FR" sz="1800"/>
                        <a:t>15</a:t>
                      </a:r>
                    </a:p>
                  </a:txBody>
                  <a:tcPr anchor="ctr"/>
                </a:tc>
                <a:tc>
                  <a:txBody>
                    <a:bodyPr/>
                    <a:lstStyle/>
                    <a:p>
                      <a:pPr algn="ctr"/>
                      <a:r>
                        <a:rPr lang="fr-FR" sz="1800"/>
                        <a:t>1,3</a:t>
                      </a:r>
                    </a:p>
                  </a:txBody>
                  <a:tcPr anchor="ctr"/>
                </a:tc>
                <a:extLst>
                  <a:ext uri="{0D108BD9-81ED-4DB2-BD59-A6C34878D82A}">
                    <a16:rowId xmlns:a16="http://schemas.microsoft.com/office/drawing/2014/main" val="3211035320"/>
                  </a:ext>
                </a:extLst>
              </a:tr>
              <a:tr h="193675">
                <a:tc>
                  <a:txBody>
                    <a:bodyPr/>
                    <a:lstStyle/>
                    <a:p>
                      <a:r>
                        <a:rPr lang="fr-FR" sz="1800"/>
                        <a:t>Retransplantation immédiate</a:t>
                      </a:r>
                    </a:p>
                  </a:txBody>
                  <a:tcPr anchor="ctr"/>
                </a:tc>
                <a:tc>
                  <a:txBody>
                    <a:bodyPr/>
                    <a:lstStyle/>
                    <a:p>
                      <a:pPr algn="ctr"/>
                      <a:r>
                        <a:rPr lang="fr-FR" sz="1800"/>
                        <a:t>2</a:t>
                      </a:r>
                    </a:p>
                  </a:txBody>
                  <a:tcPr anchor="ctr"/>
                </a:tc>
                <a:tc>
                  <a:txBody>
                    <a:bodyPr/>
                    <a:lstStyle/>
                    <a:p>
                      <a:pPr algn="ctr"/>
                      <a:r>
                        <a:rPr lang="fr-FR" sz="1800"/>
                        <a:t>0,2</a:t>
                      </a:r>
                    </a:p>
                  </a:txBody>
                  <a:tcPr anchor="ctr"/>
                </a:tc>
                <a:extLst>
                  <a:ext uri="{0D108BD9-81ED-4DB2-BD59-A6C34878D82A}">
                    <a16:rowId xmlns:a16="http://schemas.microsoft.com/office/drawing/2014/main" val="87067803"/>
                  </a:ext>
                </a:extLst>
              </a:tr>
              <a:tr h="193675">
                <a:tc>
                  <a:txBody>
                    <a:bodyPr/>
                    <a:lstStyle/>
                    <a:p>
                      <a:r>
                        <a:rPr lang="fr-FR" sz="1800"/>
                        <a:t>Décès précoce post ARF</a:t>
                      </a:r>
                    </a:p>
                  </a:txBody>
                  <a:tcPr anchor="ctr"/>
                </a:tc>
                <a:tc>
                  <a:txBody>
                    <a:bodyPr/>
                    <a:lstStyle/>
                    <a:p>
                      <a:pPr algn="ctr"/>
                      <a:r>
                        <a:rPr lang="fr-FR" sz="1800"/>
                        <a:t>13</a:t>
                      </a:r>
                    </a:p>
                  </a:txBody>
                  <a:tcPr anchor="ctr"/>
                </a:tc>
                <a:tc>
                  <a:txBody>
                    <a:bodyPr/>
                    <a:lstStyle/>
                    <a:p>
                      <a:pPr algn="ctr"/>
                      <a:r>
                        <a:rPr lang="fr-FR" sz="1800"/>
                        <a:t>1,2</a:t>
                      </a:r>
                    </a:p>
                  </a:txBody>
                  <a:tcPr anchor="ctr"/>
                </a:tc>
                <a:extLst>
                  <a:ext uri="{0D108BD9-81ED-4DB2-BD59-A6C34878D82A}">
                    <a16:rowId xmlns:a16="http://schemas.microsoft.com/office/drawing/2014/main" val="34980368"/>
                  </a:ext>
                </a:extLst>
              </a:tr>
              <a:tr h="193675">
                <a:tc>
                  <a:txBody>
                    <a:bodyPr/>
                    <a:lstStyle/>
                    <a:p>
                      <a:r>
                        <a:rPr lang="fr-FR" sz="1800"/>
                        <a:t>Inconnu*</a:t>
                      </a:r>
                    </a:p>
                  </a:txBody>
                  <a:tcPr anchor="ctr"/>
                </a:tc>
                <a:tc>
                  <a:txBody>
                    <a:bodyPr/>
                    <a:lstStyle/>
                    <a:p>
                      <a:pPr algn="ctr"/>
                      <a:r>
                        <a:rPr lang="fr-FR" sz="1800"/>
                        <a:t>39</a:t>
                      </a:r>
                    </a:p>
                  </a:txBody>
                  <a:tcPr anchor="ctr"/>
                </a:tc>
                <a:tc>
                  <a:txBody>
                    <a:bodyPr/>
                    <a:lstStyle/>
                    <a:p>
                      <a:pPr algn="ctr"/>
                      <a:r>
                        <a:rPr lang="fr-FR" sz="1800" dirty="0"/>
                        <a:t>3,5</a:t>
                      </a:r>
                    </a:p>
                  </a:txBody>
                  <a:tcPr anchor="ctr"/>
                </a:tc>
                <a:extLst>
                  <a:ext uri="{0D108BD9-81ED-4DB2-BD59-A6C34878D82A}">
                    <a16:rowId xmlns:a16="http://schemas.microsoft.com/office/drawing/2014/main" val="2151514966"/>
                  </a:ext>
                </a:extLst>
              </a:tr>
            </a:tbl>
          </a:graphicData>
        </a:graphic>
      </p:graphicFrame>
      <p:sp>
        <p:nvSpPr>
          <p:cNvPr id="7" name="ZoneTexte 6"/>
          <p:cNvSpPr txBox="1"/>
          <p:nvPr>
            <p:custDataLst>
              <p:tags r:id="rId2"/>
            </p:custDataLst>
          </p:nvPr>
        </p:nvSpPr>
        <p:spPr>
          <a:xfrm>
            <a:off x="4455935" y="5157192"/>
            <a:ext cx="3280129" cy="369332"/>
          </a:xfrm>
          <a:prstGeom prst="rect">
            <a:avLst/>
          </a:prstGeom>
          <a:noFill/>
        </p:spPr>
        <p:txBody>
          <a:bodyPr vert="horz" wrap="none" rtlCol="0" anchor="b">
            <a:spAutoFit/>
          </a:bodyPr>
          <a:lstStyle/>
          <a:p>
            <a:r>
              <a:rPr lang="fr-FR" dirty="0"/>
              <a:t>* Dont 4 résidants à l'étranger.</a:t>
            </a:r>
          </a:p>
        </p:txBody>
      </p:sp>
    </p:spTree>
    <p:extLst>
      <p:ext uri="{BB962C8B-B14F-4D97-AF65-F5344CB8AC3E}">
        <p14:creationId xmlns:p14="http://schemas.microsoft.com/office/powerpoint/2010/main" val="3514829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2348880"/>
            <a:ext cx="1035892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Trajectoire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10681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7970" y="6328085"/>
            <a:ext cx="7553290" cy="369332"/>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Provenance des patients en traitement de suppléance au 31/12/2022</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557371015"/>
              </p:ext>
            </p:extLst>
          </p:nvPr>
        </p:nvGraphicFramePr>
        <p:xfrm>
          <a:off x="2053751" y="253999"/>
          <a:ext cx="8506744" cy="3352800"/>
        </p:xfrm>
        <a:graphic>
          <a:graphicData uri="http://schemas.openxmlformats.org/drawingml/2006/table">
            <a:tbl>
              <a:tblPr firstRow="1" bandRow="1">
                <a:tableStyleId>{5C22544A-7EE6-4342-B048-85BDC9FD1C3A}</a:tableStyleId>
              </a:tblPr>
              <a:tblGrid>
                <a:gridCol w="2720803">
                  <a:extLst>
                    <a:ext uri="{9D8B030D-6E8A-4147-A177-3AD203B41FA5}">
                      <a16:colId xmlns:a16="http://schemas.microsoft.com/office/drawing/2014/main" val="3385222299"/>
                    </a:ext>
                  </a:extLst>
                </a:gridCol>
                <a:gridCol w="696957">
                  <a:extLst>
                    <a:ext uri="{9D8B030D-6E8A-4147-A177-3AD203B41FA5}">
                      <a16:colId xmlns:a16="http://schemas.microsoft.com/office/drawing/2014/main" val="3129934406"/>
                    </a:ext>
                  </a:extLst>
                </a:gridCol>
                <a:gridCol w="492888">
                  <a:extLst>
                    <a:ext uri="{9D8B030D-6E8A-4147-A177-3AD203B41FA5}">
                      <a16:colId xmlns:a16="http://schemas.microsoft.com/office/drawing/2014/main" val="1601108662"/>
                    </a:ext>
                  </a:extLst>
                </a:gridCol>
                <a:gridCol w="696957">
                  <a:extLst>
                    <a:ext uri="{9D8B030D-6E8A-4147-A177-3AD203B41FA5}">
                      <a16:colId xmlns:a16="http://schemas.microsoft.com/office/drawing/2014/main" val="2258299675"/>
                    </a:ext>
                  </a:extLst>
                </a:gridCol>
                <a:gridCol w="492888">
                  <a:extLst>
                    <a:ext uri="{9D8B030D-6E8A-4147-A177-3AD203B41FA5}">
                      <a16:colId xmlns:a16="http://schemas.microsoft.com/office/drawing/2014/main" val="649446550"/>
                    </a:ext>
                  </a:extLst>
                </a:gridCol>
                <a:gridCol w="615315">
                  <a:extLst>
                    <a:ext uri="{9D8B030D-6E8A-4147-A177-3AD203B41FA5}">
                      <a16:colId xmlns:a16="http://schemas.microsoft.com/office/drawing/2014/main" val="185077114"/>
                    </a:ext>
                  </a:extLst>
                </a:gridCol>
                <a:gridCol w="492888">
                  <a:extLst>
                    <a:ext uri="{9D8B030D-6E8A-4147-A177-3AD203B41FA5}">
                      <a16:colId xmlns:a16="http://schemas.microsoft.com/office/drawing/2014/main" val="1134897643"/>
                    </a:ext>
                  </a:extLst>
                </a:gridCol>
                <a:gridCol w="615315">
                  <a:extLst>
                    <a:ext uri="{9D8B030D-6E8A-4147-A177-3AD203B41FA5}">
                      <a16:colId xmlns:a16="http://schemas.microsoft.com/office/drawing/2014/main" val="1410740447"/>
                    </a:ext>
                  </a:extLst>
                </a:gridCol>
                <a:gridCol w="492888">
                  <a:extLst>
                    <a:ext uri="{9D8B030D-6E8A-4147-A177-3AD203B41FA5}">
                      <a16:colId xmlns:a16="http://schemas.microsoft.com/office/drawing/2014/main" val="1541454434"/>
                    </a:ext>
                  </a:extLst>
                </a:gridCol>
                <a:gridCol w="696957">
                  <a:extLst>
                    <a:ext uri="{9D8B030D-6E8A-4147-A177-3AD203B41FA5}">
                      <a16:colId xmlns:a16="http://schemas.microsoft.com/office/drawing/2014/main" val="3805314967"/>
                    </a:ext>
                  </a:extLst>
                </a:gridCol>
                <a:gridCol w="492888">
                  <a:extLst>
                    <a:ext uri="{9D8B030D-6E8A-4147-A177-3AD203B41FA5}">
                      <a16:colId xmlns:a16="http://schemas.microsoft.com/office/drawing/2014/main" val="120608987"/>
                    </a:ext>
                  </a:extLst>
                </a:gridCol>
              </a:tblGrid>
              <a:tr h="238392">
                <a:tc>
                  <a:txBody>
                    <a:bodyPr/>
                    <a:lstStyle/>
                    <a:p>
                      <a:pPr algn="ctr"/>
                      <a:endParaRPr lang="fr-FR" sz="1100"/>
                    </a:p>
                  </a:txBody>
                  <a:tcPr anchor="ctr"/>
                </a:tc>
                <a:tc gridSpan="10">
                  <a:txBody>
                    <a:bodyPr/>
                    <a:lstStyle/>
                    <a:p>
                      <a:pPr algn="ctr"/>
                      <a:r>
                        <a:rPr lang="fr-FR" sz="1100"/>
                        <a:t>Modalités de traitement des 94 113 patients présents au 31/12/2022</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2116402637"/>
                  </a:ext>
                </a:extLst>
              </a:tr>
              <a:tr h="374616">
                <a:tc>
                  <a:txBody>
                    <a:bodyPr/>
                    <a:lstStyle/>
                    <a:p>
                      <a:pPr algn="ctr"/>
                      <a:endParaRPr lang="fr-FR" sz="1100"/>
                    </a:p>
                  </a:txBody>
                  <a:tcPr anchor="ctr"/>
                </a:tc>
                <a:tc gridSpan="2">
                  <a:txBody>
                    <a:bodyPr/>
                    <a:lstStyle/>
                    <a:p>
                      <a:pPr algn="ctr"/>
                      <a:r>
                        <a:rPr lang="fr-FR" sz="1100"/>
                        <a:t>HD en centre </a:t>
                      </a:r>
                    </a:p>
                    <a:p>
                      <a:pPr algn="ctr"/>
                      <a:r>
                        <a:rPr lang="fr-FR" sz="1100"/>
                        <a:t> n=27 252</a:t>
                      </a:r>
                    </a:p>
                  </a:txBody>
                  <a:tcPr anchor="ctr"/>
                </a:tc>
                <a:tc hMerge="1">
                  <a:txBody>
                    <a:bodyPr/>
                    <a:lstStyle/>
                    <a:p>
                      <a:endParaRPr lang="fr-FR" sz="800"/>
                    </a:p>
                  </a:txBody>
                  <a:tcPr/>
                </a:tc>
                <a:tc gridSpan="2">
                  <a:txBody>
                    <a:bodyPr/>
                    <a:lstStyle/>
                    <a:p>
                      <a:pPr algn="ctr"/>
                      <a:r>
                        <a:rPr lang="da-DK" sz="1100"/>
                        <a:t>HD en UDM </a:t>
                      </a:r>
                    </a:p>
                    <a:p>
                      <a:pPr algn="ctr"/>
                      <a:r>
                        <a:rPr lang="da-DK" sz="1100"/>
                        <a:t> n=13 295</a:t>
                      </a:r>
                      <a:endParaRPr lang="fr-FR" sz="1100"/>
                    </a:p>
                  </a:txBody>
                  <a:tcPr anchor="ctr"/>
                </a:tc>
                <a:tc hMerge="1">
                  <a:txBody>
                    <a:bodyPr/>
                    <a:lstStyle/>
                    <a:p>
                      <a:endParaRPr lang="fr-FR" sz="800"/>
                    </a:p>
                  </a:txBody>
                  <a:tcPr/>
                </a:tc>
                <a:tc gridSpan="2">
                  <a:txBody>
                    <a:bodyPr/>
                    <a:lstStyle/>
                    <a:p>
                      <a:pPr algn="ctr"/>
                      <a:r>
                        <a:rPr lang="fr-FR" sz="1100"/>
                        <a:t>HD autonome </a:t>
                      </a:r>
                    </a:p>
                    <a:p>
                      <a:pPr algn="ctr"/>
                      <a:r>
                        <a:rPr lang="fr-FR" sz="1100"/>
                        <a:t> n=8 565</a:t>
                      </a:r>
                    </a:p>
                  </a:txBody>
                  <a:tcPr anchor="ctr"/>
                </a:tc>
                <a:tc hMerge="1">
                  <a:txBody>
                    <a:bodyPr/>
                    <a:lstStyle/>
                    <a:p>
                      <a:endParaRPr lang="fr-FR" sz="800"/>
                    </a:p>
                  </a:txBody>
                  <a:tcPr/>
                </a:tc>
                <a:tc gridSpan="2">
                  <a:txBody>
                    <a:bodyPr/>
                    <a:lstStyle/>
                    <a:p>
                      <a:pPr algn="ctr"/>
                      <a:r>
                        <a:rPr lang="fr-FR" sz="1100"/>
                        <a:t>DP </a:t>
                      </a:r>
                    </a:p>
                    <a:p>
                      <a:pPr algn="ctr"/>
                      <a:r>
                        <a:rPr lang="fr-FR" sz="1100"/>
                        <a:t> n=2 986</a:t>
                      </a:r>
                    </a:p>
                  </a:txBody>
                  <a:tcPr anchor="ctr"/>
                </a:tc>
                <a:tc hMerge="1">
                  <a:txBody>
                    <a:bodyPr/>
                    <a:lstStyle/>
                    <a:p>
                      <a:endParaRPr lang="fr-FR" sz="800"/>
                    </a:p>
                  </a:txBody>
                  <a:tcPr/>
                </a:tc>
                <a:tc gridSpan="2">
                  <a:txBody>
                    <a:bodyPr/>
                    <a:lstStyle/>
                    <a:p>
                      <a:pPr algn="ctr"/>
                      <a:r>
                        <a:rPr lang="fr-FR" sz="1100"/>
                        <a:t>TX </a:t>
                      </a:r>
                    </a:p>
                    <a:p>
                      <a:pPr algn="ctr"/>
                      <a:r>
                        <a:rPr lang="fr-FR" sz="1100"/>
                        <a:t> n=42 015</a:t>
                      </a:r>
                    </a:p>
                  </a:txBody>
                  <a:tcPr anchor="ctr"/>
                </a:tc>
                <a:tc hMerge="1">
                  <a:txBody>
                    <a:bodyPr/>
                    <a:lstStyle/>
                    <a:p>
                      <a:endParaRPr lang="fr-FR" sz="800"/>
                    </a:p>
                  </a:txBody>
                  <a:tcPr/>
                </a:tc>
                <a:extLst>
                  <a:ext uri="{0D108BD9-81ED-4DB2-BD59-A6C34878D82A}">
                    <a16:rowId xmlns:a16="http://schemas.microsoft.com/office/drawing/2014/main" val="1214575923"/>
                  </a:ext>
                </a:extLst>
              </a:tr>
              <a:tr h="510840">
                <a:tc>
                  <a:txBody>
                    <a:bodyPr/>
                    <a:lstStyle/>
                    <a:p>
                      <a:pPr algn="ctr"/>
                      <a:r>
                        <a:rPr lang="fr-FR" sz="1100"/>
                        <a:t>Origine </a:t>
                      </a:r>
                    </a:p>
                    <a:p>
                      <a:pPr algn="ctr"/>
                      <a:r>
                        <a:rPr lang="fr-FR" sz="1100"/>
                        <a:t> (1)Prévalents au 31/12/2021 </a:t>
                      </a:r>
                    </a:p>
                    <a:p>
                      <a:pPr algn="ctr"/>
                      <a:r>
                        <a:rPr lang="fr-FR" sz="1100"/>
                        <a:t> Modalité de traitement au 31/12/2021</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extLst>
                  <a:ext uri="{0D108BD9-81ED-4DB2-BD59-A6C34878D82A}">
                    <a16:rowId xmlns:a16="http://schemas.microsoft.com/office/drawing/2014/main" val="3426265230"/>
                  </a:ext>
                </a:extLst>
              </a:tr>
              <a:tr h="238392">
                <a:tc>
                  <a:txBody>
                    <a:bodyPr/>
                    <a:lstStyle/>
                    <a:p>
                      <a:r>
                        <a:rPr lang="fr-FR" sz="1100"/>
                        <a:t>HD en centre</a:t>
                      </a:r>
                    </a:p>
                  </a:txBody>
                  <a:tcPr anchor="ctr"/>
                </a:tc>
                <a:tc>
                  <a:txBody>
                    <a:bodyPr/>
                    <a:lstStyle/>
                    <a:p>
                      <a:pPr algn="ctr"/>
                      <a:r>
                        <a:rPr lang="fr-FR" sz="1100"/>
                        <a:t>18 751</a:t>
                      </a:r>
                    </a:p>
                  </a:txBody>
                  <a:tcPr anchor="ctr"/>
                </a:tc>
                <a:tc>
                  <a:txBody>
                    <a:bodyPr/>
                    <a:lstStyle/>
                    <a:p>
                      <a:pPr algn="ctr"/>
                      <a:r>
                        <a:rPr lang="fr-FR" sz="1100"/>
                        <a:t>88</a:t>
                      </a:r>
                    </a:p>
                  </a:txBody>
                  <a:tcPr anchor="ctr"/>
                </a:tc>
                <a:tc>
                  <a:txBody>
                    <a:bodyPr/>
                    <a:lstStyle/>
                    <a:p>
                      <a:pPr algn="ctr"/>
                      <a:r>
                        <a:rPr lang="fr-FR" sz="1100"/>
                        <a:t>1 519</a:t>
                      </a:r>
                    </a:p>
                  </a:txBody>
                  <a:tcPr anchor="ctr"/>
                </a:tc>
                <a:tc>
                  <a:txBody>
                    <a:bodyPr/>
                    <a:lstStyle/>
                    <a:p>
                      <a:pPr algn="ctr"/>
                      <a:r>
                        <a:rPr lang="fr-FR" sz="1100"/>
                        <a:t>13</a:t>
                      </a:r>
                    </a:p>
                  </a:txBody>
                  <a:tcPr anchor="ctr"/>
                </a:tc>
                <a:tc>
                  <a:txBody>
                    <a:bodyPr/>
                    <a:lstStyle/>
                    <a:p>
                      <a:pPr algn="ctr"/>
                      <a:r>
                        <a:rPr lang="fr-FR" sz="1100"/>
                        <a:t>638</a:t>
                      </a:r>
                    </a:p>
                  </a:txBody>
                  <a:tcPr anchor="ctr"/>
                </a:tc>
                <a:tc>
                  <a:txBody>
                    <a:bodyPr/>
                    <a:lstStyle/>
                    <a:p>
                      <a:pPr algn="ctr"/>
                      <a:r>
                        <a:rPr lang="fr-FR" sz="1100"/>
                        <a:t>8</a:t>
                      </a:r>
                    </a:p>
                  </a:txBody>
                  <a:tcPr anchor="ctr"/>
                </a:tc>
                <a:tc>
                  <a:txBody>
                    <a:bodyPr/>
                    <a:lstStyle/>
                    <a:p>
                      <a:pPr algn="ctr"/>
                      <a:r>
                        <a:rPr lang="fr-FR" sz="1100"/>
                        <a:t>61</a:t>
                      </a:r>
                    </a:p>
                  </a:txBody>
                  <a:tcPr anchor="ctr"/>
                </a:tc>
                <a:tc>
                  <a:txBody>
                    <a:bodyPr/>
                    <a:lstStyle/>
                    <a:p>
                      <a:pPr algn="ctr"/>
                      <a:r>
                        <a:rPr lang="fr-FR" sz="1100"/>
                        <a:t>3</a:t>
                      </a:r>
                    </a:p>
                  </a:txBody>
                  <a:tcPr anchor="ctr"/>
                </a:tc>
                <a:tc>
                  <a:txBody>
                    <a:bodyPr/>
                    <a:lstStyle/>
                    <a:p>
                      <a:pPr algn="ctr"/>
                      <a:r>
                        <a:rPr lang="fr-FR" sz="1100"/>
                        <a:t>742</a:t>
                      </a:r>
                    </a:p>
                  </a:txBody>
                  <a:tcPr anchor="ctr"/>
                </a:tc>
                <a:tc>
                  <a:txBody>
                    <a:bodyPr/>
                    <a:lstStyle/>
                    <a:p>
                      <a:pPr algn="ctr"/>
                      <a:r>
                        <a:rPr lang="fr-FR" sz="1100"/>
                        <a:t>2</a:t>
                      </a:r>
                    </a:p>
                  </a:txBody>
                  <a:tcPr anchor="ctr"/>
                </a:tc>
                <a:extLst>
                  <a:ext uri="{0D108BD9-81ED-4DB2-BD59-A6C34878D82A}">
                    <a16:rowId xmlns:a16="http://schemas.microsoft.com/office/drawing/2014/main" val="141882047"/>
                  </a:ext>
                </a:extLst>
              </a:tr>
              <a:tr h="238392">
                <a:tc>
                  <a:txBody>
                    <a:bodyPr/>
                    <a:lstStyle/>
                    <a:p>
                      <a:r>
                        <a:rPr lang="fr-FR" sz="1100"/>
                        <a:t>HD en UDM</a:t>
                      </a:r>
                    </a:p>
                  </a:txBody>
                  <a:tcPr anchor="ctr"/>
                </a:tc>
                <a:tc>
                  <a:txBody>
                    <a:bodyPr/>
                    <a:lstStyle/>
                    <a:p>
                      <a:pPr algn="ctr"/>
                      <a:r>
                        <a:rPr lang="fr-FR" sz="1100"/>
                        <a:t>973</a:t>
                      </a:r>
                    </a:p>
                  </a:txBody>
                  <a:tcPr anchor="ctr"/>
                </a:tc>
                <a:tc>
                  <a:txBody>
                    <a:bodyPr/>
                    <a:lstStyle/>
                    <a:p>
                      <a:pPr algn="ctr"/>
                      <a:r>
                        <a:rPr lang="fr-FR" sz="1100"/>
                        <a:t>5</a:t>
                      </a:r>
                    </a:p>
                  </a:txBody>
                  <a:tcPr anchor="ctr"/>
                </a:tc>
                <a:tc>
                  <a:txBody>
                    <a:bodyPr/>
                    <a:lstStyle/>
                    <a:p>
                      <a:pPr algn="ctr"/>
                      <a:r>
                        <a:rPr lang="fr-FR" sz="1100"/>
                        <a:t>9 496</a:t>
                      </a:r>
                    </a:p>
                  </a:txBody>
                  <a:tcPr anchor="ctr"/>
                </a:tc>
                <a:tc>
                  <a:txBody>
                    <a:bodyPr/>
                    <a:lstStyle/>
                    <a:p>
                      <a:pPr algn="ctr"/>
                      <a:r>
                        <a:rPr lang="fr-FR" sz="1100"/>
                        <a:t>80</a:t>
                      </a:r>
                    </a:p>
                  </a:txBody>
                  <a:tcPr anchor="ctr"/>
                </a:tc>
                <a:tc>
                  <a:txBody>
                    <a:bodyPr/>
                    <a:lstStyle/>
                    <a:p>
                      <a:pPr algn="ctr"/>
                      <a:r>
                        <a:rPr lang="fr-FR" sz="1100"/>
                        <a:t>391</a:t>
                      </a:r>
                    </a:p>
                  </a:txBody>
                  <a:tcPr anchor="ctr"/>
                </a:tc>
                <a:tc>
                  <a:txBody>
                    <a:bodyPr/>
                    <a:lstStyle/>
                    <a:p>
                      <a:pPr algn="ctr"/>
                      <a:r>
                        <a:rPr lang="fr-FR" sz="1100"/>
                        <a:t>5</a:t>
                      </a:r>
                    </a:p>
                  </a:txBody>
                  <a:tcPr anchor="ctr"/>
                </a:tc>
                <a:tc>
                  <a:txBody>
                    <a:bodyPr/>
                    <a:lstStyle/>
                    <a:p>
                      <a:pPr algn="ctr"/>
                      <a:r>
                        <a:rPr lang="fr-FR" sz="1100"/>
                        <a:t>5</a:t>
                      </a:r>
                    </a:p>
                  </a:txBody>
                  <a:tcPr anchor="ctr"/>
                </a:tc>
                <a:tc>
                  <a:txBody>
                    <a:bodyPr/>
                    <a:lstStyle/>
                    <a:p>
                      <a:pPr algn="ctr"/>
                      <a:r>
                        <a:rPr lang="fr-FR" sz="1100"/>
                        <a:t>0</a:t>
                      </a:r>
                    </a:p>
                  </a:txBody>
                  <a:tcPr anchor="ctr"/>
                </a:tc>
                <a:tc>
                  <a:txBody>
                    <a:bodyPr/>
                    <a:lstStyle/>
                    <a:p>
                      <a:pPr algn="ctr"/>
                      <a:r>
                        <a:rPr lang="fr-FR" sz="1100"/>
                        <a:t>784</a:t>
                      </a:r>
                    </a:p>
                  </a:txBody>
                  <a:tcPr anchor="ctr"/>
                </a:tc>
                <a:tc>
                  <a:txBody>
                    <a:bodyPr/>
                    <a:lstStyle/>
                    <a:p>
                      <a:pPr algn="ctr"/>
                      <a:r>
                        <a:rPr lang="fr-FR" sz="1100"/>
                        <a:t>2</a:t>
                      </a:r>
                    </a:p>
                  </a:txBody>
                  <a:tcPr anchor="ctr"/>
                </a:tc>
                <a:extLst>
                  <a:ext uri="{0D108BD9-81ED-4DB2-BD59-A6C34878D82A}">
                    <a16:rowId xmlns:a16="http://schemas.microsoft.com/office/drawing/2014/main" val="878390282"/>
                  </a:ext>
                </a:extLst>
              </a:tr>
              <a:tr h="238392">
                <a:tc>
                  <a:txBody>
                    <a:bodyPr/>
                    <a:lstStyle/>
                    <a:p>
                      <a:r>
                        <a:rPr lang="fr-FR" sz="1100"/>
                        <a:t>HD autonome</a:t>
                      </a:r>
                    </a:p>
                  </a:txBody>
                  <a:tcPr anchor="ctr"/>
                </a:tc>
                <a:tc>
                  <a:txBody>
                    <a:bodyPr/>
                    <a:lstStyle/>
                    <a:p>
                      <a:pPr algn="ctr"/>
                      <a:r>
                        <a:rPr lang="fr-FR" sz="1100"/>
                        <a:t>431</a:t>
                      </a:r>
                    </a:p>
                  </a:txBody>
                  <a:tcPr anchor="ctr"/>
                </a:tc>
                <a:tc>
                  <a:txBody>
                    <a:bodyPr/>
                    <a:lstStyle/>
                    <a:p>
                      <a:pPr algn="ctr"/>
                      <a:r>
                        <a:rPr lang="fr-FR" sz="1100"/>
                        <a:t>2</a:t>
                      </a:r>
                    </a:p>
                  </a:txBody>
                  <a:tcPr anchor="ctr"/>
                </a:tc>
                <a:tc>
                  <a:txBody>
                    <a:bodyPr/>
                    <a:lstStyle/>
                    <a:p>
                      <a:pPr algn="ctr"/>
                      <a:r>
                        <a:rPr lang="fr-FR" sz="1100"/>
                        <a:t>457</a:t>
                      </a:r>
                    </a:p>
                  </a:txBody>
                  <a:tcPr anchor="ctr"/>
                </a:tc>
                <a:tc>
                  <a:txBody>
                    <a:bodyPr/>
                    <a:lstStyle/>
                    <a:p>
                      <a:pPr algn="ctr"/>
                      <a:r>
                        <a:rPr lang="fr-FR" sz="1100"/>
                        <a:t>4</a:t>
                      </a:r>
                    </a:p>
                  </a:txBody>
                  <a:tcPr anchor="ctr"/>
                </a:tc>
                <a:tc>
                  <a:txBody>
                    <a:bodyPr/>
                    <a:lstStyle/>
                    <a:p>
                      <a:pPr algn="ctr"/>
                      <a:r>
                        <a:rPr lang="fr-FR" sz="1100"/>
                        <a:t>6 331</a:t>
                      </a:r>
                    </a:p>
                  </a:txBody>
                  <a:tcPr anchor="ctr"/>
                </a:tc>
                <a:tc>
                  <a:txBody>
                    <a:bodyPr/>
                    <a:lstStyle/>
                    <a:p>
                      <a:pPr algn="ctr"/>
                      <a:r>
                        <a:rPr lang="fr-FR" sz="1100"/>
                        <a:t>83</a:t>
                      </a:r>
                    </a:p>
                  </a:txBody>
                  <a:tcPr anchor="ctr"/>
                </a:tc>
                <a:tc>
                  <a:txBody>
                    <a:bodyPr/>
                    <a:lstStyle/>
                    <a:p>
                      <a:pPr algn="ctr"/>
                      <a:r>
                        <a:rPr lang="fr-FR" sz="1100"/>
                        <a:t>1</a:t>
                      </a:r>
                    </a:p>
                  </a:txBody>
                  <a:tcPr anchor="ctr"/>
                </a:tc>
                <a:tc>
                  <a:txBody>
                    <a:bodyPr/>
                    <a:lstStyle/>
                    <a:p>
                      <a:pPr algn="ctr"/>
                      <a:r>
                        <a:rPr lang="fr-FR" sz="1100"/>
                        <a:t>0</a:t>
                      </a:r>
                    </a:p>
                  </a:txBody>
                  <a:tcPr anchor="ctr"/>
                </a:tc>
                <a:tc>
                  <a:txBody>
                    <a:bodyPr/>
                    <a:lstStyle/>
                    <a:p>
                      <a:pPr algn="ctr"/>
                      <a:r>
                        <a:rPr lang="fr-FR" sz="1100"/>
                        <a:t>685</a:t>
                      </a:r>
                    </a:p>
                  </a:txBody>
                  <a:tcPr anchor="ctr"/>
                </a:tc>
                <a:tc>
                  <a:txBody>
                    <a:bodyPr/>
                    <a:lstStyle/>
                    <a:p>
                      <a:pPr algn="ctr"/>
                      <a:r>
                        <a:rPr lang="fr-FR" sz="1100"/>
                        <a:t>2</a:t>
                      </a:r>
                    </a:p>
                  </a:txBody>
                  <a:tcPr anchor="ctr"/>
                </a:tc>
                <a:extLst>
                  <a:ext uri="{0D108BD9-81ED-4DB2-BD59-A6C34878D82A}">
                    <a16:rowId xmlns:a16="http://schemas.microsoft.com/office/drawing/2014/main" val="881691334"/>
                  </a:ext>
                </a:extLst>
              </a:tr>
              <a:tr h="238392">
                <a:tc>
                  <a:txBody>
                    <a:bodyPr/>
                    <a:lstStyle/>
                    <a:p>
                      <a:r>
                        <a:rPr lang="fr-FR" sz="1100" dirty="0"/>
                        <a:t>DP</a:t>
                      </a:r>
                    </a:p>
                  </a:txBody>
                  <a:tcPr anchor="ctr"/>
                </a:tc>
                <a:tc>
                  <a:txBody>
                    <a:bodyPr/>
                    <a:lstStyle/>
                    <a:p>
                      <a:pPr algn="ctr"/>
                      <a:r>
                        <a:rPr lang="fr-FR" sz="1100"/>
                        <a:t>261</a:t>
                      </a:r>
                    </a:p>
                  </a:txBody>
                  <a:tcPr anchor="ctr"/>
                </a:tc>
                <a:tc>
                  <a:txBody>
                    <a:bodyPr/>
                    <a:lstStyle/>
                    <a:p>
                      <a:pPr algn="ctr"/>
                      <a:r>
                        <a:rPr lang="fr-FR" sz="1100"/>
                        <a:t>1</a:t>
                      </a:r>
                    </a:p>
                  </a:txBody>
                  <a:tcPr anchor="ctr"/>
                </a:tc>
                <a:tc>
                  <a:txBody>
                    <a:bodyPr/>
                    <a:lstStyle/>
                    <a:p>
                      <a:pPr algn="ctr"/>
                      <a:r>
                        <a:rPr lang="fr-FR" sz="1100"/>
                        <a:t>86</a:t>
                      </a:r>
                    </a:p>
                  </a:txBody>
                  <a:tcPr anchor="ctr"/>
                </a:tc>
                <a:tc>
                  <a:txBody>
                    <a:bodyPr/>
                    <a:lstStyle/>
                    <a:p>
                      <a:pPr algn="ctr"/>
                      <a:r>
                        <a:rPr lang="fr-FR" sz="1100"/>
                        <a:t>1</a:t>
                      </a:r>
                    </a:p>
                  </a:txBody>
                  <a:tcPr anchor="ctr"/>
                </a:tc>
                <a:tc>
                  <a:txBody>
                    <a:bodyPr/>
                    <a:lstStyle/>
                    <a:p>
                      <a:pPr algn="ctr"/>
                      <a:r>
                        <a:rPr lang="fr-FR" sz="1100"/>
                        <a:t>51</a:t>
                      </a:r>
                    </a:p>
                  </a:txBody>
                  <a:tcPr anchor="ctr"/>
                </a:tc>
                <a:tc>
                  <a:txBody>
                    <a:bodyPr/>
                    <a:lstStyle/>
                    <a:p>
                      <a:pPr algn="ctr"/>
                      <a:r>
                        <a:rPr lang="fr-FR" sz="1100"/>
                        <a:t>1</a:t>
                      </a:r>
                    </a:p>
                  </a:txBody>
                  <a:tcPr anchor="ctr"/>
                </a:tc>
                <a:tc>
                  <a:txBody>
                    <a:bodyPr/>
                    <a:lstStyle/>
                    <a:p>
                      <a:pPr algn="ctr"/>
                      <a:r>
                        <a:rPr lang="fr-FR" sz="1100"/>
                        <a:t>1 875</a:t>
                      </a:r>
                    </a:p>
                  </a:txBody>
                  <a:tcPr anchor="ctr"/>
                </a:tc>
                <a:tc>
                  <a:txBody>
                    <a:bodyPr/>
                    <a:lstStyle/>
                    <a:p>
                      <a:pPr algn="ctr"/>
                      <a:r>
                        <a:rPr lang="fr-FR" sz="1100"/>
                        <a:t>93</a:t>
                      </a:r>
                    </a:p>
                  </a:txBody>
                  <a:tcPr anchor="ctr"/>
                </a:tc>
                <a:tc>
                  <a:txBody>
                    <a:bodyPr/>
                    <a:lstStyle/>
                    <a:p>
                      <a:pPr algn="ctr"/>
                      <a:r>
                        <a:rPr lang="fr-FR" sz="1100"/>
                        <a:t>285</a:t>
                      </a:r>
                    </a:p>
                  </a:txBody>
                  <a:tcPr anchor="ctr"/>
                </a:tc>
                <a:tc>
                  <a:txBody>
                    <a:bodyPr/>
                    <a:lstStyle/>
                    <a:p>
                      <a:pPr algn="ctr"/>
                      <a:r>
                        <a:rPr lang="fr-FR" sz="1100"/>
                        <a:t>1</a:t>
                      </a:r>
                    </a:p>
                  </a:txBody>
                  <a:tcPr anchor="ctr"/>
                </a:tc>
                <a:extLst>
                  <a:ext uri="{0D108BD9-81ED-4DB2-BD59-A6C34878D82A}">
                    <a16:rowId xmlns:a16="http://schemas.microsoft.com/office/drawing/2014/main" val="3615130820"/>
                  </a:ext>
                </a:extLst>
              </a:tr>
              <a:tr h="238392">
                <a:tc>
                  <a:txBody>
                    <a:bodyPr/>
                    <a:lstStyle/>
                    <a:p>
                      <a:r>
                        <a:rPr lang="fr-FR" sz="1100"/>
                        <a:t>Greffon fonctionnel</a:t>
                      </a:r>
                    </a:p>
                  </a:txBody>
                  <a:tcPr anchor="ctr"/>
                </a:tc>
                <a:tc>
                  <a:txBody>
                    <a:bodyPr/>
                    <a:lstStyle/>
                    <a:p>
                      <a:pPr algn="ctr"/>
                      <a:r>
                        <a:rPr lang="fr-FR" sz="1100"/>
                        <a:t>454</a:t>
                      </a:r>
                    </a:p>
                  </a:txBody>
                  <a:tcPr anchor="ctr"/>
                </a:tc>
                <a:tc>
                  <a:txBody>
                    <a:bodyPr/>
                    <a:lstStyle/>
                    <a:p>
                      <a:pPr algn="ctr"/>
                      <a:r>
                        <a:rPr lang="fr-FR" sz="1100"/>
                        <a:t>2</a:t>
                      </a:r>
                    </a:p>
                  </a:txBody>
                  <a:tcPr anchor="ctr"/>
                </a:tc>
                <a:tc>
                  <a:txBody>
                    <a:bodyPr/>
                    <a:lstStyle/>
                    <a:p>
                      <a:pPr algn="ctr"/>
                      <a:r>
                        <a:rPr lang="fr-FR" sz="1100"/>
                        <a:t>164</a:t>
                      </a:r>
                    </a:p>
                  </a:txBody>
                  <a:tcPr anchor="ctr"/>
                </a:tc>
                <a:tc>
                  <a:txBody>
                    <a:bodyPr/>
                    <a:lstStyle/>
                    <a:p>
                      <a:pPr algn="ctr"/>
                      <a:r>
                        <a:rPr lang="fr-FR" sz="1100"/>
                        <a:t>1</a:t>
                      </a:r>
                    </a:p>
                  </a:txBody>
                  <a:tcPr anchor="ctr"/>
                </a:tc>
                <a:tc>
                  <a:txBody>
                    <a:bodyPr/>
                    <a:lstStyle/>
                    <a:p>
                      <a:pPr algn="ctr"/>
                      <a:r>
                        <a:rPr lang="fr-FR" sz="1100"/>
                        <a:t>169</a:t>
                      </a:r>
                    </a:p>
                  </a:txBody>
                  <a:tcPr anchor="ctr"/>
                </a:tc>
                <a:tc>
                  <a:txBody>
                    <a:bodyPr/>
                    <a:lstStyle/>
                    <a:p>
                      <a:pPr algn="ctr"/>
                      <a:r>
                        <a:rPr lang="fr-FR" sz="1100"/>
                        <a:t>2</a:t>
                      </a:r>
                    </a:p>
                  </a:txBody>
                  <a:tcPr anchor="ctr"/>
                </a:tc>
                <a:tc>
                  <a:txBody>
                    <a:bodyPr/>
                    <a:lstStyle/>
                    <a:p>
                      <a:pPr algn="ctr"/>
                      <a:r>
                        <a:rPr lang="fr-FR" sz="1100"/>
                        <a:t>45</a:t>
                      </a:r>
                    </a:p>
                  </a:txBody>
                  <a:tcPr anchor="ctr"/>
                </a:tc>
                <a:tc>
                  <a:txBody>
                    <a:bodyPr/>
                    <a:lstStyle/>
                    <a:p>
                      <a:pPr algn="ctr"/>
                      <a:r>
                        <a:rPr lang="fr-FR" sz="1100"/>
                        <a:t>2</a:t>
                      </a:r>
                    </a:p>
                  </a:txBody>
                  <a:tcPr anchor="ctr"/>
                </a:tc>
                <a:tc>
                  <a:txBody>
                    <a:bodyPr/>
                    <a:lstStyle/>
                    <a:p>
                      <a:pPr algn="ctr"/>
                      <a:r>
                        <a:rPr lang="fr-FR" sz="1100"/>
                        <a:t>38 894</a:t>
                      </a:r>
                    </a:p>
                  </a:txBody>
                  <a:tcPr anchor="ctr"/>
                </a:tc>
                <a:tc>
                  <a:txBody>
                    <a:bodyPr/>
                    <a:lstStyle/>
                    <a:p>
                      <a:pPr algn="ctr"/>
                      <a:r>
                        <a:rPr lang="fr-FR" sz="1100"/>
                        <a:t>94</a:t>
                      </a:r>
                    </a:p>
                  </a:txBody>
                  <a:tcPr anchor="ctr"/>
                </a:tc>
                <a:extLst>
                  <a:ext uri="{0D108BD9-81ED-4DB2-BD59-A6C34878D82A}">
                    <a16:rowId xmlns:a16="http://schemas.microsoft.com/office/drawing/2014/main" val="79900368"/>
                  </a:ext>
                </a:extLst>
              </a:tr>
              <a:tr h="238392">
                <a:tc>
                  <a:txBody>
                    <a:bodyPr/>
                    <a:lstStyle/>
                    <a:p>
                      <a:r>
                        <a:rPr lang="fr-FR" sz="1100"/>
                        <a:t>Sevrage</a:t>
                      </a:r>
                    </a:p>
                  </a:txBody>
                  <a:tcPr anchor="ctr"/>
                </a:tc>
                <a:tc>
                  <a:txBody>
                    <a:bodyPr/>
                    <a:lstStyle/>
                    <a:p>
                      <a:pPr algn="ctr"/>
                      <a:r>
                        <a:rPr lang="fr-FR" sz="1100"/>
                        <a:t>65</a:t>
                      </a:r>
                    </a:p>
                  </a:txBody>
                  <a:tcPr anchor="ctr"/>
                </a:tc>
                <a:tc>
                  <a:txBody>
                    <a:bodyPr/>
                    <a:lstStyle/>
                    <a:p>
                      <a:pPr algn="ctr"/>
                      <a:r>
                        <a:rPr lang="fr-FR" sz="1100"/>
                        <a:t>0</a:t>
                      </a:r>
                    </a:p>
                  </a:txBody>
                  <a:tcPr anchor="ctr"/>
                </a:tc>
                <a:tc>
                  <a:txBody>
                    <a:bodyPr/>
                    <a:lstStyle/>
                    <a:p>
                      <a:pPr algn="ctr"/>
                      <a:r>
                        <a:rPr lang="fr-FR" sz="1100"/>
                        <a:t>18</a:t>
                      </a:r>
                    </a:p>
                  </a:txBody>
                  <a:tcPr anchor="ctr"/>
                </a:tc>
                <a:tc>
                  <a:txBody>
                    <a:bodyPr/>
                    <a:lstStyle/>
                    <a:p>
                      <a:pPr algn="ctr"/>
                      <a:r>
                        <a:rPr lang="fr-FR" sz="1100"/>
                        <a:t>0</a:t>
                      </a:r>
                    </a:p>
                  </a:txBody>
                  <a:tcPr anchor="ctr"/>
                </a:tc>
                <a:tc>
                  <a:txBody>
                    <a:bodyPr/>
                    <a:lstStyle/>
                    <a:p>
                      <a:pPr algn="ctr"/>
                      <a:r>
                        <a:rPr lang="fr-FR" sz="1100"/>
                        <a:t>9</a:t>
                      </a:r>
                    </a:p>
                  </a:txBody>
                  <a:tcPr anchor="ctr"/>
                </a:tc>
                <a:tc>
                  <a:txBody>
                    <a:bodyPr/>
                    <a:lstStyle/>
                    <a:p>
                      <a:pPr algn="ctr"/>
                      <a:r>
                        <a:rPr lang="fr-FR" sz="1100"/>
                        <a:t>0</a:t>
                      </a:r>
                    </a:p>
                  </a:txBody>
                  <a:tcPr anchor="ctr"/>
                </a:tc>
                <a:tc>
                  <a:txBody>
                    <a:bodyPr/>
                    <a:lstStyle/>
                    <a:p>
                      <a:pPr algn="ctr"/>
                      <a:r>
                        <a:rPr lang="fr-FR" sz="1100"/>
                        <a:t>3</a:t>
                      </a:r>
                    </a:p>
                  </a:txBody>
                  <a:tcPr anchor="ctr"/>
                </a:tc>
                <a:tc>
                  <a:txBody>
                    <a:bodyPr/>
                    <a:lstStyle/>
                    <a:p>
                      <a:pPr algn="ctr"/>
                      <a:r>
                        <a:rPr lang="fr-FR" sz="1100"/>
                        <a:t>0</a:t>
                      </a:r>
                    </a:p>
                  </a:txBody>
                  <a:tcPr anchor="ctr"/>
                </a:tc>
                <a:tc>
                  <a:txBody>
                    <a:bodyPr/>
                    <a:lstStyle/>
                    <a:p>
                      <a:pPr algn="ctr"/>
                      <a:r>
                        <a:rPr lang="fr-FR" sz="1100"/>
                        <a:t>0</a:t>
                      </a:r>
                    </a:p>
                  </a:txBody>
                  <a:tcPr anchor="ctr"/>
                </a:tc>
                <a:tc>
                  <a:txBody>
                    <a:bodyPr/>
                    <a:lstStyle/>
                    <a:p>
                      <a:pPr algn="ctr"/>
                      <a:r>
                        <a:rPr lang="fr-FR" sz="1100"/>
                        <a:t>0</a:t>
                      </a:r>
                    </a:p>
                  </a:txBody>
                  <a:tcPr anchor="ctr"/>
                </a:tc>
                <a:extLst>
                  <a:ext uri="{0D108BD9-81ED-4DB2-BD59-A6C34878D82A}">
                    <a16:rowId xmlns:a16="http://schemas.microsoft.com/office/drawing/2014/main" val="3227428888"/>
                  </a:ext>
                </a:extLst>
              </a:tr>
              <a:tr h="238392">
                <a:tc>
                  <a:txBody>
                    <a:bodyPr/>
                    <a:lstStyle/>
                    <a:p>
                      <a:r>
                        <a:rPr lang="fr-FR" sz="1100"/>
                        <a:t>ND</a:t>
                      </a:r>
                    </a:p>
                  </a:txBody>
                  <a:tcPr anchor="ctr"/>
                </a:tc>
                <a:tc>
                  <a:txBody>
                    <a:bodyPr/>
                    <a:lstStyle/>
                    <a:p>
                      <a:pPr algn="ctr"/>
                      <a:r>
                        <a:rPr lang="fr-FR" sz="1100"/>
                        <a:t>290</a:t>
                      </a:r>
                    </a:p>
                  </a:txBody>
                  <a:tcPr anchor="ctr"/>
                </a:tc>
                <a:tc>
                  <a:txBody>
                    <a:bodyPr/>
                    <a:lstStyle/>
                    <a:p>
                      <a:pPr algn="ctr"/>
                      <a:r>
                        <a:rPr lang="fr-FR" sz="1100"/>
                        <a:t>1</a:t>
                      </a:r>
                    </a:p>
                  </a:txBody>
                  <a:tcPr anchor="ctr"/>
                </a:tc>
                <a:tc>
                  <a:txBody>
                    <a:bodyPr/>
                    <a:lstStyle/>
                    <a:p>
                      <a:pPr algn="ctr"/>
                      <a:r>
                        <a:rPr lang="fr-FR" sz="1100"/>
                        <a:t>112</a:t>
                      </a:r>
                    </a:p>
                  </a:txBody>
                  <a:tcPr anchor="ctr"/>
                </a:tc>
                <a:tc>
                  <a:txBody>
                    <a:bodyPr/>
                    <a:lstStyle/>
                    <a:p>
                      <a:pPr algn="ctr"/>
                      <a:r>
                        <a:rPr lang="fr-FR" sz="1100"/>
                        <a:t>1</a:t>
                      </a:r>
                    </a:p>
                  </a:txBody>
                  <a:tcPr anchor="ctr"/>
                </a:tc>
                <a:tc>
                  <a:txBody>
                    <a:bodyPr/>
                    <a:lstStyle/>
                    <a:p>
                      <a:pPr algn="ctr"/>
                      <a:r>
                        <a:rPr lang="fr-FR" sz="1100"/>
                        <a:t>63</a:t>
                      </a:r>
                    </a:p>
                  </a:txBody>
                  <a:tcPr anchor="ctr"/>
                </a:tc>
                <a:tc>
                  <a:txBody>
                    <a:bodyPr/>
                    <a:lstStyle/>
                    <a:p>
                      <a:pPr algn="ctr"/>
                      <a:r>
                        <a:rPr lang="fr-FR" sz="1100"/>
                        <a:t>1</a:t>
                      </a:r>
                    </a:p>
                  </a:txBody>
                  <a:tcPr anchor="ctr"/>
                </a:tc>
                <a:tc>
                  <a:txBody>
                    <a:bodyPr/>
                    <a:lstStyle/>
                    <a:p>
                      <a:pPr algn="ctr"/>
                      <a:r>
                        <a:rPr lang="fr-FR" sz="1100"/>
                        <a:t>17</a:t>
                      </a:r>
                    </a:p>
                  </a:txBody>
                  <a:tcPr anchor="ctr"/>
                </a:tc>
                <a:tc>
                  <a:txBody>
                    <a:bodyPr/>
                    <a:lstStyle/>
                    <a:p>
                      <a:pPr algn="ctr"/>
                      <a:r>
                        <a:rPr lang="fr-FR" sz="1100"/>
                        <a:t>1</a:t>
                      </a:r>
                    </a:p>
                  </a:txBody>
                  <a:tcPr anchor="ctr"/>
                </a:tc>
                <a:tc>
                  <a:txBody>
                    <a:bodyPr/>
                    <a:lstStyle/>
                    <a:p>
                      <a:pPr algn="ctr"/>
                      <a:r>
                        <a:rPr lang="fr-FR" sz="1100"/>
                        <a:t>73</a:t>
                      </a:r>
                    </a:p>
                  </a:txBody>
                  <a:tcPr anchor="ctr"/>
                </a:tc>
                <a:tc>
                  <a:txBody>
                    <a:bodyPr/>
                    <a:lstStyle/>
                    <a:p>
                      <a:pPr algn="ctr"/>
                      <a:r>
                        <a:rPr lang="fr-FR" sz="1100"/>
                        <a:t>0</a:t>
                      </a:r>
                    </a:p>
                  </a:txBody>
                  <a:tcPr anchor="ctr"/>
                </a:tc>
                <a:extLst>
                  <a:ext uri="{0D108BD9-81ED-4DB2-BD59-A6C34878D82A}">
                    <a16:rowId xmlns:a16="http://schemas.microsoft.com/office/drawing/2014/main" val="1182046980"/>
                  </a:ext>
                </a:extLst>
              </a:tr>
              <a:tr h="238392">
                <a:tc>
                  <a:txBody>
                    <a:bodyPr/>
                    <a:lstStyle/>
                    <a:p>
                      <a:r>
                        <a:rPr lang="fr-FR" sz="1100"/>
                        <a:t>Sous total (1)</a:t>
                      </a:r>
                    </a:p>
                  </a:txBody>
                  <a:tcPr anchor="ctr"/>
                </a:tc>
                <a:tc>
                  <a:txBody>
                    <a:bodyPr/>
                    <a:lstStyle/>
                    <a:p>
                      <a:pPr algn="ctr"/>
                      <a:r>
                        <a:rPr lang="fr-FR" sz="1100"/>
                        <a:t>21 225</a:t>
                      </a:r>
                    </a:p>
                  </a:txBody>
                  <a:tcPr anchor="ctr"/>
                </a:tc>
                <a:tc>
                  <a:txBody>
                    <a:bodyPr/>
                    <a:lstStyle/>
                    <a:p>
                      <a:pPr algn="ctr"/>
                      <a:r>
                        <a:rPr lang="fr-FR" sz="1100"/>
                        <a:t>100</a:t>
                      </a:r>
                    </a:p>
                  </a:txBody>
                  <a:tcPr anchor="ctr"/>
                </a:tc>
                <a:tc>
                  <a:txBody>
                    <a:bodyPr/>
                    <a:lstStyle/>
                    <a:p>
                      <a:pPr algn="ctr"/>
                      <a:r>
                        <a:rPr lang="fr-FR" sz="1100"/>
                        <a:t>11 852</a:t>
                      </a:r>
                    </a:p>
                  </a:txBody>
                  <a:tcPr anchor="ctr"/>
                </a:tc>
                <a:tc>
                  <a:txBody>
                    <a:bodyPr/>
                    <a:lstStyle/>
                    <a:p>
                      <a:pPr algn="ctr"/>
                      <a:r>
                        <a:rPr lang="fr-FR" sz="1100"/>
                        <a:t>100</a:t>
                      </a:r>
                    </a:p>
                  </a:txBody>
                  <a:tcPr anchor="ctr"/>
                </a:tc>
                <a:tc>
                  <a:txBody>
                    <a:bodyPr/>
                    <a:lstStyle/>
                    <a:p>
                      <a:pPr algn="ctr"/>
                      <a:r>
                        <a:rPr lang="fr-FR" sz="1100"/>
                        <a:t>7 652</a:t>
                      </a:r>
                    </a:p>
                  </a:txBody>
                  <a:tcPr anchor="ctr"/>
                </a:tc>
                <a:tc>
                  <a:txBody>
                    <a:bodyPr/>
                    <a:lstStyle/>
                    <a:p>
                      <a:pPr algn="ctr"/>
                      <a:r>
                        <a:rPr lang="fr-FR" sz="1100"/>
                        <a:t>100</a:t>
                      </a:r>
                    </a:p>
                  </a:txBody>
                  <a:tcPr anchor="ctr"/>
                </a:tc>
                <a:tc>
                  <a:txBody>
                    <a:bodyPr/>
                    <a:lstStyle/>
                    <a:p>
                      <a:pPr algn="ctr"/>
                      <a:r>
                        <a:rPr lang="fr-FR" sz="1100"/>
                        <a:t>2 007</a:t>
                      </a:r>
                    </a:p>
                  </a:txBody>
                  <a:tcPr anchor="ctr"/>
                </a:tc>
                <a:tc>
                  <a:txBody>
                    <a:bodyPr/>
                    <a:lstStyle/>
                    <a:p>
                      <a:pPr algn="ctr"/>
                      <a:r>
                        <a:rPr lang="fr-FR" sz="1100"/>
                        <a:t>100</a:t>
                      </a:r>
                    </a:p>
                  </a:txBody>
                  <a:tcPr anchor="ctr"/>
                </a:tc>
                <a:tc>
                  <a:txBody>
                    <a:bodyPr/>
                    <a:lstStyle/>
                    <a:p>
                      <a:pPr algn="ctr"/>
                      <a:r>
                        <a:rPr lang="fr-FR" sz="1100"/>
                        <a:t>41 463</a:t>
                      </a:r>
                    </a:p>
                  </a:txBody>
                  <a:tcPr anchor="ctr"/>
                </a:tc>
                <a:tc>
                  <a:txBody>
                    <a:bodyPr/>
                    <a:lstStyle/>
                    <a:p>
                      <a:pPr algn="ctr"/>
                      <a:r>
                        <a:rPr lang="fr-FR" sz="1100" dirty="0"/>
                        <a:t>100</a:t>
                      </a:r>
                    </a:p>
                  </a:txBody>
                  <a:tcPr anchor="ctr"/>
                </a:tc>
                <a:extLst>
                  <a:ext uri="{0D108BD9-81ED-4DB2-BD59-A6C34878D82A}">
                    <a16:rowId xmlns:a16="http://schemas.microsoft.com/office/drawing/2014/main" val="1713195136"/>
                  </a:ext>
                </a:extLst>
              </a:tr>
            </a:tbl>
          </a:graphicData>
        </a:graphic>
      </p:graphicFrame>
      <p:graphicFrame>
        <p:nvGraphicFramePr>
          <p:cNvPr id="6" name="Tableau 5"/>
          <p:cNvGraphicFramePr>
            <a:graphicFrameLocks noGrp="1"/>
          </p:cNvGraphicFramePr>
          <p:nvPr>
            <p:custDataLst>
              <p:tags r:id="rId2"/>
            </p:custDataLst>
            <p:extLst>
              <p:ext uri="{D42A27DB-BD31-4B8C-83A1-F6EECF244321}">
                <p14:modId xmlns:p14="http://schemas.microsoft.com/office/powerpoint/2010/main" val="1592610915"/>
              </p:ext>
            </p:extLst>
          </p:nvPr>
        </p:nvGraphicFramePr>
        <p:xfrm>
          <a:off x="2051935" y="3778722"/>
          <a:ext cx="8505359" cy="2377440"/>
        </p:xfrm>
        <a:graphic>
          <a:graphicData uri="http://schemas.openxmlformats.org/drawingml/2006/table">
            <a:tbl>
              <a:tblPr firstRow="1" bandRow="1">
                <a:tableStyleId>{5C22544A-7EE6-4342-B048-85BDC9FD1C3A}</a:tableStyleId>
              </a:tblPr>
              <a:tblGrid>
                <a:gridCol w="2766321">
                  <a:extLst>
                    <a:ext uri="{9D8B030D-6E8A-4147-A177-3AD203B41FA5}">
                      <a16:colId xmlns:a16="http://schemas.microsoft.com/office/drawing/2014/main" val="3719774625"/>
                    </a:ext>
                  </a:extLst>
                </a:gridCol>
                <a:gridCol w="682547">
                  <a:extLst>
                    <a:ext uri="{9D8B030D-6E8A-4147-A177-3AD203B41FA5}">
                      <a16:colId xmlns:a16="http://schemas.microsoft.com/office/drawing/2014/main" val="913937075"/>
                    </a:ext>
                  </a:extLst>
                </a:gridCol>
                <a:gridCol w="546743">
                  <a:extLst>
                    <a:ext uri="{9D8B030D-6E8A-4147-A177-3AD203B41FA5}">
                      <a16:colId xmlns:a16="http://schemas.microsoft.com/office/drawing/2014/main" val="4033254759"/>
                    </a:ext>
                  </a:extLst>
                </a:gridCol>
                <a:gridCol w="682547">
                  <a:extLst>
                    <a:ext uri="{9D8B030D-6E8A-4147-A177-3AD203B41FA5}">
                      <a16:colId xmlns:a16="http://schemas.microsoft.com/office/drawing/2014/main" val="4149694809"/>
                    </a:ext>
                  </a:extLst>
                </a:gridCol>
                <a:gridCol w="546743">
                  <a:extLst>
                    <a:ext uri="{9D8B030D-6E8A-4147-A177-3AD203B41FA5}">
                      <a16:colId xmlns:a16="http://schemas.microsoft.com/office/drawing/2014/main" val="4235695386"/>
                    </a:ext>
                  </a:extLst>
                </a:gridCol>
                <a:gridCol w="546743">
                  <a:extLst>
                    <a:ext uri="{9D8B030D-6E8A-4147-A177-3AD203B41FA5}">
                      <a16:colId xmlns:a16="http://schemas.microsoft.com/office/drawing/2014/main" val="684282312"/>
                    </a:ext>
                  </a:extLst>
                </a:gridCol>
                <a:gridCol w="546743">
                  <a:extLst>
                    <a:ext uri="{9D8B030D-6E8A-4147-A177-3AD203B41FA5}">
                      <a16:colId xmlns:a16="http://schemas.microsoft.com/office/drawing/2014/main" val="3829598939"/>
                    </a:ext>
                  </a:extLst>
                </a:gridCol>
                <a:gridCol w="546743">
                  <a:extLst>
                    <a:ext uri="{9D8B030D-6E8A-4147-A177-3AD203B41FA5}">
                      <a16:colId xmlns:a16="http://schemas.microsoft.com/office/drawing/2014/main" val="1549420141"/>
                    </a:ext>
                  </a:extLst>
                </a:gridCol>
                <a:gridCol w="546743">
                  <a:extLst>
                    <a:ext uri="{9D8B030D-6E8A-4147-A177-3AD203B41FA5}">
                      <a16:colId xmlns:a16="http://schemas.microsoft.com/office/drawing/2014/main" val="2605521233"/>
                    </a:ext>
                  </a:extLst>
                </a:gridCol>
                <a:gridCol w="546743">
                  <a:extLst>
                    <a:ext uri="{9D8B030D-6E8A-4147-A177-3AD203B41FA5}">
                      <a16:colId xmlns:a16="http://schemas.microsoft.com/office/drawing/2014/main" val="4244738776"/>
                    </a:ext>
                  </a:extLst>
                </a:gridCol>
                <a:gridCol w="546743">
                  <a:extLst>
                    <a:ext uri="{9D8B030D-6E8A-4147-A177-3AD203B41FA5}">
                      <a16:colId xmlns:a16="http://schemas.microsoft.com/office/drawing/2014/main" val="932296173"/>
                    </a:ext>
                  </a:extLst>
                </a:gridCol>
              </a:tblGrid>
              <a:tr h="409245">
                <a:tc>
                  <a:txBody>
                    <a:bodyPr/>
                    <a:lstStyle/>
                    <a:p>
                      <a:pPr algn="ctr"/>
                      <a:r>
                        <a:rPr lang="fr-FR" sz="1200" dirty="0"/>
                        <a:t>(2)Incidents 2022 </a:t>
                      </a:r>
                    </a:p>
                    <a:p>
                      <a:pPr algn="ctr"/>
                      <a:r>
                        <a:rPr lang="fr-FR" sz="1200" dirty="0"/>
                        <a:t> 1° modalité de traitement en 2022</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3165564370"/>
                  </a:ext>
                </a:extLst>
              </a:tr>
              <a:tr h="260429">
                <a:tc>
                  <a:txBody>
                    <a:bodyPr/>
                    <a:lstStyle/>
                    <a:p>
                      <a:r>
                        <a:rPr lang="fr-FR" sz="1200"/>
                        <a:t>HD en centre</a:t>
                      </a:r>
                    </a:p>
                  </a:txBody>
                  <a:tcPr anchor="ctr"/>
                </a:tc>
                <a:tc>
                  <a:txBody>
                    <a:bodyPr/>
                    <a:lstStyle/>
                    <a:p>
                      <a:pPr algn="ctr"/>
                      <a:r>
                        <a:rPr lang="fr-FR" sz="1200"/>
                        <a:t>5 887</a:t>
                      </a:r>
                    </a:p>
                  </a:txBody>
                  <a:tcPr anchor="ctr"/>
                </a:tc>
                <a:tc>
                  <a:txBody>
                    <a:bodyPr/>
                    <a:lstStyle/>
                    <a:p>
                      <a:pPr algn="ctr"/>
                      <a:r>
                        <a:rPr lang="fr-FR" sz="1200"/>
                        <a:t>98</a:t>
                      </a:r>
                    </a:p>
                  </a:txBody>
                  <a:tcPr anchor="ctr"/>
                </a:tc>
                <a:tc>
                  <a:txBody>
                    <a:bodyPr/>
                    <a:lstStyle/>
                    <a:p>
                      <a:pPr algn="ctr"/>
                      <a:r>
                        <a:rPr lang="fr-FR" sz="1200"/>
                        <a:t>1 013</a:t>
                      </a:r>
                    </a:p>
                  </a:txBody>
                  <a:tcPr anchor="ctr"/>
                </a:tc>
                <a:tc>
                  <a:txBody>
                    <a:bodyPr/>
                    <a:lstStyle/>
                    <a:p>
                      <a:pPr algn="ctr"/>
                      <a:r>
                        <a:rPr lang="fr-FR" sz="1200"/>
                        <a:t>70</a:t>
                      </a:r>
                    </a:p>
                  </a:txBody>
                  <a:tcPr anchor="ctr"/>
                </a:tc>
                <a:tc>
                  <a:txBody>
                    <a:bodyPr/>
                    <a:lstStyle/>
                    <a:p>
                      <a:pPr algn="ctr"/>
                      <a:r>
                        <a:rPr lang="fr-FR" sz="1200"/>
                        <a:t>623</a:t>
                      </a:r>
                    </a:p>
                  </a:txBody>
                  <a:tcPr anchor="ctr"/>
                </a:tc>
                <a:tc>
                  <a:txBody>
                    <a:bodyPr/>
                    <a:lstStyle/>
                    <a:p>
                      <a:pPr algn="ctr"/>
                      <a:r>
                        <a:rPr lang="fr-FR" sz="1200"/>
                        <a:t>68</a:t>
                      </a:r>
                    </a:p>
                  </a:txBody>
                  <a:tcPr anchor="ctr"/>
                </a:tc>
                <a:tc>
                  <a:txBody>
                    <a:bodyPr/>
                    <a:lstStyle/>
                    <a:p>
                      <a:pPr algn="ctr"/>
                      <a:r>
                        <a:rPr lang="fr-FR" sz="1200"/>
                        <a:t>103</a:t>
                      </a:r>
                    </a:p>
                  </a:txBody>
                  <a:tcPr anchor="ctr"/>
                </a:tc>
                <a:tc>
                  <a:txBody>
                    <a:bodyPr/>
                    <a:lstStyle/>
                    <a:p>
                      <a:pPr algn="ctr"/>
                      <a:r>
                        <a:rPr lang="fr-FR" sz="1200"/>
                        <a:t>11</a:t>
                      </a:r>
                    </a:p>
                  </a:txBody>
                  <a:tcPr anchor="ctr"/>
                </a:tc>
                <a:tc>
                  <a:txBody>
                    <a:bodyPr/>
                    <a:lstStyle/>
                    <a:p>
                      <a:pPr algn="ctr"/>
                      <a:r>
                        <a:rPr lang="fr-FR" sz="1200"/>
                        <a:t>82</a:t>
                      </a:r>
                    </a:p>
                  </a:txBody>
                  <a:tcPr anchor="ctr"/>
                </a:tc>
                <a:tc>
                  <a:txBody>
                    <a:bodyPr/>
                    <a:lstStyle/>
                    <a:p>
                      <a:pPr algn="ctr"/>
                      <a:r>
                        <a:rPr lang="fr-FR" sz="1200"/>
                        <a:t>15</a:t>
                      </a:r>
                    </a:p>
                  </a:txBody>
                  <a:tcPr anchor="ctr"/>
                </a:tc>
                <a:extLst>
                  <a:ext uri="{0D108BD9-81ED-4DB2-BD59-A6C34878D82A}">
                    <a16:rowId xmlns:a16="http://schemas.microsoft.com/office/drawing/2014/main" val="193148115"/>
                  </a:ext>
                </a:extLst>
              </a:tr>
              <a:tr h="260429">
                <a:tc>
                  <a:txBody>
                    <a:bodyPr/>
                    <a:lstStyle/>
                    <a:p>
                      <a:r>
                        <a:rPr lang="fr-FR" sz="1200"/>
                        <a:t>HD en UDM</a:t>
                      </a:r>
                    </a:p>
                  </a:txBody>
                  <a:tcPr anchor="ctr"/>
                </a:tc>
                <a:tc>
                  <a:txBody>
                    <a:bodyPr/>
                    <a:lstStyle/>
                    <a:p>
                      <a:pPr algn="ctr"/>
                      <a:r>
                        <a:rPr lang="fr-FR" sz="1200"/>
                        <a:t>10</a:t>
                      </a:r>
                    </a:p>
                  </a:txBody>
                  <a:tcPr anchor="ctr"/>
                </a:tc>
                <a:tc>
                  <a:txBody>
                    <a:bodyPr/>
                    <a:lstStyle/>
                    <a:p>
                      <a:pPr algn="ctr"/>
                      <a:r>
                        <a:rPr lang="fr-FR" sz="1200"/>
                        <a:t>0</a:t>
                      </a:r>
                    </a:p>
                  </a:txBody>
                  <a:tcPr anchor="ctr"/>
                </a:tc>
                <a:tc>
                  <a:txBody>
                    <a:bodyPr/>
                    <a:lstStyle/>
                    <a:p>
                      <a:pPr algn="ctr"/>
                      <a:r>
                        <a:rPr lang="fr-FR" sz="1200"/>
                        <a:t>307</a:t>
                      </a:r>
                    </a:p>
                  </a:txBody>
                  <a:tcPr anchor="ctr"/>
                </a:tc>
                <a:tc>
                  <a:txBody>
                    <a:bodyPr/>
                    <a:lstStyle/>
                    <a:p>
                      <a:pPr algn="ctr"/>
                      <a:r>
                        <a:rPr lang="fr-FR" sz="1200"/>
                        <a:t>21</a:t>
                      </a:r>
                    </a:p>
                  </a:txBody>
                  <a:tcPr anchor="ctr"/>
                </a:tc>
                <a:tc>
                  <a:txBody>
                    <a:bodyPr/>
                    <a:lstStyle/>
                    <a:p>
                      <a:pPr algn="ctr"/>
                      <a:r>
                        <a:rPr lang="fr-FR" sz="1200"/>
                        <a:t>18</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6</a:t>
                      </a:r>
                    </a:p>
                  </a:txBody>
                  <a:tcPr anchor="ctr"/>
                </a:tc>
                <a:tc>
                  <a:txBody>
                    <a:bodyPr/>
                    <a:lstStyle/>
                    <a:p>
                      <a:pPr algn="ctr"/>
                      <a:r>
                        <a:rPr lang="fr-FR" sz="1200"/>
                        <a:t>1</a:t>
                      </a:r>
                    </a:p>
                  </a:txBody>
                  <a:tcPr anchor="ctr"/>
                </a:tc>
                <a:extLst>
                  <a:ext uri="{0D108BD9-81ED-4DB2-BD59-A6C34878D82A}">
                    <a16:rowId xmlns:a16="http://schemas.microsoft.com/office/drawing/2014/main" val="2387698619"/>
                  </a:ext>
                </a:extLst>
              </a:tr>
              <a:tr h="260429">
                <a:tc>
                  <a:txBody>
                    <a:bodyPr/>
                    <a:lstStyle/>
                    <a:p>
                      <a:r>
                        <a:rPr lang="fr-FR" sz="1200"/>
                        <a:t>HD autonome</a:t>
                      </a:r>
                    </a:p>
                  </a:txBody>
                  <a:tcPr anchor="ctr"/>
                </a:tc>
                <a:tc>
                  <a:txBody>
                    <a:bodyPr/>
                    <a:lstStyle/>
                    <a:p>
                      <a:pPr algn="ctr"/>
                      <a:r>
                        <a:rPr lang="fr-FR" sz="1200"/>
                        <a:t>73</a:t>
                      </a:r>
                    </a:p>
                  </a:txBody>
                  <a:tcPr anchor="ctr"/>
                </a:tc>
                <a:tc>
                  <a:txBody>
                    <a:bodyPr/>
                    <a:lstStyle/>
                    <a:p>
                      <a:pPr algn="ctr"/>
                      <a:r>
                        <a:rPr lang="fr-FR" sz="1200"/>
                        <a:t>1</a:t>
                      </a:r>
                    </a:p>
                  </a:txBody>
                  <a:tcPr anchor="ctr"/>
                </a:tc>
                <a:tc>
                  <a:txBody>
                    <a:bodyPr/>
                    <a:lstStyle/>
                    <a:p>
                      <a:pPr algn="ctr"/>
                      <a:r>
                        <a:rPr lang="fr-FR" sz="1200"/>
                        <a:t>108</a:t>
                      </a:r>
                    </a:p>
                  </a:txBody>
                  <a:tcPr anchor="ctr"/>
                </a:tc>
                <a:tc>
                  <a:txBody>
                    <a:bodyPr/>
                    <a:lstStyle/>
                    <a:p>
                      <a:pPr algn="ctr"/>
                      <a:r>
                        <a:rPr lang="fr-FR" sz="1200"/>
                        <a:t>7</a:t>
                      </a:r>
                    </a:p>
                  </a:txBody>
                  <a:tcPr anchor="ctr"/>
                </a:tc>
                <a:tc>
                  <a:txBody>
                    <a:bodyPr/>
                    <a:lstStyle/>
                    <a:p>
                      <a:pPr algn="ctr"/>
                      <a:r>
                        <a:rPr lang="fr-FR" sz="1200"/>
                        <a:t>263</a:t>
                      </a:r>
                    </a:p>
                  </a:txBody>
                  <a:tcPr anchor="ctr"/>
                </a:tc>
                <a:tc>
                  <a:txBody>
                    <a:bodyPr/>
                    <a:lstStyle/>
                    <a:p>
                      <a:pPr algn="ctr"/>
                      <a:r>
                        <a:rPr lang="fr-FR" sz="1200"/>
                        <a:t>29</a:t>
                      </a:r>
                    </a:p>
                  </a:txBody>
                  <a:tcPr anchor="ctr"/>
                </a:tc>
                <a:tc>
                  <a:txBody>
                    <a:bodyPr/>
                    <a:lstStyle/>
                    <a:p>
                      <a:pPr algn="ctr"/>
                      <a:r>
                        <a:rPr lang="fr-FR" sz="1200"/>
                        <a:t>5</a:t>
                      </a:r>
                    </a:p>
                  </a:txBody>
                  <a:tcPr anchor="ctr"/>
                </a:tc>
                <a:tc>
                  <a:txBody>
                    <a:bodyPr/>
                    <a:lstStyle/>
                    <a:p>
                      <a:pPr algn="ctr"/>
                      <a:r>
                        <a:rPr lang="fr-FR" sz="1200"/>
                        <a:t>1</a:t>
                      </a:r>
                    </a:p>
                  </a:txBody>
                  <a:tcPr anchor="ctr"/>
                </a:tc>
                <a:tc>
                  <a:txBody>
                    <a:bodyPr/>
                    <a:lstStyle/>
                    <a:p>
                      <a:pPr algn="ctr"/>
                      <a:r>
                        <a:rPr lang="fr-FR" sz="1200"/>
                        <a:t>7</a:t>
                      </a:r>
                    </a:p>
                  </a:txBody>
                  <a:tcPr anchor="ctr"/>
                </a:tc>
                <a:tc>
                  <a:txBody>
                    <a:bodyPr/>
                    <a:lstStyle/>
                    <a:p>
                      <a:pPr algn="ctr"/>
                      <a:r>
                        <a:rPr lang="fr-FR" sz="1200"/>
                        <a:t>1</a:t>
                      </a:r>
                    </a:p>
                  </a:txBody>
                  <a:tcPr anchor="ctr"/>
                </a:tc>
                <a:extLst>
                  <a:ext uri="{0D108BD9-81ED-4DB2-BD59-A6C34878D82A}">
                    <a16:rowId xmlns:a16="http://schemas.microsoft.com/office/drawing/2014/main" val="4210136740"/>
                  </a:ext>
                </a:extLst>
              </a:tr>
              <a:tr h="260429">
                <a:tc>
                  <a:txBody>
                    <a:bodyPr/>
                    <a:lstStyle/>
                    <a:p>
                      <a:r>
                        <a:rPr lang="fr-FR" sz="1200"/>
                        <a:t>DP</a:t>
                      </a:r>
                    </a:p>
                  </a:txBody>
                  <a:tcPr anchor="ctr"/>
                </a:tc>
                <a:tc>
                  <a:txBody>
                    <a:bodyPr/>
                    <a:lstStyle/>
                    <a:p>
                      <a:pPr algn="ctr"/>
                      <a:r>
                        <a:rPr lang="fr-FR" sz="1200"/>
                        <a:t>54</a:t>
                      </a:r>
                    </a:p>
                  </a:txBody>
                  <a:tcPr anchor="ctr"/>
                </a:tc>
                <a:tc>
                  <a:txBody>
                    <a:bodyPr/>
                    <a:lstStyle/>
                    <a:p>
                      <a:pPr algn="ctr"/>
                      <a:r>
                        <a:rPr lang="fr-FR" sz="1200"/>
                        <a:t>1</a:t>
                      </a:r>
                    </a:p>
                  </a:txBody>
                  <a:tcPr anchor="ctr"/>
                </a:tc>
                <a:tc>
                  <a:txBody>
                    <a:bodyPr/>
                    <a:lstStyle/>
                    <a:p>
                      <a:pPr algn="ctr"/>
                      <a:r>
                        <a:rPr lang="fr-FR" sz="1200"/>
                        <a:t>13</a:t>
                      </a:r>
                    </a:p>
                  </a:txBody>
                  <a:tcPr anchor="ctr"/>
                </a:tc>
                <a:tc>
                  <a:txBody>
                    <a:bodyPr/>
                    <a:lstStyle/>
                    <a:p>
                      <a:pPr algn="ctr"/>
                      <a:r>
                        <a:rPr lang="fr-FR" sz="1200"/>
                        <a:t>1</a:t>
                      </a:r>
                    </a:p>
                  </a:txBody>
                  <a:tcPr anchor="ctr"/>
                </a:tc>
                <a:tc>
                  <a:txBody>
                    <a:bodyPr/>
                    <a:lstStyle/>
                    <a:p>
                      <a:pPr algn="ctr"/>
                      <a:r>
                        <a:rPr lang="fr-FR" sz="1200"/>
                        <a:t>8</a:t>
                      </a:r>
                    </a:p>
                  </a:txBody>
                  <a:tcPr anchor="ctr"/>
                </a:tc>
                <a:tc>
                  <a:txBody>
                    <a:bodyPr/>
                    <a:lstStyle/>
                    <a:p>
                      <a:pPr algn="ctr"/>
                      <a:r>
                        <a:rPr lang="fr-FR" sz="1200"/>
                        <a:t>1</a:t>
                      </a:r>
                    </a:p>
                  </a:txBody>
                  <a:tcPr anchor="ctr"/>
                </a:tc>
                <a:tc>
                  <a:txBody>
                    <a:bodyPr/>
                    <a:lstStyle/>
                    <a:p>
                      <a:pPr algn="ctr"/>
                      <a:r>
                        <a:rPr lang="fr-FR" sz="1200"/>
                        <a:t>869</a:t>
                      </a:r>
                    </a:p>
                  </a:txBody>
                  <a:tcPr anchor="ctr"/>
                </a:tc>
                <a:tc>
                  <a:txBody>
                    <a:bodyPr/>
                    <a:lstStyle/>
                    <a:p>
                      <a:pPr algn="ctr"/>
                      <a:r>
                        <a:rPr lang="fr-FR" sz="1200"/>
                        <a:t>89</a:t>
                      </a:r>
                    </a:p>
                  </a:txBody>
                  <a:tcPr anchor="ctr"/>
                </a:tc>
                <a:tc>
                  <a:txBody>
                    <a:bodyPr/>
                    <a:lstStyle/>
                    <a:p>
                      <a:pPr algn="ctr"/>
                      <a:r>
                        <a:rPr lang="fr-FR" sz="1200"/>
                        <a:t>36</a:t>
                      </a:r>
                    </a:p>
                  </a:txBody>
                  <a:tcPr anchor="ctr"/>
                </a:tc>
                <a:tc>
                  <a:txBody>
                    <a:bodyPr/>
                    <a:lstStyle/>
                    <a:p>
                      <a:pPr algn="ctr"/>
                      <a:r>
                        <a:rPr lang="fr-FR" sz="1200"/>
                        <a:t>7</a:t>
                      </a:r>
                    </a:p>
                  </a:txBody>
                  <a:tcPr anchor="ctr"/>
                </a:tc>
                <a:extLst>
                  <a:ext uri="{0D108BD9-81ED-4DB2-BD59-A6C34878D82A}">
                    <a16:rowId xmlns:a16="http://schemas.microsoft.com/office/drawing/2014/main" val="1165652011"/>
                  </a:ext>
                </a:extLst>
              </a:tr>
              <a:tr h="260429">
                <a:tc>
                  <a:txBody>
                    <a:bodyPr/>
                    <a:lstStyle/>
                    <a:p>
                      <a:r>
                        <a:rPr lang="fr-FR" sz="1200"/>
                        <a:t>Greffon préemptif</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1</a:t>
                      </a:r>
                    </a:p>
                  </a:txBody>
                  <a:tcPr anchor="ctr"/>
                </a:tc>
                <a:tc>
                  <a:txBody>
                    <a:bodyPr/>
                    <a:lstStyle/>
                    <a:p>
                      <a:pPr algn="ctr"/>
                      <a:r>
                        <a:rPr lang="fr-FR" sz="1200"/>
                        <a:t>0</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421</a:t>
                      </a:r>
                    </a:p>
                  </a:txBody>
                  <a:tcPr anchor="ctr"/>
                </a:tc>
                <a:tc>
                  <a:txBody>
                    <a:bodyPr/>
                    <a:lstStyle/>
                    <a:p>
                      <a:pPr algn="ctr"/>
                      <a:r>
                        <a:rPr lang="fr-FR" sz="1200"/>
                        <a:t>76</a:t>
                      </a:r>
                    </a:p>
                  </a:txBody>
                  <a:tcPr anchor="ctr"/>
                </a:tc>
                <a:extLst>
                  <a:ext uri="{0D108BD9-81ED-4DB2-BD59-A6C34878D82A}">
                    <a16:rowId xmlns:a16="http://schemas.microsoft.com/office/drawing/2014/main" val="1109439148"/>
                  </a:ext>
                </a:extLst>
              </a:tr>
              <a:tr h="260429">
                <a:tc>
                  <a:txBody>
                    <a:bodyPr/>
                    <a:lstStyle/>
                    <a:p>
                      <a:r>
                        <a:rPr lang="fr-FR" sz="1200"/>
                        <a:t>ND</a:t>
                      </a:r>
                    </a:p>
                  </a:txBody>
                  <a:tcPr anchor="ctr"/>
                </a:tc>
                <a:tc>
                  <a:txBody>
                    <a:bodyPr/>
                    <a:lstStyle/>
                    <a:p>
                      <a:pPr algn="ctr"/>
                      <a:r>
                        <a:rPr lang="fr-FR" sz="1200"/>
                        <a:t>1</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endParaRPr lang="fr-FR" sz="1200"/>
                    </a:p>
                  </a:txBody>
                  <a:tcPr anchor="ctr"/>
                </a:tc>
                <a:tc>
                  <a:txBody>
                    <a:bodyPr/>
                    <a:lstStyle/>
                    <a:p>
                      <a:pPr algn="ctr"/>
                      <a:endParaRPr lang="fr-FR" sz="1200"/>
                    </a:p>
                  </a:txBody>
                  <a:tcPr anchor="ctr"/>
                </a:tc>
                <a:extLst>
                  <a:ext uri="{0D108BD9-81ED-4DB2-BD59-A6C34878D82A}">
                    <a16:rowId xmlns:a16="http://schemas.microsoft.com/office/drawing/2014/main" val="2975075643"/>
                  </a:ext>
                </a:extLst>
              </a:tr>
              <a:tr h="260429">
                <a:tc>
                  <a:txBody>
                    <a:bodyPr/>
                    <a:lstStyle/>
                    <a:p>
                      <a:r>
                        <a:rPr lang="fr-FR" sz="1200"/>
                        <a:t>Sous total (2)</a:t>
                      </a:r>
                    </a:p>
                  </a:txBody>
                  <a:tcPr anchor="ctr"/>
                </a:tc>
                <a:tc>
                  <a:txBody>
                    <a:bodyPr/>
                    <a:lstStyle/>
                    <a:p>
                      <a:pPr algn="ctr"/>
                      <a:r>
                        <a:rPr lang="fr-FR" sz="1200"/>
                        <a:t>6 027</a:t>
                      </a:r>
                    </a:p>
                  </a:txBody>
                  <a:tcPr anchor="ctr"/>
                </a:tc>
                <a:tc>
                  <a:txBody>
                    <a:bodyPr/>
                    <a:lstStyle/>
                    <a:p>
                      <a:pPr algn="ctr"/>
                      <a:r>
                        <a:rPr lang="fr-FR" sz="1200"/>
                        <a:t>100</a:t>
                      </a:r>
                    </a:p>
                  </a:txBody>
                  <a:tcPr anchor="ctr"/>
                </a:tc>
                <a:tc>
                  <a:txBody>
                    <a:bodyPr/>
                    <a:lstStyle/>
                    <a:p>
                      <a:pPr algn="ctr"/>
                      <a:r>
                        <a:rPr lang="fr-FR" sz="1200"/>
                        <a:t>1 443</a:t>
                      </a:r>
                    </a:p>
                  </a:txBody>
                  <a:tcPr anchor="ctr"/>
                </a:tc>
                <a:tc>
                  <a:txBody>
                    <a:bodyPr/>
                    <a:lstStyle/>
                    <a:p>
                      <a:pPr algn="ctr"/>
                      <a:r>
                        <a:rPr lang="fr-FR" sz="1200"/>
                        <a:t>100</a:t>
                      </a:r>
                    </a:p>
                  </a:txBody>
                  <a:tcPr anchor="ctr"/>
                </a:tc>
                <a:tc>
                  <a:txBody>
                    <a:bodyPr/>
                    <a:lstStyle/>
                    <a:p>
                      <a:pPr algn="ctr"/>
                      <a:r>
                        <a:rPr lang="fr-FR" sz="1200"/>
                        <a:t>913</a:t>
                      </a:r>
                    </a:p>
                  </a:txBody>
                  <a:tcPr anchor="ctr"/>
                </a:tc>
                <a:tc>
                  <a:txBody>
                    <a:bodyPr/>
                    <a:lstStyle/>
                    <a:p>
                      <a:pPr algn="ctr"/>
                      <a:r>
                        <a:rPr lang="fr-FR" sz="1200"/>
                        <a:t>100</a:t>
                      </a:r>
                    </a:p>
                  </a:txBody>
                  <a:tcPr anchor="ctr"/>
                </a:tc>
                <a:tc>
                  <a:txBody>
                    <a:bodyPr/>
                    <a:lstStyle/>
                    <a:p>
                      <a:pPr algn="ctr"/>
                      <a:r>
                        <a:rPr lang="fr-FR" sz="1200"/>
                        <a:t>979</a:t>
                      </a:r>
                    </a:p>
                  </a:txBody>
                  <a:tcPr anchor="ctr"/>
                </a:tc>
                <a:tc>
                  <a:txBody>
                    <a:bodyPr/>
                    <a:lstStyle/>
                    <a:p>
                      <a:pPr algn="ctr"/>
                      <a:r>
                        <a:rPr lang="fr-FR" sz="1200"/>
                        <a:t>100</a:t>
                      </a:r>
                    </a:p>
                  </a:txBody>
                  <a:tcPr anchor="ctr"/>
                </a:tc>
                <a:tc>
                  <a:txBody>
                    <a:bodyPr/>
                    <a:lstStyle/>
                    <a:p>
                      <a:pPr algn="ctr"/>
                      <a:r>
                        <a:rPr lang="fr-FR" sz="1200"/>
                        <a:t>552</a:t>
                      </a:r>
                    </a:p>
                  </a:txBody>
                  <a:tcPr anchor="ctr"/>
                </a:tc>
                <a:tc>
                  <a:txBody>
                    <a:bodyPr/>
                    <a:lstStyle/>
                    <a:p>
                      <a:pPr algn="ctr"/>
                      <a:r>
                        <a:rPr lang="fr-FR" sz="1200" dirty="0"/>
                        <a:t>100</a:t>
                      </a:r>
                    </a:p>
                  </a:txBody>
                  <a:tcPr anchor="ctr"/>
                </a:tc>
                <a:extLst>
                  <a:ext uri="{0D108BD9-81ED-4DB2-BD59-A6C34878D82A}">
                    <a16:rowId xmlns:a16="http://schemas.microsoft.com/office/drawing/2014/main" val="2152005150"/>
                  </a:ext>
                </a:extLst>
              </a:tr>
            </a:tbl>
          </a:graphicData>
        </a:graphic>
      </p:graphicFrame>
    </p:spTree>
    <p:extLst>
      <p:ext uri="{BB962C8B-B14F-4D97-AF65-F5344CB8AC3E}">
        <p14:creationId xmlns:p14="http://schemas.microsoft.com/office/powerpoint/2010/main" val="1999749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1100924850"/>
              </p:ext>
            </p:extLst>
          </p:nvPr>
        </p:nvGraphicFramePr>
        <p:xfrm>
          <a:off x="2063554" y="253998"/>
          <a:ext cx="8568947" cy="5119217"/>
        </p:xfrm>
        <a:graphic>
          <a:graphicData uri="http://schemas.openxmlformats.org/drawingml/2006/table">
            <a:tbl>
              <a:tblPr firstRow="1" bandRow="1">
                <a:tableStyleId>{5C22544A-7EE6-4342-B048-85BDC9FD1C3A}</a:tableStyleId>
              </a:tblPr>
              <a:tblGrid>
                <a:gridCol w="2255456">
                  <a:extLst>
                    <a:ext uri="{9D8B030D-6E8A-4147-A177-3AD203B41FA5}">
                      <a16:colId xmlns:a16="http://schemas.microsoft.com/office/drawing/2014/main" val="735883058"/>
                    </a:ext>
                  </a:extLst>
                </a:gridCol>
                <a:gridCol w="818231">
                  <a:extLst>
                    <a:ext uri="{9D8B030D-6E8A-4147-A177-3AD203B41FA5}">
                      <a16:colId xmlns:a16="http://schemas.microsoft.com/office/drawing/2014/main" val="1420285579"/>
                    </a:ext>
                  </a:extLst>
                </a:gridCol>
                <a:gridCol w="482806">
                  <a:extLst>
                    <a:ext uri="{9D8B030D-6E8A-4147-A177-3AD203B41FA5}">
                      <a16:colId xmlns:a16="http://schemas.microsoft.com/office/drawing/2014/main" val="4229146256"/>
                    </a:ext>
                  </a:extLst>
                </a:gridCol>
                <a:gridCol w="818231">
                  <a:extLst>
                    <a:ext uri="{9D8B030D-6E8A-4147-A177-3AD203B41FA5}">
                      <a16:colId xmlns:a16="http://schemas.microsoft.com/office/drawing/2014/main" val="201202132"/>
                    </a:ext>
                  </a:extLst>
                </a:gridCol>
                <a:gridCol w="482806">
                  <a:extLst>
                    <a:ext uri="{9D8B030D-6E8A-4147-A177-3AD203B41FA5}">
                      <a16:colId xmlns:a16="http://schemas.microsoft.com/office/drawing/2014/main" val="830486968"/>
                    </a:ext>
                  </a:extLst>
                </a:gridCol>
                <a:gridCol w="722384">
                  <a:extLst>
                    <a:ext uri="{9D8B030D-6E8A-4147-A177-3AD203B41FA5}">
                      <a16:colId xmlns:a16="http://schemas.microsoft.com/office/drawing/2014/main" val="2170499006"/>
                    </a:ext>
                  </a:extLst>
                </a:gridCol>
                <a:gridCol w="482806">
                  <a:extLst>
                    <a:ext uri="{9D8B030D-6E8A-4147-A177-3AD203B41FA5}">
                      <a16:colId xmlns:a16="http://schemas.microsoft.com/office/drawing/2014/main" val="3401728260"/>
                    </a:ext>
                  </a:extLst>
                </a:gridCol>
                <a:gridCol w="722384">
                  <a:extLst>
                    <a:ext uri="{9D8B030D-6E8A-4147-A177-3AD203B41FA5}">
                      <a16:colId xmlns:a16="http://schemas.microsoft.com/office/drawing/2014/main" val="355782056"/>
                    </a:ext>
                  </a:extLst>
                </a:gridCol>
                <a:gridCol w="482806">
                  <a:extLst>
                    <a:ext uri="{9D8B030D-6E8A-4147-A177-3AD203B41FA5}">
                      <a16:colId xmlns:a16="http://schemas.microsoft.com/office/drawing/2014/main" val="3517425342"/>
                    </a:ext>
                  </a:extLst>
                </a:gridCol>
                <a:gridCol w="818231">
                  <a:extLst>
                    <a:ext uri="{9D8B030D-6E8A-4147-A177-3AD203B41FA5}">
                      <a16:colId xmlns:a16="http://schemas.microsoft.com/office/drawing/2014/main" val="2749560796"/>
                    </a:ext>
                  </a:extLst>
                </a:gridCol>
                <a:gridCol w="482806">
                  <a:extLst>
                    <a:ext uri="{9D8B030D-6E8A-4147-A177-3AD203B41FA5}">
                      <a16:colId xmlns:a16="http://schemas.microsoft.com/office/drawing/2014/main" val="1015056335"/>
                    </a:ext>
                  </a:extLst>
                </a:gridCol>
              </a:tblGrid>
              <a:tr h="347908">
                <a:tc>
                  <a:txBody>
                    <a:bodyPr/>
                    <a:lstStyle/>
                    <a:p>
                      <a:pPr algn="ctr"/>
                      <a:endParaRPr lang="fr-FR" sz="1200" dirty="0"/>
                    </a:p>
                  </a:txBody>
                  <a:tcPr anchor="ctr"/>
                </a:tc>
                <a:tc gridSpan="10">
                  <a:txBody>
                    <a:bodyPr/>
                    <a:lstStyle/>
                    <a:p>
                      <a:pPr algn="ctr"/>
                      <a:r>
                        <a:rPr lang="fr-FR" sz="1200"/>
                        <a:t>Modalités de traitement des 94 113 patients présents au 31/12/2022</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561047926"/>
                  </a:ext>
                </a:extLst>
              </a:tr>
              <a:tr h="546712">
                <a:tc>
                  <a:txBody>
                    <a:bodyPr/>
                    <a:lstStyle/>
                    <a:p>
                      <a:pPr algn="ctr"/>
                      <a:endParaRPr lang="fr-FR" sz="1200" dirty="0"/>
                    </a:p>
                  </a:txBody>
                  <a:tcPr anchor="ctr"/>
                </a:tc>
                <a:tc gridSpan="2">
                  <a:txBody>
                    <a:bodyPr/>
                    <a:lstStyle/>
                    <a:p>
                      <a:pPr algn="ctr"/>
                      <a:r>
                        <a:rPr lang="fr-FR" sz="1200" dirty="0"/>
                        <a:t>HD en centre </a:t>
                      </a:r>
                    </a:p>
                    <a:p>
                      <a:pPr algn="ctr"/>
                      <a:r>
                        <a:rPr lang="fr-FR" sz="1200" dirty="0"/>
                        <a:t> n=27 252</a:t>
                      </a:r>
                    </a:p>
                  </a:txBody>
                  <a:tcPr anchor="ctr"/>
                </a:tc>
                <a:tc hMerge="1">
                  <a:txBody>
                    <a:bodyPr/>
                    <a:lstStyle/>
                    <a:p>
                      <a:endParaRPr lang="fr-FR" sz="800"/>
                    </a:p>
                  </a:txBody>
                  <a:tcPr/>
                </a:tc>
                <a:tc gridSpan="2">
                  <a:txBody>
                    <a:bodyPr/>
                    <a:lstStyle/>
                    <a:p>
                      <a:pPr algn="ctr"/>
                      <a:r>
                        <a:rPr lang="da-DK" sz="1200"/>
                        <a:t>HD en UDM </a:t>
                      </a:r>
                    </a:p>
                    <a:p>
                      <a:pPr algn="ctr"/>
                      <a:r>
                        <a:rPr lang="da-DK" sz="1200"/>
                        <a:t> n=13 295</a:t>
                      </a:r>
                      <a:endParaRPr lang="fr-FR" sz="1200"/>
                    </a:p>
                  </a:txBody>
                  <a:tcPr anchor="ctr"/>
                </a:tc>
                <a:tc hMerge="1">
                  <a:txBody>
                    <a:bodyPr/>
                    <a:lstStyle/>
                    <a:p>
                      <a:endParaRPr lang="fr-FR" sz="800"/>
                    </a:p>
                  </a:txBody>
                  <a:tcPr/>
                </a:tc>
                <a:tc gridSpan="2">
                  <a:txBody>
                    <a:bodyPr/>
                    <a:lstStyle/>
                    <a:p>
                      <a:pPr algn="ctr"/>
                      <a:r>
                        <a:rPr lang="fr-FR" sz="1200"/>
                        <a:t>HD autonome </a:t>
                      </a:r>
                    </a:p>
                    <a:p>
                      <a:pPr algn="ctr"/>
                      <a:r>
                        <a:rPr lang="fr-FR" sz="1200"/>
                        <a:t> n=8 565</a:t>
                      </a:r>
                    </a:p>
                  </a:txBody>
                  <a:tcPr anchor="ctr"/>
                </a:tc>
                <a:tc hMerge="1">
                  <a:txBody>
                    <a:bodyPr/>
                    <a:lstStyle/>
                    <a:p>
                      <a:endParaRPr lang="fr-FR" sz="800"/>
                    </a:p>
                  </a:txBody>
                  <a:tcPr/>
                </a:tc>
                <a:tc gridSpan="2">
                  <a:txBody>
                    <a:bodyPr/>
                    <a:lstStyle/>
                    <a:p>
                      <a:pPr algn="ctr"/>
                      <a:r>
                        <a:rPr lang="fr-FR" sz="1200"/>
                        <a:t>DP </a:t>
                      </a:r>
                    </a:p>
                    <a:p>
                      <a:pPr algn="ctr"/>
                      <a:r>
                        <a:rPr lang="fr-FR" sz="1200"/>
                        <a:t> n=2 986</a:t>
                      </a:r>
                    </a:p>
                  </a:txBody>
                  <a:tcPr anchor="ctr"/>
                </a:tc>
                <a:tc hMerge="1">
                  <a:txBody>
                    <a:bodyPr/>
                    <a:lstStyle/>
                    <a:p>
                      <a:endParaRPr lang="fr-FR" sz="800"/>
                    </a:p>
                  </a:txBody>
                  <a:tcPr/>
                </a:tc>
                <a:tc gridSpan="2">
                  <a:txBody>
                    <a:bodyPr/>
                    <a:lstStyle/>
                    <a:p>
                      <a:pPr algn="ctr"/>
                      <a:r>
                        <a:rPr lang="fr-FR" sz="1200"/>
                        <a:t>TX </a:t>
                      </a:r>
                    </a:p>
                    <a:p>
                      <a:pPr algn="ctr"/>
                      <a:r>
                        <a:rPr lang="fr-FR" sz="1200"/>
                        <a:t> n=42 015</a:t>
                      </a:r>
                    </a:p>
                  </a:txBody>
                  <a:tcPr anchor="ctr"/>
                </a:tc>
                <a:tc hMerge="1">
                  <a:txBody>
                    <a:bodyPr/>
                    <a:lstStyle/>
                    <a:p>
                      <a:endParaRPr lang="fr-FR" sz="800"/>
                    </a:p>
                  </a:txBody>
                  <a:tcPr/>
                </a:tc>
                <a:extLst>
                  <a:ext uri="{0D108BD9-81ED-4DB2-BD59-A6C34878D82A}">
                    <a16:rowId xmlns:a16="http://schemas.microsoft.com/office/drawing/2014/main" val="3552296672"/>
                  </a:ext>
                </a:extLst>
              </a:tr>
              <a:tr h="745517">
                <a:tc>
                  <a:txBody>
                    <a:bodyPr/>
                    <a:lstStyle/>
                    <a:p>
                      <a:pPr algn="ctr"/>
                      <a:r>
                        <a:rPr lang="fr-FR" sz="1200"/>
                        <a:t>Prévalents au 31/12/2022 </a:t>
                      </a:r>
                    </a:p>
                    <a:p>
                      <a:pPr algn="ctr"/>
                      <a:r>
                        <a:rPr lang="fr-FR" sz="1200"/>
                        <a:t> Devenir </a:t>
                      </a:r>
                    </a:p>
                    <a:p>
                      <a:pPr algn="ctr"/>
                      <a:r>
                        <a:rPr lang="fr-FR" sz="1200"/>
                        <a:t> Etat au 31/12/2023</a:t>
                      </a:r>
                    </a:p>
                  </a:txBody>
                  <a:tcPr anchor="ctr"/>
                </a:tc>
                <a:tc>
                  <a:txBody>
                    <a:bodyPr/>
                    <a:lstStyle/>
                    <a:p>
                      <a:pPr algn="ctr"/>
                      <a:r>
                        <a:rPr lang="fr-FR" sz="1200"/>
                        <a:t>n</a:t>
                      </a:r>
                    </a:p>
                  </a:txBody>
                  <a:tcPr anchor="ctr"/>
                </a:tc>
                <a:tc>
                  <a:txBody>
                    <a:bodyPr/>
                    <a:lstStyle/>
                    <a:p>
                      <a:pPr algn="ctr"/>
                      <a:r>
                        <a:rPr lang="fr-FR" sz="1200" dirty="0"/>
                        <a:t>%</a:t>
                      </a:r>
                    </a:p>
                  </a:txBody>
                  <a:tcPr anchor="ctr"/>
                </a:tc>
                <a:tc>
                  <a:txBody>
                    <a:bodyPr/>
                    <a:lstStyle/>
                    <a:p>
                      <a:pPr algn="ctr"/>
                      <a:r>
                        <a:rPr lang="fr-FR" sz="1200" dirty="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742339603"/>
                  </a:ext>
                </a:extLst>
              </a:tr>
              <a:tr h="347908">
                <a:tc>
                  <a:txBody>
                    <a:bodyPr/>
                    <a:lstStyle/>
                    <a:p>
                      <a:r>
                        <a:rPr lang="fr-FR" sz="1200"/>
                        <a:t>Décédé</a:t>
                      </a:r>
                    </a:p>
                  </a:txBody>
                  <a:tcPr anchor="ctr"/>
                </a:tc>
                <a:tc>
                  <a:txBody>
                    <a:bodyPr/>
                    <a:lstStyle/>
                    <a:p>
                      <a:pPr algn="ctr"/>
                      <a:r>
                        <a:rPr lang="fr-FR" sz="1200"/>
                        <a:t>4 883</a:t>
                      </a:r>
                    </a:p>
                  </a:txBody>
                  <a:tcPr anchor="ctr"/>
                </a:tc>
                <a:tc>
                  <a:txBody>
                    <a:bodyPr/>
                    <a:lstStyle/>
                    <a:p>
                      <a:pPr algn="ctr"/>
                      <a:r>
                        <a:rPr lang="fr-FR" sz="1200"/>
                        <a:t>18</a:t>
                      </a:r>
                    </a:p>
                  </a:txBody>
                  <a:tcPr anchor="ctr"/>
                </a:tc>
                <a:tc>
                  <a:txBody>
                    <a:bodyPr/>
                    <a:lstStyle/>
                    <a:p>
                      <a:pPr algn="ctr"/>
                      <a:r>
                        <a:rPr lang="fr-FR" sz="1200"/>
                        <a:t>1 214</a:t>
                      </a:r>
                    </a:p>
                  </a:txBody>
                  <a:tcPr anchor="ctr"/>
                </a:tc>
                <a:tc>
                  <a:txBody>
                    <a:bodyPr/>
                    <a:lstStyle/>
                    <a:p>
                      <a:pPr algn="ctr"/>
                      <a:r>
                        <a:rPr lang="fr-FR" sz="1200"/>
                        <a:t>9</a:t>
                      </a:r>
                    </a:p>
                  </a:txBody>
                  <a:tcPr anchor="ctr"/>
                </a:tc>
                <a:tc>
                  <a:txBody>
                    <a:bodyPr/>
                    <a:lstStyle/>
                    <a:p>
                      <a:pPr algn="ctr"/>
                      <a:r>
                        <a:rPr lang="fr-FR" sz="1200"/>
                        <a:t>486</a:t>
                      </a:r>
                    </a:p>
                  </a:txBody>
                  <a:tcPr anchor="ctr"/>
                </a:tc>
                <a:tc>
                  <a:txBody>
                    <a:bodyPr/>
                    <a:lstStyle/>
                    <a:p>
                      <a:pPr algn="ctr"/>
                      <a:r>
                        <a:rPr lang="fr-FR" sz="1200"/>
                        <a:t>6</a:t>
                      </a:r>
                    </a:p>
                  </a:txBody>
                  <a:tcPr anchor="ctr"/>
                </a:tc>
                <a:tc>
                  <a:txBody>
                    <a:bodyPr/>
                    <a:lstStyle/>
                    <a:p>
                      <a:pPr algn="ctr"/>
                      <a:r>
                        <a:rPr lang="fr-FR" sz="1200"/>
                        <a:t>448</a:t>
                      </a:r>
                    </a:p>
                  </a:txBody>
                  <a:tcPr anchor="ctr"/>
                </a:tc>
                <a:tc>
                  <a:txBody>
                    <a:bodyPr/>
                    <a:lstStyle/>
                    <a:p>
                      <a:pPr algn="ctr"/>
                      <a:r>
                        <a:rPr lang="fr-FR" sz="1200"/>
                        <a:t>15</a:t>
                      </a:r>
                    </a:p>
                  </a:txBody>
                  <a:tcPr anchor="ctr"/>
                </a:tc>
                <a:tc>
                  <a:txBody>
                    <a:bodyPr/>
                    <a:lstStyle/>
                    <a:p>
                      <a:pPr algn="ctr"/>
                      <a:r>
                        <a:rPr lang="fr-FR" sz="1200"/>
                        <a:t>1 267</a:t>
                      </a:r>
                    </a:p>
                  </a:txBody>
                  <a:tcPr anchor="ctr"/>
                </a:tc>
                <a:tc>
                  <a:txBody>
                    <a:bodyPr/>
                    <a:lstStyle/>
                    <a:p>
                      <a:pPr algn="ctr"/>
                      <a:r>
                        <a:rPr lang="fr-FR" sz="1200"/>
                        <a:t>3</a:t>
                      </a:r>
                    </a:p>
                  </a:txBody>
                  <a:tcPr anchor="ctr"/>
                </a:tc>
                <a:extLst>
                  <a:ext uri="{0D108BD9-81ED-4DB2-BD59-A6C34878D82A}">
                    <a16:rowId xmlns:a16="http://schemas.microsoft.com/office/drawing/2014/main" val="3018604578"/>
                  </a:ext>
                </a:extLst>
              </a:tr>
              <a:tr h="347908">
                <a:tc>
                  <a:txBody>
                    <a:bodyPr/>
                    <a:lstStyle/>
                    <a:p>
                      <a:r>
                        <a:rPr lang="fr-FR" sz="1200"/>
                        <a:t>Vivant</a:t>
                      </a:r>
                    </a:p>
                  </a:txBody>
                  <a:tcPr anchor="ctr"/>
                </a:tc>
                <a:tc>
                  <a:txBody>
                    <a:bodyPr/>
                    <a:lstStyle/>
                    <a:p>
                      <a:pPr algn="ctr"/>
                      <a:r>
                        <a:rPr lang="fr-FR" sz="1200"/>
                        <a:t>22 369</a:t>
                      </a:r>
                    </a:p>
                  </a:txBody>
                  <a:tcPr anchor="ctr"/>
                </a:tc>
                <a:tc>
                  <a:txBody>
                    <a:bodyPr/>
                    <a:lstStyle/>
                    <a:p>
                      <a:pPr algn="ctr"/>
                      <a:r>
                        <a:rPr lang="fr-FR" sz="1200"/>
                        <a:t>82</a:t>
                      </a:r>
                    </a:p>
                  </a:txBody>
                  <a:tcPr anchor="ctr"/>
                </a:tc>
                <a:tc>
                  <a:txBody>
                    <a:bodyPr/>
                    <a:lstStyle/>
                    <a:p>
                      <a:pPr algn="ctr"/>
                      <a:r>
                        <a:rPr lang="fr-FR" sz="1200"/>
                        <a:t>12 081</a:t>
                      </a:r>
                    </a:p>
                  </a:txBody>
                  <a:tcPr anchor="ctr"/>
                </a:tc>
                <a:tc>
                  <a:txBody>
                    <a:bodyPr/>
                    <a:lstStyle/>
                    <a:p>
                      <a:pPr algn="ctr"/>
                      <a:r>
                        <a:rPr lang="fr-FR" sz="1200"/>
                        <a:t>91</a:t>
                      </a:r>
                    </a:p>
                  </a:txBody>
                  <a:tcPr anchor="ctr"/>
                </a:tc>
                <a:tc>
                  <a:txBody>
                    <a:bodyPr/>
                    <a:lstStyle/>
                    <a:p>
                      <a:pPr algn="ctr"/>
                      <a:r>
                        <a:rPr lang="fr-FR" sz="1200" dirty="0"/>
                        <a:t>8 079</a:t>
                      </a:r>
                    </a:p>
                  </a:txBody>
                  <a:tcPr anchor="ctr"/>
                </a:tc>
                <a:tc>
                  <a:txBody>
                    <a:bodyPr/>
                    <a:lstStyle/>
                    <a:p>
                      <a:pPr algn="ctr"/>
                      <a:r>
                        <a:rPr lang="fr-FR" sz="1200"/>
                        <a:t>94</a:t>
                      </a:r>
                    </a:p>
                  </a:txBody>
                  <a:tcPr anchor="ctr"/>
                </a:tc>
                <a:tc>
                  <a:txBody>
                    <a:bodyPr/>
                    <a:lstStyle/>
                    <a:p>
                      <a:pPr algn="ctr"/>
                      <a:r>
                        <a:rPr lang="fr-FR" sz="1200"/>
                        <a:t>2 538</a:t>
                      </a:r>
                    </a:p>
                  </a:txBody>
                  <a:tcPr anchor="ctr"/>
                </a:tc>
                <a:tc>
                  <a:txBody>
                    <a:bodyPr/>
                    <a:lstStyle/>
                    <a:p>
                      <a:pPr algn="ctr"/>
                      <a:r>
                        <a:rPr lang="fr-FR" sz="1200"/>
                        <a:t>85</a:t>
                      </a:r>
                    </a:p>
                  </a:txBody>
                  <a:tcPr anchor="ctr"/>
                </a:tc>
                <a:tc>
                  <a:txBody>
                    <a:bodyPr/>
                    <a:lstStyle/>
                    <a:p>
                      <a:pPr algn="ctr"/>
                      <a:r>
                        <a:rPr lang="fr-FR" sz="1200"/>
                        <a:t>40 748</a:t>
                      </a:r>
                    </a:p>
                  </a:txBody>
                  <a:tcPr anchor="ctr"/>
                </a:tc>
                <a:tc>
                  <a:txBody>
                    <a:bodyPr/>
                    <a:lstStyle/>
                    <a:p>
                      <a:pPr algn="ctr"/>
                      <a:r>
                        <a:rPr lang="fr-FR" sz="1200"/>
                        <a:t>97</a:t>
                      </a:r>
                    </a:p>
                  </a:txBody>
                  <a:tcPr anchor="ctr"/>
                </a:tc>
                <a:extLst>
                  <a:ext uri="{0D108BD9-81ED-4DB2-BD59-A6C34878D82A}">
                    <a16:rowId xmlns:a16="http://schemas.microsoft.com/office/drawing/2014/main" val="2825311472"/>
                  </a:ext>
                </a:extLst>
              </a:tr>
              <a:tr h="347908">
                <a:tc>
                  <a:txBody>
                    <a:bodyPr/>
                    <a:lstStyle/>
                    <a:p>
                      <a:r>
                        <a:rPr lang="fr-FR" sz="1200"/>
                        <a:t>Hémodialyse</a:t>
                      </a:r>
                    </a:p>
                  </a:txBody>
                  <a:tcPr anchor="ctr"/>
                </a:tc>
                <a:tc>
                  <a:txBody>
                    <a:bodyPr/>
                    <a:lstStyle/>
                    <a:p>
                      <a:pPr algn="ctr"/>
                      <a:r>
                        <a:rPr lang="fr-FR" sz="1200"/>
                        <a:t>21 163</a:t>
                      </a:r>
                    </a:p>
                  </a:txBody>
                  <a:tcPr anchor="ctr"/>
                </a:tc>
                <a:tc>
                  <a:txBody>
                    <a:bodyPr/>
                    <a:lstStyle/>
                    <a:p>
                      <a:pPr algn="ctr"/>
                      <a:r>
                        <a:rPr lang="fr-FR" sz="1200"/>
                        <a:t>78</a:t>
                      </a:r>
                    </a:p>
                  </a:txBody>
                  <a:tcPr anchor="ctr"/>
                </a:tc>
                <a:tc>
                  <a:txBody>
                    <a:bodyPr/>
                    <a:lstStyle/>
                    <a:p>
                      <a:pPr algn="ctr"/>
                      <a:r>
                        <a:rPr lang="fr-FR" sz="1200"/>
                        <a:t>11 166</a:t>
                      </a:r>
                    </a:p>
                  </a:txBody>
                  <a:tcPr anchor="ctr"/>
                </a:tc>
                <a:tc>
                  <a:txBody>
                    <a:bodyPr/>
                    <a:lstStyle/>
                    <a:p>
                      <a:pPr algn="ctr"/>
                      <a:r>
                        <a:rPr lang="fr-FR" sz="1200"/>
                        <a:t>84</a:t>
                      </a:r>
                    </a:p>
                  </a:txBody>
                  <a:tcPr anchor="ctr"/>
                </a:tc>
                <a:tc>
                  <a:txBody>
                    <a:bodyPr/>
                    <a:lstStyle/>
                    <a:p>
                      <a:pPr algn="ctr"/>
                      <a:r>
                        <a:rPr lang="fr-FR" sz="1200"/>
                        <a:t>7 271</a:t>
                      </a:r>
                    </a:p>
                  </a:txBody>
                  <a:tcPr anchor="ctr"/>
                </a:tc>
                <a:tc>
                  <a:txBody>
                    <a:bodyPr/>
                    <a:lstStyle/>
                    <a:p>
                      <a:pPr algn="ctr"/>
                      <a:r>
                        <a:rPr lang="fr-FR" sz="1200"/>
                        <a:t>85</a:t>
                      </a:r>
                    </a:p>
                  </a:txBody>
                  <a:tcPr anchor="ctr"/>
                </a:tc>
                <a:tc>
                  <a:txBody>
                    <a:bodyPr/>
                    <a:lstStyle/>
                    <a:p>
                      <a:pPr algn="ctr"/>
                      <a:r>
                        <a:rPr lang="fr-FR" sz="1200"/>
                        <a:t>394</a:t>
                      </a:r>
                    </a:p>
                  </a:txBody>
                  <a:tcPr anchor="ctr"/>
                </a:tc>
                <a:tc>
                  <a:txBody>
                    <a:bodyPr/>
                    <a:lstStyle/>
                    <a:p>
                      <a:pPr algn="ctr"/>
                      <a:r>
                        <a:rPr lang="fr-FR" sz="1200"/>
                        <a:t>13</a:t>
                      </a:r>
                    </a:p>
                  </a:txBody>
                  <a:tcPr anchor="ctr"/>
                </a:tc>
                <a:tc>
                  <a:txBody>
                    <a:bodyPr/>
                    <a:lstStyle/>
                    <a:p>
                      <a:pPr algn="ctr"/>
                      <a:r>
                        <a:rPr lang="fr-FR" sz="1200"/>
                        <a:t>817</a:t>
                      </a:r>
                    </a:p>
                  </a:txBody>
                  <a:tcPr anchor="ctr"/>
                </a:tc>
                <a:tc>
                  <a:txBody>
                    <a:bodyPr/>
                    <a:lstStyle/>
                    <a:p>
                      <a:pPr algn="ctr"/>
                      <a:r>
                        <a:rPr lang="fr-FR" sz="1200"/>
                        <a:t>2</a:t>
                      </a:r>
                    </a:p>
                  </a:txBody>
                  <a:tcPr anchor="ctr"/>
                </a:tc>
                <a:extLst>
                  <a:ext uri="{0D108BD9-81ED-4DB2-BD59-A6C34878D82A}">
                    <a16:rowId xmlns:a16="http://schemas.microsoft.com/office/drawing/2014/main" val="2624704899"/>
                  </a:ext>
                </a:extLst>
              </a:tr>
              <a:tr h="347908">
                <a:tc>
                  <a:txBody>
                    <a:bodyPr/>
                    <a:lstStyle/>
                    <a:p>
                      <a:r>
                        <a:rPr lang="fr-FR" sz="1200"/>
                        <a:t>HD en centre</a:t>
                      </a:r>
                    </a:p>
                  </a:txBody>
                  <a:tcPr anchor="ctr"/>
                </a:tc>
                <a:tc>
                  <a:txBody>
                    <a:bodyPr/>
                    <a:lstStyle/>
                    <a:p>
                      <a:pPr algn="ctr"/>
                      <a:r>
                        <a:rPr lang="fr-FR" sz="1200"/>
                        <a:t>18 802</a:t>
                      </a:r>
                    </a:p>
                  </a:txBody>
                  <a:tcPr anchor="ctr"/>
                </a:tc>
                <a:tc>
                  <a:txBody>
                    <a:bodyPr/>
                    <a:lstStyle/>
                    <a:p>
                      <a:pPr algn="ctr"/>
                      <a:r>
                        <a:rPr lang="fr-FR" sz="1200"/>
                        <a:t>69</a:t>
                      </a:r>
                    </a:p>
                  </a:txBody>
                  <a:tcPr anchor="ctr"/>
                </a:tc>
                <a:tc>
                  <a:txBody>
                    <a:bodyPr/>
                    <a:lstStyle/>
                    <a:p>
                      <a:pPr algn="ctr"/>
                      <a:r>
                        <a:rPr lang="fr-FR" sz="1200"/>
                        <a:t>1 000</a:t>
                      </a:r>
                    </a:p>
                  </a:txBody>
                  <a:tcPr anchor="ctr"/>
                </a:tc>
                <a:tc>
                  <a:txBody>
                    <a:bodyPr/>
                    <a:lstStyle/>
                    <a:p>
                      <a:pPr algn="ctr"/>
                      <a:r>
                        <a:rPr lang="fr-FR" sz="1200"/>
                        <a:t>8</a:t>
                      </a:r>
                    </a:p>
                  </a:txBody>
                  <a:tcPr anchor="ctr"/>
                </a:tc>
                <a:tc>
                  <a:txBody>
                    <a:bodyPr/>
                    <a:lstStyle/>
                    <a:p>
                      <a:pPr algn="ctr"/>
                      <a:r>
                        <a:rPr lang="fr-FR" sz="1200"/>
                        <a:t>461</a:t>
                      </a:r>
                    </a:p>
                  </a:txBody>
                  <a:tcPr anchor="ctr"/>
                </a:tc>
                <a:tc>
                  <a:txBody>
                    <a:bodyPr/>
                    <a:lstStyle/>
                    <a:p>
                      <a:pPr algn="ctr"/>
                      <a:r>
                        <a:rPr lang="fr-FR" sz="1200"/>
                        <a:t>5</a:t>
                      </a:r>
                    </a:p>
                  </a:txBody>
                  <a:tcPr anchor="ctr"/>
                </a:tc>
                <a:tc>
                  <a:txBody>
                    <a:bodyPr/>
                    <a:lstStyle/>
                    <a:p>
                      <a:pPr algn="ctr"/>
                      <a:r>
                        <a:rPr lang="fr-FR" sz="1200" dirty="0"/>
                        <a:t>237</a:t>
                      </a:r>
                    </a:p>
                  </a:txBody>
                  <a:tcPr anchor="ctr"/>
                </a:tc>
                <a:tc>
                  <a:txBody>
                    <a:bodyPr/>
                    <a:lstStyle/>
                    <a:p>
                      <a:pPr algn="ctr"/>
                      <a:r>
                        <a:rPr lang="fr-FR" sz="1200"/>
                        <a:t>8</a:t>
                      </a:r>
                    </a:p>
                  </a:txBody>
                  <a:tcPr anchor="ctr"/>
                </a:tc>
                <a:tc>
                  <a:txBody>
                    <a:bodyPr/>
                    <a:lstStyle/>
                    <a:p>
                      <a:pPr algn="ctr"/>
                      <a:r>
                        <a:rPr lang="fr-FR" sz="1200"/>
                        <a:t>457</a:t>
                      </a:r>
                    </a:p>
                  </a:txBody>
                  <a:tcPr anchor="ctr"/>
                </a:tc>
                <a:tc>
                  <a:txBody>
                    <a:bodyPr/>
                    <a:lstStyle/>
                    <a:p>
                      <a:pPr algn="ctr"/>
                      <a:r>
                        <a:rPr lang="fr-FR" sz="1200"/>
                        <a:t>1</a:t>
                      </a:r>
                    </a:p>
                  </a:txBody>
                  <a:tcPr anchor="ctr"/>
                </a:tc>
                <a:extLst>
                  <a:ext uri="{0D108BD9-81ED-4DB2-BD59-A6C34878D82A}">
                    <a16:rowId xmlns:a16="http://schemas.microsoft.com/office/drawing/2014/main" val="1374285321"/>
                  </a:ext>
                </a:extLst>
              </a:tr>
              <a:tr h="347908">
                <a:tc>
                  <a:txBody>
                    <a:bodyPr/>
                    <a:lstStyle/>
                    <a:p>
                      <a:r>
                        <a:rPr lang="fr-FR" sz="1200"/>
                        <a:t>HD en UDM</a:t>
                      </a:r>
                    </a:p>
                  </a:txBody>
                  <a:tcPr anchor="ctr"/>
                </a:tc>
                <a:tc>
                  <a:txBody>
                    <a:bodyPr/>
                    <a:lstStyle/>
                    <a:p>
                      <a:pPr algn="ctr"/>
                      <a:r>
                        <a:rPr lang="fr-FR" sz="1200"/>
                        <a:t>1 747</a:t>
                      </a:r>
                    </a:p>
                  </a:txBody>
                  <a:tcPr anchor="ctr"/>
                </a:tc>
                <a:tc>
                  <a:txBody>
                    <a:bodyPr/>
                    <a:lstStyle/>
                    <a:p>
                      <a:pPr algn="ctr"/>
                      <a:r>
                        <a:rPr lang="fr-FR" sz="1200"/>
                        <a:t>6</a:t>
                      </a:r>
                    </a:p>
                  </a:txBody>
                  <a:tcPr anchor="ctr"/>
                </a:tc>
                <a:tc>
                  <a:txBody>
                    <a:bodyPr/>
                    <a:lstStyle/>
                    <a:p>
                      <a:pPr algn="ctr"/>
                      <a:r>
                        <a:rPr lang="fr-FR" sz="1200"/>
                        <a:t>9 764</a:t>
                      </a:r>
                    </a:p>
                  </a:txBody>
                  <a:tcPr anchor="ctr"/>
                </a:tc>
                <a:tc>
                  <a:txBody>
                    <a:bodyPr/>
                    <a:lstStyle/>
                    <a:p>
                      <a:pPr algn="ctr"/>
                      <a:r>
                        <a:rPr lang="fr-FR" sz="1200"/>
                        <a:t>73</a:t>
                      </a:r>
                    </a:p>
                  </a:txBody>
                  <a:tcPr anchor="ctr"/>
                </a:tc>
                <a:tc>
                  <a:txBody>
                    <a:bodyPr/>
                    <a:lstStyle/>
                    <a:p>
                      <a:pPr algn="ctr"/>
                      <a:r>
                        <a:rPr lang="fr-FR" sz="1200"/>
                        <a:t>452</a:t>
                      </a:r>
                    </a:p>
                  </a:txBody>
                  <a:tcPr anchor="ctr"/>
                </a:tc>
                <a:tc>
                  <a:txBody>
                    <a:bodyPr/>
                    <a:lstStyle/>
                    <a:p>
                      <a:pPr algn="ctr"/>
                      <a:r>
                        <a:rPr lang="fr-FR" sz="1200"/>
                        <a:t>5</a:t>
                      </a:r>
                    </a:p>
                  </a:txBody>
                  <a:tcPr anchor="ctr"/>
                </a:tc>
                <a:tc>
                  <a:txBody>
                    <a:bodyPr/>
                    <a:lstStyle/>
                    <a:p>
                      <a:pPr algn="ctr"/>
                      <a:r>
                        <a:rPr lang="fr-FR" sz="1200" dirty="0"/>
                        <a:t>98</a:t>
                      </a:r>
                    </a:p>
                  </a:txBody>
                  <a:tcPr anchor="ctr"/>
                </a:tc>
                <a:tc>
                  <a:txBody>
                    <a:bodyPr/>
                    <a:lstStyle/>
                    <a:p>
                      <a:pPr algn="ctr"/>
                      <a:r>
                        <a:rPr lang="fr-FR" sz="1200"/>
                        <a:t>3</a:t>
                      </a:r>
                    </a:p>
                  </a:txBody>
                  <a:tcPr anchor="ctr"/>
                </a:tc>
                <a:tc>
                  <a:txBody>
                    <a:bodyPr/>
                    <a:lstStyle/>
                    <a:p>
                      <a:pPr algn="ctr"/>
                      <a:r>
                        <a:rPr lang="fr-FR" sz="1200"/>
                        <a:t>205</a:t>
                      </a:r>
                    </a:p>
                  </a:txBody>
                  <a:tcPr anchor="ctr"/>
                </a:tc>
                <a:tc>
                  <a:txBody>
                    <a:bodyPr/>
                    <a:lstStyle/>
                    <a:p>
                      <a:pPr algn="ctr"/>
                      <a:r>
                        <a:rPr lang="fr-FR" sz="1200"/>
                        <a:t>0</a:t>
                      </a:r>
                    </a:p>
                  </a:txBody>
                  <a:tcPr anchor="ctr"/>
                </a:tc>
                <a:extLst>
                  <a:ext uri="{0D108BD9-81ED-4DB2-BD59-A6C34878D82A}">
                    <a16:rowId xmlns:a16="http://schemas.microsoft.com/office/drawing/2014/main" val="480721309"/>
                  </a:ext>
                </a:extLst>
              </a:tr>
              <a:tr h="347908">
                <a:tc>
                  <a:txBody>
                    <a:bodyPr/>
                    <a:lstStyle/>
                    <a:p>
                      <a:r>
                        <a:rPr lang="fr-FR" sz="1200"/>
                        <a:t>HD autonome</a:t>
                      </a:r>
                    </a:p>
                  </a:txBody>
                  <a:tcPr anchor="ctr"/>
                </a:tc>
                <a:tc>
                  <a:txBody>
                    <a:bodyPr/>
                    <a:lstStyle/>
                    <a:p>
                      <a:pPr algn="ctr"/>
                      <a:r>
                        <a:rPr lang="fr-FR" sz="1200"/>
                        <a:t>614</a:t>
                      </a:r>
                    </a:p>
                  </a:txBody>
                  <a:tcPr anchor="ctr"/>
                </a:tc>
                <a:tc>
                  <a:txBody>
                    <a:bodyPr/>
                    <a:lstStyle/>
                    <a:p>
                      <a:pPr algn="ctr"/>
                      <a:r>
                        <a:rPr lang="fr-FR" sz="1200"/>
                        <a:t>2</a:t>
                      </a:r>
                    </a:p>
                  </a:txBody>
                  <a:tcPr anchor="ctr"/>
                </a:tc>
                <a:tc>
                  <a:txBody>
                    <a:bodyPr/>
                    <a:lstStyle/>
                    <a:p>
                      <a:pPr algn="ctr"/>
                      <a:r>
                        <a:rPr lang="fr-FR" sz="1200"/>
                        <a:t>402</a:t>
                      </a:r>
                    </a:p>
                  </a:txBody>
                  <a:tcPr anchor="ctr"/>
                </a:tc>
                <a:tc>
                  <a:txBody>
                    <a:bodyPr/>
                    <a:lstStyle/>
                    <a:p>
                      <a:pPr algn="ctr"/>
                      <a:r>
                        <a:rPr lang="fr-FR" sz="1200"/>
                        <a:t>3</a:t>
                      </a:r>
                    </a:p>
                  </a:txBody>
                  <a:tcPr anchor="ctr"/>
                </a:tc>
                <a:tc>
                  <a:txBody>
                    <a:bodyPr/>
                    <a:lstStyle/>
                    <a:p>
                      <a:pPr algn="ctr"/>
                      <a:r>
                        <a:rPr lang="fr-FR" sz="1200"/>
                        <a:t>6 358</a:t>
                      </a:r>
                    </a:p>
                  </a:txBody>
                  <a:tcPr anchor="ctr"/>
                </a:tc>
                <a:tc>
                  <a:txBody>
                    <a:bodyPr/>
                    <a:lstStyle/>
                    <a:p>
                      <a:pPr algn="ctr"/>
                      <a:r>
                        <a:rPr lang="fr-FR" sz="1200"/>
                        <a:t>74</a:t>
                      </a:r>
                    </a:p>
                  </a:txBody>
                  <a:tcPr anchor="ctr"/>
                </a:tc>
                <a:tc>
                  <a:txBody>
                    <a:bodyPr/>
                    <a:lstStyle/>
                    <a:p>
                      <a:pPr algn="ctr"/>
                      <a:r>
                        <a:rPr lang="fr-FR" sz="1200"/>
                        <a:t>59</a:t>
                      </a:r>
                    </a:p>
                  </a:txBody>
                  <a:tcPr anchor="ctr"/>
                </a:tc>
                <a:tc>
                  <a:txBody>
                    <a:bodyPr/>
                    <a:lstStyle/>
                    <a:p>
                      <a:pPr algn="ctr"/>
                      <a:r>
                        <a:rPr lang="fr-FR" sz="1200"/>
                        <a:t>2</a:t>
                      </a:r>
                    </a:p>
                  </a:txBody>
                  <a:tcPr anchor="ctr"/>
                </a:tc>
                <a:tc>
                  <a:txBody>
                    <a:bodyPr/>
                    <a:lstStyle/>
                    <a:p>
                      <a:pPr algn="ctr"/>
                      <a:r>
                        <a:rPr lang="fr-FR" sz="1200" dirty="0"/>
                        <a:t>155</a:t>
                      </a:r>
                    </a:p>
                  </a:txBody>
                  <a:tcPr anchor="ctr"/>
                </a:tc>
                <a:tc>
                  <a:txBody>
                    <a:bodyPr/>
                    <a:lstStyle/>
                    <a:p>
                      <a:pPr algn="ctr"/>
                      <a:r>
                        <a:rPr lang="fr-FR" sz="1200"/>
                        <a:t>0</a:t>
                      </a:r>
                    </a:p>
                  </a:txBody>
                  <a:tcPr anchor="ctr"/>
                </a:tc>
                <a:extLst>
                  <a:ext uri="{0D108BD9-81ED-4DB2-BD59-A6C34878D82A}">
                    <a16:rowId xmlns:a16="http://schemas.microsoft.com/office/drawing/2014/main" val="1760702921"/>
                  </a:ext>
                </a:extLst>
              </a:tr>
              <a:tr h="347908">
                <a:tc>
                  <a:txBody>
                    <a:bodyPr/>
                    <a:lstStyle/>
                    <a:p>
                      <a:r>
                        <a:rPr lang="fr-FR" sz="1200"/>
                        <a:t>DP</a:t>
                      </a:r>
                    </a:p>
                  </a:txBody>
                  <a:tcPr anchor="ctr"/>
                </a:tc>
                <a:tc>
                  <a:txBody>
                    <a:bodyPr/>
                    <a:lstStyle/>
                    <a:p>
                      <a:pPr algn="ctr"/>
                      <a:r>
                        <a:rPr lang="fr-FR" sz="1200"/>
                        <a:t>55</a:t>
                      </a:r>
                    </a:p>
                  </a:txBody>
                  <a:tcPr anchor="ctr"/>
                </a:tc>
                <a:tc>
                  <a:txBody>
                    <a:bodyPr/>
                    <a:lstStyle/>
                    <a:p>
                      <a:pPr algn="ctr"/>
                      <a:r>
                        <a:rPr lang="fr-FR" sz="1200"/>
                        <a:t>0</a:t>
                      </a:r>
                    </a:p>
                  </a:txBody>
                  <a:tcPr anchor="ctr"/>
                </a:tc>
                <a:tc>
                  <a:txBody>
                    <a:bodyPr/>
                    <a:lstStyle/>
                    <a:p>
                      <a:pPr algn="ctr"/>
                      <a:r>
                        <a:rPr lang="fr-FR" sz="1200"/>
                        <a:t>5</a:t>
                      </a:r>
                    </a:p>
                  </a:txBody>
                  <a:tcPr anchor="ctr"/>
                </a:tc>
                <a:tc>
                  <a:txBody>
                    <a:bodyPr/>
                    <a:lstStyle/>
                    <a:p>
                      <a:pPr algn="ctr"/>
                      <a:r>
                        <a:rPr lang="fr-FR" sz="1200"/>
                        <a:t>0</a:t>
                      </a:r>
                    </a:p>
                  </a:txBody>
                  <a:tcPr anchor="ctr"/>
                </a:tc>
                <a:tc>
                  <a:txBody>
                    <a:bodyPr/>
                    <a:lstStyle/>
                    <a:p>
                      <a:pPr algn="ctr"/>
                      <a:r>
                        <a:rPr lang="fr-FR" sz="1200"/>
                        <a:t>4</a:t>
                      </a:r>
                    </a:p>
                  </a:txBody>
                  <a:tcPr anchor="ctr"/>
                </a:tc>
                <a:tc>
                  <a:txBody>
                    <a:bodyPr/>
                    <a:lstStyle/>
                    <a:p>
                      <a:pPr algn="ctr"/>
                      <a:r>
                        <a:rPr lang="fr-FR" sz="1200"/>
                        <a:t>0</a:t>
                      </a:r>
                    </a:p>
                  </a:txBody>
                  <a:tcPr anchor="ctr"/>
                </a:tc>
                <a:tc>
                  <a:txBody>
                    <a:bodyPr/>
                    <a:lstStyle/>
                    <a:p>
                      <a:pPr algn="ctr"/>
                      <a:r>
                        <a:rPr lang="fr-FR" sz="1200"/>
                        <a:t>1 849</a:t>
                      </a:r>
                    </a:p>
                  </a:txBody>
                  <a:tcPr anchor="ctr"/>
                </a:tc>
                <a:tc>
                  <a:txBody>
                    <a:bodyPr/>
                    <a:lstStyle/>
                    <a:p>
                      <a:pPr algn="ctr"/>
                      <a:r>
                        <a:rPr lang="fr-FR" sz="1200"/>
                        <a:t>62</a:t>
                      </a:r>
                    </a:p>
                  </a:txBody>
                  <a:tcPr anchor="ctr"/>
                </a:tc>
                <a:tc>
                  <a:txBody>
                    <a:bodyPr/>
                    <a:lstStyle/>
                    <a:p>
                      <a:pPr algn="ctr"/>
                      <a:r>
                        <a:rPr lang="fr-FR" sz="1200" dirty="0"/>
                        <a:t>37</a:t>
                      </a:r>
                    </a:p>
                  </a:txBody>
                  <a:tcPr anchor="ctr"/>
                </a:tc>
                <a:tc>
                  <a:txBody>
                    <a:bodyPr/>
                    <a:lstStyle/>
                    <a:p>
                      <a:pPr algn="ctr"/>
                      <a:r>
                        <a:rPr lang="fr-FR" sz="1200"/>
                        <a:t>0</a:t>
                      </a:r>
                    </a:p>
                  </a:txBody>
                  <a:tcPr anchor="ctr"/>
                </a:tc>
                <a:extLst>
                  <a:ext uri="{0D108BD9-81ED-4DB2-BD59-A6C34878D82A}">
                    <a16:rowId xmlns:a16="http://schemas.microsoft.com/office/drawing/2014/main" val="4265510253"/>
                  </a:ext>
                </a:extLst>
              </a:tr>
              <a:tr h="347908">
                <a:tc>
                  <a:txBody>
                    <a:bodyPr/>
                    <a:lstStyle/>
                    <a:p>
                      <a:r>
                        <a:rPr lang="fr-FR" sz="1200"/>
                        <a:t>Greffon fonctionnel</a:t>
                      </a:r>
                    </a:p>
                  </a:txBody>
                  <a:tcPr anchor="ctr"/>
                </a:tc>
                <a:tc>
                  <a:txBody>
                    <a:bodyPr/>
                    <a:lstStyle/>
                    <a:p>
                      <a:pPr algn="ctr"/>
                      <a:r>
                        <a:rPr lang="fr-FR" sz="1200"/>
                        <a:t>802</a:t>
                      </a:r>
                    </a:p>
                  </a:txBody>
                  <a:tcPr anchor="ctr"/>
                </a:tc>
                <a:tc>
                  <a:txBody>
                    <a:bodyPr/>
                    <a:lstStyle/>
                    <a:p>
                      <a:pPr algn="ctr"/>
                      <a:r>
                        <a:rPr lang="fr-FR" sz="1200"/>
                        <a:t>3</a:t>
                      </a:r>
                    </a:p>
                  </a:txBody>
                  <a:tcPr anchor="ctr"/>
                </a:tc>
                <a:tc>
                  <a:txBody>
                    <a:bodyPr/>
                    <a:lstStyle/>
                    <a:p>
                      <a:pPr algn="ctr"/>
                      <a:r>
                        <a:rPr lang="fr-FR" sz="1200"/>
                        <a:t>818</a:t>
                      </a:r>
                    </a:p>
                  </a:txBody>
                  <a:tcPr anchor="ctr"/>
                </a:tc>
                <a:tc>
                  <a:txBody>
                    <a:bodyPr/>
                    <a:lstStyle/>
                    <a:p>
                      <a:pPr algn="ctr"/>
                      <a:r>
                        <a:rPr lang="fr-FR" sz="1200"/>
                        <a:t>6</a:t>
                      </a:r>
                    </a:p>
                  </a:txBody>
                  <a:tcPr anchor="ctr"/>
                </a:tc>
                <a:tc>
                  <a:txBody>
                    <a:bodyPr/>
                    <a:lstStyle/>
                    <a:p>
                      <a:pPr algn="ctr"/>
                      <a:r>
                        <a:rPr lang="fr-FR" sz="1200"/>
                        <a:t>777</a:t>
                      </a:r>
                    </a:p>
                  </a:txBody>
                  <a:tcPr anchor="ctr"/>
                </a:tc>
                <a:tc>
                  <a:txBody>
                    <a:bodyPr/>
                    <a:lstStyle/>
                    <a:p>
                      <a:pPr algn="ctr"/>
                      <a:r>
                        <a:rPr lang="fr-FR" sz="1200"/>
                        <a:t>9</a:t>
                      </a:r>
                    </a:p>
                  </a:txBody>
                  <a:tcPr anchor="ctr"/>
                </a:tc>
                <a:tc>
                  <a:txBody>
                    <a:bodyPr/>
                    <a:lstStyle/>
                    <a:p>
                      <a:pPr algn="ctr"/>
                      <a:r>
                        <a:rPr lang="fr-FR" sz="1200"/>
                        <a:t>263</a:t>
                      </a:r>
                    </a:p>
                  </a:txBody>
                  <a:tcPr anchor="ctr"/>
                </a:tc>
                <a:tc>
                  <a:txBody>
                    <a:bodyPr/>
                    <a:lstStyle/>
                    <a:p>
                      <a:pPr algn="ctr"/>
                      <a:r>
                        <a:rPr lang="fr-FR" sz="1200"/>
                        <a:t>9</a:t>
                      </a:r>
                    </a:p>
                  </a:txBody>
                  <a:tcPr anchor="ctr"/>
                </a:tc>
                <a:tc>
                  <a:txBody>
                    <a:bodyPr/>
                    <a:lstStyle/>
                    <a:p>
                      <a:pPr algn="ctr"/>
                      <a:r>
                        <a:rPr lang="fr-FR" sz="1200" dirty="0"/>
                        <a:t>39 723</a:t>
                      </a:r>
                    </a:p>
                  </a:txBody>
                  <a:tcPr anchor="ctr"/>
                </a:tc>
                <a:tc>
                  <a:txBody>
                    <a:bodyPr/>
                    <a:lstStyle/>
                    <a:p>
                      <a:pPr algn="ctr"/>
                      <a:r>
                        <a:rPr lang="fr-FR" sz="1200" dirty="0"/>
                        <a:t>95</a:t>
                      </a:r>
                    </a:p>
                  </a:txBody>
                  <a:tcPr anchor="ctr"/>
                </a:tc>
                <a:extLst>
                  <a:ext uri="{0D108BD9-81ED-4DB2-BD59-A6C34878D82A}">
                    <a16:rowId xmlns:a16="http://schemas.microsoft.com/office/drawing/2014/main" val="3676499806"/>
                  </a:ext>
                </a:extLst>
              </a:tr>
              <a:tr h="347908">
                <a:tc>
                  <a:txBody>
                    <a:bodyPr/>
                    <a:lstStyle/>
                    <a:p>
                      <a:r>
                        <a:rPr lang="fr-FR" sz="1200"/>
                        <a:t>Sevrage</a:t>
                      </a:r>
                    </a:p>
                  </a:txBody>
                  <a:tcPr anchor="ctr"/>
                </a:tc>
                <a:tc>
                  <a:txBody>
                    <a:bodyPr/>
                    <a:lstStyle/>
                    <a:p>
                      <a:pPr algn="ctr"/>
                      <a:r>
                        <a:rPr lang="fr-FR" sz="1200"/>
                        <a:t>206</a:t>
                      </a:r>
                    </a:p>
                  </a:txBody>
                  <a:tcPr anchor="ctr"/>
                </a:tc>
                <a:tc>
                  <a:txBody>
                    <a:bodyPr/>
                    <a:lstStyle/>
                    <a:p>
                      <a:pPr algn="ctr"/>
                      <a:r>
                        <a:rPr lang="fr-FR" sz="1200"/>
                        <a:t>1</a:t>
                      </a:r>
                    </a:p>
                  </a:txBody>
                  <a:tcPr anchor="ctr"/>
                </a:tc>
                <a:tc>
                  <a:txBody>
                    <a:bodyPr/>
                    <a:lstStyle/>
                    <a:p>
                      <a:pPr algn="ctr"/>
                      <a:r>
                        <a:rPr lang="fr-FR" sz="1200"/>
                        <a:t>36</a:t>
                      </a:r>
                    </a:p>
                  </a:txBody>
                  <a:tcPr anchor="ctr"/>
                </a:tc>
                <a:tc>
                  <a:txBody>
                    <a:bodyPr/>
                    <a:lstStyle/>
                    <a:p>
                      <a:pPr algn="ctr"/>
                      <a:r>
                        <a:rPr lang="fr-FR" sz="1200"/>
                        <a:t>0</a:t>
                      </a:r>
                    </a:p>
                  </a:txBody>
                  <a:tcPr anchor="ctr"/>
                </a:tc>
                <a:tc>
                  <a:txBody>
                    <a:bodyPr/>
                    <a:lstStyle/>
                    <a:p>
                      <a:pPr algn="ctr"/>
                      <a:r>
                        <a:rPr lang="fr-FR" sz="1200"/>
                        <a:t>11</a:t>
                      </a:r>
                    </a:p>
                  </a:txBody>
                  <a:tcPr anchor="ctr"/>
                </a:tc>
                <a:tc>
                  <a:txBody>
                    <a:bodyPr/>
                    <a:lstStyle/>
                    <a:p>
                      <a:pPr algn="ctr"/>
                      <a:r>
                        <a:rPr lang="fr-FR" sz="1200"/>
                        <a:t>0</a:t>
                      </a:r>
                    </a:p>
                  </a:txBody>
                  <a:tcPr anchor="ctr"/>
                </a:tc>
                <a:tc>
                  <a:txBody>
                    <a:bodyPr/>
                    <a:lstStyle/>
                    <a:p>
                      <a:pPr algn="ctr"/>
                      <a:r>
                        <a:rPr lang="fr-FR" sz="1200"/>
                        <a:t>30</a:t>
                      </a:r>
                    </a:p>
                  </a:txBody>
                  <a:tcPr anchor="ctr"/>
                </a:tc>
                <a:tc>
                  <a:txBody>
                    <a:bodyPr/>
                    <a:lstStyle/>
                    <a:p>
                      <a:pPr algn="ctr"/>
                      <a:r>
                        <a:rPr lang="fr-FR" sz="1200"/>
                        <a:t>1</a:t>
                      </a:r>
                    </a:p>
                  </a:txBody>
                  <a:tcPr anchor="ctr"/>
                </a:tc>
                <a:tc>
                  <a:txBody>
                    <a:bodyPr/>
                    <a:lstStyle/>
                    <a:p>
                      <a:pPr algn="ctr"/>
                      <a:endParaRPr lang="fr-FR" sz="1200"/>
                    </a:p>
                  </a:txBody>
                  <a:tcPr anchor="ctr"/>
                </a:tc>
                <a:tc>
                  <a:txBody>
                    <a:bodyPr/>
                    <a:lstStyle/>
                    <a:p>
                      <a:pPr algn="ctr"/>
                      <a:endParaRPr lang="fr-FR" sz="1200" dirty="0"/>
                    </a:p>
                  </a:txBody>
                  <a:tcPr anchor="ctr"/>
                </a:tc>
                <a:extLst>
                  <a:ext uri="{0D108BD9-81ED-4DB2-BD59-A6C34878D82A}">
                    <a16:rowId xmlns:a16="http://schemas.microsoft.com/office/drawing/2014/main" val="2311832173"/>
                  </a:ext>
                </a:extLst>
              </a:tr>
              <a:tr h="347908">
                <a:tc>
                  <a:txBody>
                    <a:bodyPr/>
                    <a:lstStyle/>
                    <a:p>
                      <a:r>
                        <a:rPr lang="fr-FR" sz="1200"/>
                        <a:t>ND</a:t>
                      </a:r>
                    </a:p>
                  </a:txBody>
                  <a:tcPr anchor="ctr"/>
                </a:tc>
                <a:tc>
                  <a:txBody>
                    <a:bodyPr/>
                    <a:lstStyle/>
                    <a:p>
                      <a:pPr algn="ctr"/>
                      <a:r>
                        <a:rPr lang="fr-FR" sz="1200"/>
                        <a:t>143</a:t>
                      </a:r>
                    </a:p>
                  </a:txBody>
                  <a:tcPr anchor="ctr"/>
                </a:tc>
                <a:tc>
                  <a:txBody>
                    <a:bodyPr/>
                    <a:lstStyle/>
                    <a:p>
                      <a:pPr algn="ctr"/>
                      <a:r>
                        <a:rPr lang="fr-FR" sz="1200"/>
                        <a:t>1</a:t>
                      </a:r>
                    </a:p>
                  </a:txBody>
                  <a:tcPr anchor="ctr"/>
                </a:tc>
                <a:tc>
                  <a:txBody>
                    <a:bodyPr/>
                    <a:lstStyle/>
                    <a:p>
                      <a:pPr algn="ctr"/>
                      <a:r>
                        <a:rPr lang="fr-FR" sz="1200"/>
                        <a:t>56</a:t>
                      </a:r>
                    </a:p>
                  </a:txBody>
                  <a:tcPr anchor="ctr"/>
                </a:tc>
                <a:tc>
                  <a:txBody>
                    <a:bodyPr/>
                    <a:lstStyle/>
                    <a:p>
                      <a:pPr algn="ctr"/>
                      <a:r>
                        <a:rPr lang="fr-FR" sz="1200"/>
                        <a:t>0</a:t>
                      </a:r>
                    </a:p>
                  </a:txBody>
                  <a:tcPr anchor="ctr"/>
                </a:tc>
                <a:tc>
                  <a:txBody>
                    <a:bodyPr/>
                    <a:lstStyle/>
                    <a:p>
                      <a:pPr algn="ctr"/>
                      <a:r>
                        <a:rPr lang="fr-FR" sz="1200"/>
                        <a:t>16</a:t>
                      </a:r>
                    </a:p>
                  </a:txBody>
                  <a:tcPr anchor="ctr"/>
                </a:tc>
                <a:tc>
                  <a:txBody>
                    <a:bodyPr/>
                    <a:lstStyle/>
                    <a:p>
                      <a:pPr algn="ctr"/>
                      <a:r>
                        <a:rPr lang="fr-FR" sz="1200"/>
                        <a:t>0</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171</a:t>
                      </a:r>
                    </a:p>
                  </a:txBody>
                  <a:tcPr anchor="ctr"/>
                </a:tc>
                <a:tc>
                  <a:txBody>
                    <a:bodyPr/>
                    <a:lstStyle/>
                    <a:p>
                      <a:pPr algn="ctr"/>
                      <a:r>
                        <a:rPr lang="fr-FR" sz="1200" dirty="0"/>
                        <a:t>0</a:t>
                      </a:r>
                    </a:p>
                  </a:txBody>
                  <a:tcPr anchor="ctr"/>
                </a:tc>
                <a:extLst>
                  <a:ext uri="{0D108BD9-81ED-4DB2-BD59-A6C34878D82A}">
                    <a16:rowId xmlns:a16="http://schemas.microsoft.com/office/drawing/2014/main" val="1584436055"/>
                  </a:ext>
                </a:extLst>
              </a:tr>
            </a:tbl>
          </a:graphicData>
        </a:graphic>
      </p:graphicFrame>
      <p:sp>
        <p:nvSpPr>
          <p:cNvPr id="4" name="Rectangle 3"/>
          <p:cNvSpPr/>
          <p:nvPr/>
        </p:nvSpPr>
        <p:spPr>
          <a:xfrm>
            <a:off x="2627699" y="5589240"/>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Devenir et modalités de traitement au 31/12/2023 des patients en traitement de suppléance au 31/12/2022</a:t>
            </a:r>
          </a:p>
        </p:txBody>
      </p:sp>
    </p:spTree>
    <p:extLst>
      <p:ext uri="{BB962C8B-B14F-4D97-AF65-F5344CB8AC3E}">
        <p14:creationId xmlns:p14="http://schemas.microsoft.com/office/powerpoint/2010/main" val="2510139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239543" y="254000"/>
            <a:ext cx="9712915"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hémodialyse en centre au 31/12/2022 (n=27 252)</a:t>
            </a:r>
          </a:p>
        </p:txBody>
      </p:sp>
      <p:pic>
        <p:nvPicPr>
          <p:cNvPr id="5" name="Image 4"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351584" y="838200"/>
            <a:ext cx="7416823" cy="5543128"/>
          </a:xfrm>
          <a:prstGeom prst="rect">
            <a:avLst/>
          </a:prstGeom>
        </p:spPr>
      </p:pic>
    </p:spTree>
    <p:extLst>
      <p:ext uri="{BB962C8B-B14F-4D97-AF65-F5344CB8AC3E}">
        <p14:creationId xmlns:p14="http://schemas.microsoft.com/office/powerpoint/2010/main" val="79229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597814" y="254000"/>
            <a:ext cx="8996374"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unité médicalisé au 31/12/2022 (n=13 295)</a:t>
            </a:r>
          </a:p>
        </p:txBody>
      </p:sp>
      <p:pic>
        <p:nvPicPr>
          <p:cNvPr id="5" name="Image 4"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11624" y="980728"/>
            <a:ext cx="6976615" cy="5400600"/>
          </a:xfrm>
          <a:prstGeom prst="rect">
            <a:avLst/>
          </a:prstGeom>
        </p:spPr>
      </p:pic>
    </p:spTree>
    <p:extLst>
      <p:ext uri="{BB962C8B-B14F-4D97-AF65-F5344CB8AC3E}">
        <p14:creationId xmlns:p14="http://schemas.microsoft.com/office/powerpoint/2010/main" val="215628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431704" y="6244349"/>
            <a:ext cx="4536504" cy="457200"/>
          </a:xfrm>
        </p:spPr>
        <p:txBody>
          <a:bodyPr/>
          <a:lstStyle/>
          <a:p>
            <a:pPr>
              <a:defRPr/>
            </a:pPr>
            <a:r>
              <a:rPr lang="fr-FR" altLang="fr-FR" sz="1800" i="1" dirty="0">
                <a:latin typeface="Comic Sans MS" panose="030F0702030302020204" pitchFamily="66" charset="0"/>
                <a:cs typeface="Times New Roman" panose="02020603050405020304" pitchFamily="18" charset="0"/>
              </a:rPr>
              <a:t>Incidence selon l’âge et le sexe en 2023</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51384" y="317500"/>
            <a:ext cx="8425929" cy="5703788"/>
          </a:xfrm>
          <a:prstGeom prst="rect">
            <a:avLst/>
          </a:prstGeom>
        </p:spPr>
      </p:pic>
    </p:spTree>
    <p:extLst>
      <p:ext uri="{BB962C8B-B14F-4D97-AF65-F5344CB8AC3E}">
        <p14:creationId xmlns:p14="http://schemas.microsoft.com/office/powerpoint/2010/main" val="1777468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314883" y="254000"/>
            <a:ext cx="9562234"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hémodialyse autonome au 31/12/2022 (n=8 565)</a:t>
            </a:r>
          </a:p>
        </p:txBody>
      </p:sp>
      <p:pic>
        <p:nvPicPr>
          <p:cNvPr id="5" name="Image 4"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703512" y="838200"/>
            <a:ext cx="7056783" cy="5543128"/>
          </a:xfrm>
          <a:prstGeom prst="rect">
            <a:avLst/>
          </a:prstGeom>
        </p:spPr>
      </p:pic>
    </p:spTree>
    <p:extLst>
      <p:ext uri="{BB962C8B-B14F-4D97-AF65-F5344CB8AC3E}">
        <p14:creationId xmlns:p14="http://schemas.microsoft.com/office/powerpoint/2010/main" val="206887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499229" y="254000"/>
            <a:ext cx="9193543"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dialyse péritonéale au 31/12/2022 (n=2 986)</a:t>
            </a:r>
          </a:p>
        </p:txBody>
      </p:sp>
      <p:pic>
        <p:nvPicPr>
          <p:cNvPr id="5" name="Image 4"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07568" y="980728"/>
            <a:ext cx="7776864" cy="5543128"/>
          </a:xfrm>
          <a:prstGeom prst="rect">
            <a:avLst/>
          </a:prstGeom>
        </p:spPr>
      </p:pic>
    </p:spTree>
    <p:extLst>
      <p:ext uri="{BB962C8B-B14F-4D97-AF65-F5344CB8AC3E}">
        <p14:creationId xmlns:p14="http://schemas.microsoft.com/office/powerpoint/2010/main" val="2406396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652042" y="254000"/>
            <a:ext cx="10887916"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HD à domicile ou en DP autonome au 31/12/2022 (n= 2 193)</a:t>
            </a:r>
          </a:p>
        </p:txBody>
      </p:sp>
      <p:pic>
        <p:nvPicPr>
          <p:cNvPr id="7" name="Image 6"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927648" y="908720"/>
            <a:ext cx="6840760" cy="5327104"/>
          </a:xfrm>
          <a:prstGeom prst="rect">
            <a:avLst/>
          </a:prstGeom>
        </p:spPr>
      </p:pic>
    </p:spTree>
    <p:extLst>
      <p:ext uri="{BB962C8B-B14F-4D97-AF65-F5344CB8AC3E}">
        <p14:creationId xmlns:p14="http://schemas.microsoft.com/office/powerpoint/2010/main" val="3647159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180230" y="254000"/>
            <a:ext cx="9831539"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porteur d'un greffon rénal au 31/12/2022 (n=42 015)</a:t>
            </a:r>
          </a:p>
        </p:txBody>
      </p:sp>
      <p:pic>
        <p:nvPicPr>
          <p:cNvPr id="5" name="Image 4"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19536" y="980728"/>
            <a:ext cx="7704855" cy="5327104"/>
          </a:xfrm>
          <a:prstGeom prst="rect">
            <a:avLst/>
          </a:prstGeom>
        </p:spPr>
      </p:pic>
    </p:spTree>
    <p:extLst>
      <p:ext uri="{BB962C8B-B14F-4D97-AF65-F5344CB8AC3E}">
        <p14:creationId xmlns:p14="http://schemas.microsoft.com/office/powerpoint/2010/main" val="2513115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Devenir sur 2 ans des 1225 patients ayant démarré en DP en 2021</a:t>
            </a:r>
          </a:p>
        </p:txBody>
      </p:sp>
      <p:pic>
        <p:nvPicPr>
          <p:cNvPr id="5" name="Image 4"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07568" y="838200"/>
            <a:ext cx="6552727" cy="5543128"/>
          </a:xfrm>
          <a:prstGeom prst="rect">
            <a:avLst/>
          </a:prstGeom>
        </p:spPr>
      </p:pic>
    </p:spTree>
    <p:extLst>
      <p:ext uri="{BB962C8B-B14F-4D97-AF65-F5344CB8AC3E}">
        <p14:creationId xmlns:p14="http://schemas.microsoft.com/office/powerpoint/2010/main" val="3088840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981200" y="332656"/>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Devenir sur 2 ans des 8937 patients ayant démarré en HD en centre en 2021</a:t>
            </a:r>
          </a:p>
        </p:txBody>
      </p:sp>
      <p:pic>
        <p:nvPicPr>
          <p:cNvPr id="5" name="Image 4"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83632" y="980728"/>
            <a:ext cx="6624736" cy="5327104"/>
          </a:xfrm>
          <a:prstGeom prst="rect">
            <a:avLst/>
          </a:prstGeom>
        </p:spPr>
      </p:pic>
    </p:spTree>
    <p:extLst>
      <p:ext uri="{BB962C8B-B14F-4D97-AF65-F5344CB8AC3E}">
        <p14:creationId xmlns:p14="http://schemas.microsoft.com/office/powerpoint/2010/main" val="3743636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901220" y="122149"/>
            <a:ext cx="6003567" cy="646331"/>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1792 nouveaux patients 2021 en UDM </a:t>
            </a:r>
          </a:p>
          <a:p>
            <a:pPr algn="ctr"/>
            <a:r>
              <a:rPr lang="fr-FR" i="1" dirty="0">
                <a:latin typeface="Comic Sans MS" panose="030F0702030302020204" pitchFamily="66" charset="0"/>
                <a:cs typeface="Arial" panose="020B0604020202020204" pitchFamily="34" charset="0"/>
              </a:rPr>
              <a:t>2 ans après le démarrage du traitement de suppléance</a:t>
            </a:r>
          </a:p>
        </p:txBody>
      </p:sp>
      <p:pic>
        <p:nvPicPr>
          <p:cNvPr id="5" name="Image 4"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79576" y="1052736"/>
            <a:ext cx="6696743" cy="5543128"/>
          </a:xfrm>
          <a:prstGeom prst="rect">
            <a:avLst/>
          </a:prstGeom>
        </p:spPr>
      </p:pic>
    </p:spTree>
    <p:extLst>
      <p:ext uri="{BB962C8B-B14F-4D97-AF65-F5344CB8AC3E}">
        <p14:creationId xmlns:p14="http://schemas.microsoft.com/office/powerpoint/2010/main" val="4015433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3071664" y="188640"/>
            <a:ext cx="6003567" cy="646331"/>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594 nouveaux patients 2021 en DP </a:t>
            </a:r>
          </a:p>
          <a:p>
            <a:pPr algn="ctr"/>
            <a:r>
              <a:rPr lang="fr-FR" i="1" dirty="0">
                <a:latin typeface="Comic Sans MS" panose="030F0702030302020204" pitchFamily="66" charset="0"/>
                <a:cs typeface="Arial" panose="020B0604020202020204" pitchFamily="34" charset="0"/>
              </a:rPr>
              <a:t>2 ans après le démarrage du traitement de suppléance</a:t>
            </a:r>
          </a:p>
        </p:txBody>
      </p:sp>
      <p:pic>
        <p:nvPicPr>
          <p:cNvPr id="5" name="Image 4"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351584" y="980728"/>
            <a:ext cx="6912768" cy="5471120"/>
          </a:xfrm>
          <a:prstGeom prst="rect">
            <a:avLst/>
          </a:prstGeom>
        </p:spPr>
      </p:pic>
    </p:spTree>
    <p:extLst>
      <p:ext uri="{BB962C8B-B14F-4D97-AF65-F5344CB8AC3E}">
        <p14:creationId xmlns:p14="http://schemas.microsoft.com/office/powerpoint/2010/main" val="2515675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1" y="2492896"/>
            <a:ext cx="10441160"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Enfants et adolescents avec une maladie rénale chronique stade 5 au stade de suppléance</a:t>
            </a:r>
            <a:endParaRPr lang="fr-FR" sz="4000" dirty="0">
              <a:latin typeface="Comic Sans MS" panose="030F0702030302020204" pitchFamily="66" charset="0"/>
            </a:endParaRPr>
          </a:p>
          <a:p>
            <a:endParaRPr lang="fr-FR" sz="4000" dirty="0">
              <a:latin typeface="Comic Sans MS" panose="030F0702030302020204" pitchFamily="66" charset="0"/>
              <a:ea typeface="Arial Unicode MS" panose="020B0604020202020204" pitchFamily="34" charset="-128"/>
              <a:cs typeface="Times New Roman" panose="02020603050405020304" pitchFamily="18"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129587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588" y="5445224"/>
            <a:ext cx="8062823" cy="646331"/>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2023 de l’insuffisance rénale chronique terminale selon la tranche d’âge</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631064605"/>
              </p:ext>
            </p:extLst>
          </p:nvPr>
        </p:nvGraphicFramePr>
        <p:xfrm>
          <a:off x="1847529" y="980728"/>
          <a:ext cx="6908979" cy="3946940"/>
        </p:xfrm>
        <a:graphic>
          <a:graphicData uri="http://schemas.openxmlformats.org/drawingml/2006/table">
            <a:tbl>
              <a:tblPr firstRow="1" bandRow="1">
                <a:tableStyleId>{5C22544A-7EE6-4342-B048-85BDC9FD1C3A}</a:tableStyleId>
              </a:tblPr>
              <a:tblGrid>
                <a:gridCol w="1935262">
                  <a:extLst>
                    <a:ext uri="{9D8B030D-6E8A-4147-A177-3AD203B41FA5}">
                      <a16:colId xmlns:a16="http://schemas.microsoft.com/office/drawing/2014/main" val="1641378798"/>
                    </a:ext>
                  </a:extLst>
                </a:gridCol>
                <a:gridCol w="625788">
                  <a:extLst>
                    <a:ext uri="{9D8B030D-6E8A-4147-A177-3AD203B41FA5}">
                      <a16:colId xmlns:a16="http://schemas.microsoft.com/office/drawing/2014/main" val="270374531"/>
                    </a:ext>
                  </a:extLst>
                </a:gridCol>
                <a:gridCol w="936316">
                  <a:extLst>
                    <a:ext uri="{9D8B030D-6E8A-4147-A177-3AD203B41FA5}">
                      <a16:colId xmlns:a16="http://schemas.microsoft.com/office/drawing/2014/main" val="3153362743"/>
                    </a:ext>
                  </a:extLst>
                </a:gridCol>
                <a:gridCol w="1966292">
                  <a:extLst>
                    <a:ext uri="{9D8B030D-6E8A-4147-A177-3AD203B41FA5}">
                      <a16:colId xmlns:a16="http://schemas.microsoft.com/office/drawing/2014/main" val="1257531669"/>
                    </a:ext>
                  </a:extLst>
                </a:gridCol>
                <a:gridCol w="1445321">
                  <a:extLst>
                    <a:ext uri="{9D8B030D-6E8A-4147-A177-3AD203B41FA5}">
                      <a16:colId xmlns:a16="http://schemas.microsoft.com/office/drawing/2014/main" val="1358019491"/>
                    </a:ext>
                  </a:extLst>
                </a:gridCol>
              </a:tblGrid>
              <a:tr h="649180">
                <a:tc>
                  <a:txBody>
                    <a:bodyPr/>
                    <a:lstStyle/>
                    <a:p>
                      <a:r>
                        <a:rPr lang="fr-FR" sz="2000" dirty="0"/>
                        <a:t>Age à l'initiation</a:t>
                      </a:r>
                    </a:p>
                  </a:txBody>
                  <a:tcPr anchor="ctr"/>
                </a:tc>
                <a:tc>
                  <a:txBody>
                    <a:bodyPr/>
                    <a:lstStyle/>
                    <a:p>
                      <a:pPr algn="r"/>
                      <a:r>
                        <a:rPr lang="fr-FR" sz="2000"/>
                        <a:t>n</a:t>
                      </a:r>
                    </a:p>
                  </a:txBody>
                  <a:tcPr anchor="ctr"/>
                </a:tc>
                <a:tc>
                  <a:txBody>
                    <a:bodyPr/>
                    <a:lstStyle/>
                    <a:p>
                      <a:pPr algn="r"/>
                      <a:r>
                        <a:rPr lang="fr-FR" sz="2000"/>
                        <a:t>%</a:t>
                      </a:r>
                    </a:p>
                  </a:txBody>
                  <a:tcPr anchor="ctr"/>
                </a:tc>
                <a:tc>
                  <a:txBody>
                    <a:bodyPr/>
                    <a:lstStyle/>
                    <a:p>
                      <a:pPr algn="ctr"/>
                      <a:r>
                        <a:rPr lang="fr-FR" sz="2000" dirty="0"/>
                        <a:t>Taux brut (</a:t>
                      </a:r>
                      <a:r>
                        <a:rPr lang="fr-FR" sz="2000" dirty="0" err="1"/>
                        <a:t>pmh</a:t>
                      </a:r>
                      <a:r>
                        <a:rPr lang="fr-FR" sz="2000" dirty="0"/>
                        <a:t>)</a:t>
                      </a:r>
                    </a:p>
                  </a:txBody>
                  <a:tcPr anchor="ctr"/>
                </a:tc>
                <a:tc>
                  <a:txBody>
                    <a:bodyPr/>
                    <a:lstStyle/>
                    <a:p>
                      <a:pPr algn="ctr"/>
                      <a:r>
                        <a:rPr lang="fr-FR" sz="2000"/>
                        <a:t>IC 95%</a:t>
                      </a:r>
                    </a:p>
                  </a:txBody>
                  <a:tcPr anchor="ctr"/>
                </a:tc>
                <a:extLst>
                  <a:ext uri="{0D108BD9-81ED-4DB2-BD59-A6C34878D82A}">
                    <a16:rowId xmlns:a16="http://schemas.microsoft.com/office/drawing/2014/main" val="2049942336"/>
                  </a:ext>
                </a:extLst>
              </a:tr>
              <a:tr h="649180">
                <a:tc>
                  <a:txBody>
                    <a:bodyPr/>
                    <a:lstStyle/>
                    <a:p>
                      <a:r>
                        <a:rPr lang="fr-FR" sz="2000" dirty="0"/>
                        <a:t>0-4 ans</a:t>
                      </a:r>
                    </a:p>
                  </a:txBody>
                  <a:tcPr anchor="ctr"/>
                </a:tc>
                <a:tc>
                  <a:txBody>
                    <a:bodyPr/>
                    <a:lstStyle/>
                    <a:p>
                      <a:pPr algn="r"/>
                      <a:r>
                        <a:rPr lang="fr-FR" sz="2000" dirty="0"/>
                        <a:t>16</a:t>
                      </a:r>
                    </a:p>
                  </a:txBody>
                  <a:tcPr anchor="ctr"/>
                </a:tc>
                <a:tc>
                  <a:txBody>
                    <a:bodyPr/>
                    <a:lstStyle/>
                    <a:p>
                      <a:pPr algn="r"/>
                      <a:r>
                        <a:rPr lang="fr-FR" sz="2000" dirty="0"/>
                        <a:t>18,0</a:t>
                      </a:r>
                    </a:p>
                  </a:txBody>
                  <a:tcPr anchor="ctr"/>
                </a:tc>
                <a:tc>
                  <a:txBody>
                    <a:bodyPr/>
                    <a:lstStyle/>
                    <a:p>
                      <a:pPr algn="ctr"/>
                      <a:r>
                        <a:rPr lang="fr-FR" sz="2000" dirty="0"/>
                        <a:t>4,6</a:t>
                      </a:r>
                    </a:p>
                  </a:txBody>
                  <a:tcPr anchor="ctr"/>
                </a:tc>
                <a:tc>
                  <a:txBody>
                    <a:bodyPr/>
                    <a:lstStyle/>
                    <a:p>
                      <a:pPr algn="ctr"/>
                      <a:r>
                        <a:rPr lang="fr-FR" sz="2000"/>
                        <a:t>[2,3-6,8]</a:t>
                      </a:r>
                    </a:p>
                  </a:txBody>
                  <a:tcPr anchor="ctr"/>
                </a:tc>
                <a:extLst>
                  <a:ext uri="{0D108BD9-81ED-4DB2-BD59-A6C34878D82A}">
                    <a16:rowId xmlns:a16="http://schemas.microsoft.com/office/drawing/2014/main" val="2481711068"/>
                  </a:ext>
                </a:extLst>
              </a:tr>
              <a:tr h="649180">
                <a:tc>
                  <a:txBody>
                    <a:bodyPr/>
                    <a:lstStyle/>
                    <a:p>
                      <a:r>
                        <a:rPr lang="fr-FR" sz="2000"/>
                        <a:t>5-9 ans</a:t>
                      </a:r>
                    </a:p>
                  </a:txBody>
                  <a:tcPr anchor="ctr"/>
                </a:tc>
                <a:tc>
                  <a:txBody>
                    <a:bodyPr/>
                    <a:lstStyle/>
                    <a:p>
                      <a:pPr algn="r"/>
                      <a:r>
                        <a:rPr lang="fr-FR" sz="2000"/>
                        <a:t>11</a:t>
                      </a:r>
                    </a:p>
                  </a:txBody>
                  <a:tcPr anchor="ctr"/>
                </a:tc>
                <a:tc>
                  <a:txBody>
                    <a:bodyPr/>
                    <a:lstStyle/>
                    <a:p>
                      <a:pPr algn="r"/>
                      <a:r>
                        <a:rPr lang="fr-FR" sz="2000" dirty="0"/>
                        <a:t>12,4</a:t>
                      </a:r>
                    </a:p>
                  </a:txBody>
                  <a:tcPr anchor="ctr"/>
                </a:tc>
                <a:tc>
                  <a:txBody>
                    <a:bodyPr/>
                    <a:lstStyle/>
                    <a:p>
                      <a:pPr algn="ctr"/>
                      <a:r>
                        <a:rPr lang="fr-FR" sz="2000" dirty="0"/>
                        <a:t>2,8</a:t>
                      </a:r>
                    </a:p>
                  </a:txBody>
                  <a:tcPr anchor="ctr"/>
                </a:tc>
                <a:tc>
                  <a:txBody>
                    <a:bodyPr/>
                    <a:lstStyle/>
                    <a:p>
                      <a:pPr algn="ctr"/>
                      <a:r>
                        <a:rPr lang="fr-FR" sz="2000"/>
                        <a:t>[1,1-4,4]</a:t>
                      </a:r>
                    </a:p>
                  </a:txBody>
                  <a:tcPr anchor="ctr"/>
                </a:tc>
                <a:extLst>
                  <a:ext uri="{0D108BD9-81ED-4DB2-BD59-A6C34878D82A}">
                    <a16:rowId xmlns:a16="http://schemas.microsoft.com/office/drawing/2014/main" val="2903785745"/>
                  </a:ext>
                </a:extLst>
              </a:tr>
              <a:tr h="649180">
                <a:tc>
                  <a:txBody>
                    <a:bodyPr/>
                    <a:lstStyle/>
                    <a:p>
                      <a:r>
                        <a:rPr lang="fr-FR" sz="2000"/>
                        <a:t>10-14 ans</a:t>
                      </a:r>
                    </a:p>
                  </a:txBody>
                  <a:tcPr anchor="ctr"/>
                </a:tc>
                <a:tc>
                  <a:txBody>
                    <a:bodyPr/>
                    <a:lstStyle/>
                    <a:p>
                      <a:pPr algn="r"/>
                      <a:r>
                        <a:rPr lang="fr-FR" sz="2000"/>
                        <a:t>24</a:t>
                      </a:r>
                    </a:p>
                  </a:txBody>
                  <a:tcPr anchor="ctr"/>
                </a:tc>
                <a:tc>
                  <a:txBody>
                    <a:bodyPr/>
                    <a:lstStyle/>
                    <a:p>
                      <a:pPr algn="r"/>
                      <a:r>
                        <a:rPr lang="fr-FR" sz="2000"/>
                        <a:t>27,0</a:t>
                      </a:r>
                    </a:p>
                  </a:txBody>
                  <a:tcPr anchor="ctr"/>
                </a:tc>
                <a:tc>
                  <a:txBody>
                    <a:bodyPr/>
                    <a:lstStyle/>
                    <a:p>
                      <a:pPr algn="ctr"/>
                      <a:r>
                        <a:rPr lang="fr-FR" sz="2000" dirty="0"/>
                        <a:t>5,6</a:t>
                      </a:r>
                    </a:p>
                  </a:txBody>
                  <a:tcPr anchor="ctr"/>
                </a:tc>
                <a:tc>
                  <a:txBody>
                    <a:bodyPr/>
                    <a:lstStyle/>
                    <a:p>
                      <a:pPr algn="ctr"/>
                      <a:r>
                        <a:rPr lang="fr-FR" sz="2000"/>
                        <a:t>[3,4-7,9]</a:t>
                      </a:r>
                    </a:p>
                  </a:txBody>
                  <a:tcPr anchor="ctr"/>
                </a:tc>
                <a:extLst>
                  <a:ext uri="{0D108BD9-81ED-4DB2-BD59-A6C34878D82A}">
                    <a16:rowId xmlns:a16="http://schemas.microsoft.com/office/drawing/2014/main" val="246037621"/>
                  </a:ext>
                </a:extLst>
              </a:tr>
              <a:tr h="649180">
                <a:tc>
                  <a:txBody>
                    <a:bodyPr/>
                    <a:lstStyle/>
                    <a:p>
                      <a:r>
                        <a:rPr lang="fr-FR" sz="2000"/>
                        <a:t>15-17 ans</a:t>
                      </a:r>
                    </a:p>
                  </a:txBody>
                  <a:tcPr anchor="ctr"/>
                </a:tc>
                <a:tc>
                  <a:txBody>
                    <a:bodyPr/>
                    <a:lstStyle/>
                    <a:p>
                      <a:pPr algn="r"/>
                      <a:r>
                        <a:rPr lang="fr-FR" sz="2000"/>
                        <a:t>38</a:t>
                      </a:r>
                    </a:p>
                  </a:txBody>
                  <a:tcPr anchor="ctr"/>
                </a:tc>
                <a:tc>
                  <a:txBody>
                    <a:bodyPr/>
                    <a:lstStyle/>
                    <a:p>
                      <a:pPr algn="r"/>
                      <a:r>
                        <a:rPr lang="fr-FR" sz="2000"/>
                        <a:t>42,7</a:t>
                      </a:r>
                    </a:p>
                  </a:txBody>
                  <a:tcPr anchor="ctr"/>
                </a:tc>
                <a:tc>
                  <a:txBody>
                    <a:bodyPr/>
                    <a:lstStyle/>
                    <a:p>
                      <a:pPr algn="ctr"/>
                      <a:r>
                        <a:rPr lang="fr-FR" sz="2000" dirty="0"/>
                        <a:t>14,7</a:t>
                      </a:r>
                    </a:p>
                  </a:txBody>
                  <a:tcPr anchor="ctr"/>
                </a:tc>
                <a:tc>
                  <a:txBody>
                    <a:bodyPr/>
                    <a:lstStyle/>
                    <a:p>
                      <a:pPr algn="ctr"/>
                      <a:r>
                        <a:rPr lang="fr-FR" sz="2000" dirty="0"/>
                        <a:t>[10,0-19,4]</a:t>
                      </a:r>
                    </a:p>
                  </a:txBody>
                  <a:tcPr anchor="ctr"/>
                </a:tc>
                <a:extLst>
                  <a:ext uri="{0D108BD9-81ED-4DB2-BD59-A6C34878D82A}">
                    <a16:rowId xmlns:a16="http://schemas.microsoft.com/office/drawing/2014/main" val="1206458135"/>
                  </a:ext>
                </a:extLst>
              </a:tr>
              <a:tr h="649180">
                <a:tc>
                  <a:txBody>
                    <a:bodyPr/>
                    <a:lstStyle/>
                    <a:p>
                      <a:r>
                        <a:rPr lang="fr-FR" sz="2000"/>
                        <a:t>Total</a:t>
                      </a:r>
                    </a:p>
                  </a:txBody>
                  <a:tcPr anchor="ctr"/>
                </a:tc>
                <a:tc>
                  <a:txBody>
                    <a:bodyPr/>
                    <a:lstStyle/>
                    <a:p>
                      <a:pPr algn="r"/>
                      <a:r>
                        <a:rPr lang="fr-FR" sz="2000"/>
                        <a:t>89</a:t>
                      </a:r>
                    </a:p>
                  </a:txBody>
                  <a:tcPr anchor="ctr"/>
                </a:tc>
                <a:tc>
                  <a:txBody>
                    <a:bodyPr/>
                    <a:lstStyle/>
                    <a:p>
                      <a:pPr algn="r"/>
                      <a:r>
                        <a:rPr lang="fr-FR" sz="2000" dirty="0"/>
                        <a:t>100,0</a:t>
                      </a:r>
                    </a:p>
                  </a:txBody>
                  <a:tcPr anchor="ctr"/>
                </a:tc>
                <a:tc>
                  <a:txBody>
                    <a:bodyPr/>
                    <a:lstStyle/>
                    <a:p>
                      <a:pPr algn="ctr"/>
                      <a:r>
                        <a:rPr lang="fr-FR" sz="2000" dirty="0"/>
                        <a:t>6,2</a:t>
                      </a:r>
                    </a:p>
                  </a:txBody>
                  <a:tcPr anchor="ctr"/>
                </a:tc>
                <a:tc>
                  <a:txBody>
                    <a:bodyPr/>
                    <a:lstStyle/>
                    <a:p>
                      <a:pPr algn="ctr"/>
                      <a:r>
                        <a:rPr lang="fr-FR" sz="2000" dirty="0"/>
                        <a:t>[4,9-7,5]</a:t>
                      </a:r>
                    </a:p>
                  </a:txBody>
                  <a:tcPr anchor="ctr"/>
                </a:tc>
                <a:extLst>
                  <a:ext uri="{0D108BD9-81ED-4DB2-BD59-A6C34878D82A}">
                    <a16:rowId xmlns:a16="http://schemas.microsoft.com/office/drawing/2014/main" val="3015310966"/>
                  </a:ext>
                </a:extLst>
              </a:tr>
            </a:tbl>
          </a:graphicData>
        </a:graphic>
      </p:graphicFrame>
    </p:spTree>
    <p:extLst>
      <p:ext uri="{BB962C8B-B14F-4D97-AF65-F5344CB8AC3E}">
        <p14:creationId xmlns:p14="http://schemas.microsoft.com/office/powerpoint/2010/main" val="237118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83632" y="6248400"/>
            <a:ext cx="6360368" cy="609600"/>
          </a:xfrm>
        </p:spPr>
        <p:txBody>
          <a:bodyPr/>
          <a:lstStyle/>
          <a:p>
            <a:pPr>
              <a:defRPr/>
            </a:pPr>
            <a:r>
              <a:rPr lang="fr-FR" altLang="fr-FR" sz="1800" i="1" dirty="0">
                <a:latin typeface="Comic Sans MS" panose="030F0702030302020204" pitchFamily="66" charset="0"/>
                <a:cs typeface="Times New Roman" panose="02020603050405020304" pitchFamily="18" charset="0"/>
              </a:rPr>
              <a:t>Tendance du nombre de patients incidents en défaillance rénale avec traitement de suppléance selon l’âge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87488" y="317500"/>
            <a:ext cx="7656512" cy="5631780"/>
          </a:xfrm>
          <a:prstGeom prst="rect">
            <a:avLst/>
          </a:prstGeom>
        </p:spPr>
      </p:pic>
    </p:spTree>
    <p:extLst>
      <p:ext uri="{BB962C8B-B14F-4D97-AF65-F5344CB8AC3E}">
        <p14:creationId xmlns:p14="http://schemas.microsoft.com/office/powerpoint/2010/main" val="219949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7373" y="5589916"/>
            <a:ext cx="8111707" cy="923330"/>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Evolution de l’incidence standardisée de l’insuffisance rénale terminale traitée (taux standardisés sur la population française de moins de 18 ans au 30/06/2023) et des effectifs de nouveaux patients</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07568" y="317500"/>
            <a:ext cx="7344816" cy="5055716"/>
          </a:xfrm>
          <a:prstGeom prst="rect">
            <a:avLst/>
          </a:prstGeom>
        </p:spPr>
      </p:pic>
    </p:spTree>
    <p:extLst>
      <p:ext uri="{BB962C8B-B14F-4D97-AF65-F5344CB8AC3E}">
        <p14:creationId xmlns:p14="http://schemas.microsoft.com/office/powerpoint/2010/main" val="417782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5808" y="5953028"/>
            <a:ext cx="6258445" cy="369332"/>
          </a:xfrm>
          <a:prstGeom prst="rect">
            <a:avLst/>
          </a:prstGeom>
        </p:spPr>
        <p:txBody>
          <a:bodyPr wrap="none">
            <a:spAutoFit/>
          </a:bodyPr>
          <a:lstStyle/>
          <a:p>
            <a:r>
              <a:rPr lang="fr-FR" i="1" dirty="0">
                <a:latin typeface="Comic Sans MS" panose="030F0702030302020204" pitchFamily="66" charset="0"/>
                <a:cs typeface="Arial" panose="020B0604020202020204" pitchFamily="34" charset="0"/>
              </a:rPr>
              <a:t>Evolution de la part des modalités de traitement initiale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03512" y="317500"/>
            <a:ext cx="7440488" cy="5415756"/>
          </a:xfrm>
          <a:prstGeom prst="rect">
            <a:avLst/>
          </a:prstGeom>
        </p:spPr>
      </p:pic>
    </p:spTree>
    <p:extLst>
      <p:ext uri="{BB962C8B-B14F-4D97-AF65-F5344CB8AC3E}">
        <p14:creationId xmlns:p14="http://schemas.microsoft.com/office/powerpoint/2010/main" val="1709759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9" name="ZoneTexte 8"/>
          <p:cNvSpPr txBox="1"/>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608168" y="1386877"/>
            <a:ext cx="3485072" cy="2031325"/>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2005-2023, selon l’âge</a:t>
            </a:r>
          </a:p>
        </p:txBody>
      </p:sp>
      <p:sp>
        <p:nvSpPr>
          <p:cNvPr id="4" name="ZoneTexte 3"/>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6" name="Image 5" descr="The SGRender Procedure"/>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0" y="-39308"/>
            <a:ext cx="6096000" cy="4572000"/>
          </a:xfrm>
          <a:prstGeom prst="rect">
            <a:avLst/>
          </a:prstGeom>
        </p:spPr>
      </p:pic>
      <p:sp>
        <p:nvSpPr>
          <p:cNvPr id="11" name="ZoneTexte 10"/>
          <p:cNvSpPr txBox="1"/>
          <p:nvPr>
            <p:custDataLst>
              <p:tags r:id="rId3"/>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12" name="ZoneTexte 11"/>
          <p:cNvSpPr txBox="1"/>
          <p:nvPr>
            <p:custDataLst>
              <p:tags r:id="rId4"/>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13" name="Tableau 12"/>
          <p:cNvGraphicFramePr>
            <a:graphicFrameLocks noGrp="1"/>
          </p:cNvGraphicFramePr>
          <p:nvPr>
            <p:custDataLst>
              <p:tags r:id="rId5"/>
            </p:custDataLst>
            <p:extLst>
              <p:ext uri="{D42A27DB-BD31-4B8C-83A1-F6EECF244321}">
                <p14:modId xmlns:p14="http://schemas.microsoft.com/office/powerpoint/2010/main" val="1892249950"/>
              </p:ext>
            </p:extLst>
          </p:nvPr>
        </p:nvGraphicFramePr>
        <p:xfrm>
          <a:off x="4871864" y="4385976"/>
          <a:ext cx="7142073" cy="2072640"/>
        </p:xfrm>
        <a:graphic>
          <a:graphicData uri="http://schemas.openxmlformats.org/drawingml/2006/table">
            <a:tbl>
              <a:tblPr firstRow="1" bandRow="1">
                <a:tableStyleId>{5C22544A-7EE6-4342-B048-85BDC9FD1C3A}</a:tableStyleId>
              </a:tblPr>
              <a:tblGrid>
                <a:gridCol w="840493">
                  <a:extLst>
                    <a:ext uri="{9D8B030D-6E8A-4147-A177-3AD203B41FA5}">
                      <a16:colId xmlns:a16="http://schemas.microsoft.com/office/drawing/2014/main" val="2942687550"/>
                    </a:ext>
                  </a:extLst>
                </a:gridCol>
                <a:gridCol w="662164">
                  <a:extLst>
                    <a:ext uri="{9D8B030D-6E8A-4147-A177-3AD203B41FA5}">
                      <a16:colId xmlns:a16="http://schemas.microsoft.com/office/drawing/2014/main" val="3896949885"/>
                    </a:ext>
                  </a:extLst>
                </a:gridCol>
                <a:gridCol w="507184">
                  <a:extLst>
                    <a:ext uri="{9D8B030D-6E8A-4147-A177-3AD203B41FA5}">
                      <a16:colId xmlns:a16="http://schemas.microsoft.com/office/drawing/2014/main" val="1824157529"/>
                    </a:ext>
                  </a:extLst>
                </a:gridCol>
                <a:gridCol w="902670">
                  <a:extLst>
                    <a:ext uri="{9D8B030D-6E8A-4147-A177-3AD203B41FA5}">
                      <a16:colId xmlns:a16="http://schemas.microsoft.com/office/drawing/2014/main" val="628341091"/>
                    </a:ext>
                  </a:extLst>
                </a:gridCol>
                <a:gridCol w="507184">
                  <a:extLst>
                    <a:ext uri="{9D8B030D-6E8A-4147-A177-3AD203B41FA5}">
                      <a16:colId xmlns:a16="http://schemas.microsoft.com/office/drawing/2014/main" val="750539838"/>
                    </a:ext>
                  </a:extLst>
                </a:gridCol>
                <a:gridCol w="902670">
                  <a:extLst>
                    <a:ext uri="{9D8B030D-6E8A-4147-A177-3AD203B41FA5}">
                      <a16:colId xmlns:a16="http://schemas.microsoft.com/office/drawing/2014/main" val="1616187228"/>
                    </a:ext>
                  </a:extLst>
                </a:gridCol>
                <a:gridCol w="507184">
                  <a:extLst>
                    <a:ext uri="{9D8B030D-6E8A-4147-A177-3AD203B41FA5}">
                      <a16:colId xmlns:a16="http://schemas.microsoft.com/office/drawing/2014/main" val="349171537"/>
                    </a:ext>
                  </a:extLst>
                </a:gridCol>
                <a:gridCol w="902670">
                  <a:extLst>
                    <a:ext uri="{9D8B030D-6E8A-4147-A177-3AD203B41FA5}">
                      <a16:colId xmlns:a16="http://schemas.microsoft.com/office/drawing/2014/main" val="3015551795"/>
                    </a:ext>
                  </a:extLst>
                </a:gridCol>
                <a:gridCol w="507184">
                  <a:extLst>
                    <a:ext uri="{9D8B030D-6E8A-4147-A177-3AD203B41FA5}">
                      <a16:colId xmlns:a16="http://schemas.microsoft.com/office/drawing/2014/main" val="3298677298"/>
                    </a:ext>
                  </a:extLst>
                </a:gridCol>
                <a:gridCol w="902670">
                  <a:extLst>
                    <a:ext uri="{9D8B030D-6E8A-4147-A177-3AD203B41FA5}">
                      <a16:colId xmlns:a16="http://schemas.microsoft.com/office/drawing/2014/main" val="3000167381"/>
                    </a:ext>
                  </a:extLst>
                </a:gridCol>
              </a:tblGrid>
              <a:tr h="0">
                <a:tc gridSpan="2">
                  <a:txBody>
                    <a:bodyPr/>
                    <a:lstStyle/>
                    <a:p>
                      <a:pPr algn="ctr"/>
                      <a:endParaRPr lang="fr-FR" sz="1100"/>
                    </a:p>
                  </a:txBody>
                  <a:tcPr anchor="ctr"/>
                </a:tc>
                <a:tc hMerge="1">
                  <a:txBody>
                    <a:bodyPr/>
                    <a:lstStyle/>
                    <a:p>
                      <a:endParaRPr lang="fr-FR" sz="800"/>
                    </a:p>
                  </a:txBody>
                  <a:tcPr/>
                </a:tc>
                <a:tc gridSpan="8">
                  <a:txBody>
                    <a:bodyPr/>
                    <a:lstStyle/>
                    <a:p>
                      <a:pPr algn="ctr"/>
                      <a:r>
                        <a:rPr lang="fr-FR" sz="1100"/>
                        <a:t>Taux d'inscription en liste active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889853713"/>
                  </a:ext>
                </a:extLst>
              </a:tr>
              <a:tr h="0">
                <a:tc gridSpan="2">
                  <a:txBody>
                    <a:bodyPr/>
                    <a:lstStyle/>
                    <a:p>
                      <a:pPr algn="ctr"/>
                      <a:endParaRPr lang="fr-FR" sz="1100"/>
                    </a:p>
                  </a:txBody>
                  <a:tcPr anchor="ctr"/>
                </a:tc>
                <a:tc hMerge="1">
                  <a:txBody>
                    <a:bodyPr/>
                    <a:lstStyle/>
                    <a:p>
                      <a:endParaRPr lang="fr-FR" sz="800"/>
                    </a:p>
                  </a:txBody>
                  <a:tcPr/>
                </a:tc>
                <a:tc gridSpan="2">
                  <a:txBody>
                    <a:bodyPr/>
                    <a:lstStyle/>
                    <a:p>
                      <a:pPr algn="ctr"/>
                      <a:r>
                        <a:rPr lang="fr-FR" sz="1100" dirty="0"/>
                        <a:t>à M0</a:t>
                      </a:r>
                    </a:p>
                  </a:txBody>
                  <a:tcPr anchor="ctr"/>
                </a:tc>
                <a:tc hMerge="1">
                  <a:txBody>
                    <a:bodyPr/>
                    <a:lstStyle/>
                    <a:p>
                      <a:endParaRPr lang="fr-FR" sz="800"/>
                    </a:p>
                  </a:txBody>
                  <a:tcPr/>
                </a:tc>
                <a:tc gridSpan="2">
                  <a:txBody>
                    <a:bodyPr/>
                    <a:lstStyle/>
                    <a:p>
                      <a:pPr algn="ctr"/>
                      <a:r>
                        <a:rPr lang="fr-FR" sz="1100"/>
                        <a:t>à M12</a:t>
                      </a:r>
                    </a:p>
                  </a:txBody>
                  <a:tcPr anchor="ctr"/>
                </a:tc>
                <a:tc hMerge="1">
                  <a:txBody>
                    <a:bodyPr/>
                    <a:lstStyle/>
                    <a:p>
                      <a:endParaRPr lang="fr-FR" sz="800"/>
                    </a:p>
                  </a:txBody>
                  <a:tcPr/>
                </a:tc>
                <a:tc gridSpan="2">
                  <a:txBody>
                    <a:bodyPr/>
                    <a:lstStyle/>
                    <a:p>
                      <a:pPr algn="ctr"/>
                      <a:r>
                        <a:rPr lang="fr-FR" sz="1100"/>
                        <a:t>à M24</a:t>
                      </a:r>
                    </a:p>
                  </a:txBody>
                  <a:tcPr anchor="ctr"/>
                </a:tc>
                <a:tc hMerge="1">
                  <a:txBody>
                    <a:bodyPr/>
                    <a:lstStyle/>
                    <a:p>
                      <a:endParaRPr lang="fr-FR" sz="800"/>
                    </a:p>
                  </a:txBody>
                  <a:tcPr/>
                </a:tc>
                <a:tc gridSpan="2">
                  <a:txBody>
                    <a:bodyPr/>
                    <a:lstStyle/>
                    <a:p>
                      <a:pPr algn="ctr"/>
                      <a:r>
                        <a:rPr lang="fr-FR" sz="1100"/>
                        <a:t>à M60</a:t>
                      </a:r>
                    </a:p>
                  </a:txBody>
                  <a:tcPr anchor="ctr"/>
                </a:tc>
                <a:tc hMerge="1">
                  <a:txBody>
                    <a:bodyPr/>
                    <a:lstStyle/>
                    <a:p>
                      <a:endParaRPr lang="fr-FR" sz="800"/>
                    </a:p>
                  </a:txBody>
                  <a:tcPr/>
                </a:tc>
                <a:extLst>
                  <a:ext uri="{0D108BD9-81ED-4DB2-BD59-A6C34878D82A}">
                    <a16:rowId xmlns:a16="http://schemas.microsoft.com/office/drawing/2014/main" val="51491237"/>
                  </a:ext>
                </a:extLst>
              </a:tr>
              <a:tr h="193675">
                <a:tc>
                  <a:txBody>
                    <a:bodyPr/>
                    <a:lstStyle/>
                    <a:p>
                      <a:pPr algn="ctr"/>
                      <a:r>
                        <a:rPr lang="fr-FR" sz="1100"/>
                        <a:t>Age (ans)</a:t>
                      </a:r>
                    </a:p>
                  </a:txBody>
                  <a:tcPr anchor="ctr"/>
                </a:tc>
                <a:tc>
                  <a:txBody>
                    <a:bodyPr/>
                    <a:lstStyle/>
                    <a:p>
                      <a:pPr algn="ctr"/>
                      <a:r>
                        <a:rPr lang="fr-FR" sz="1100"/>
                        <a:t>Effectif</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extLst>
                  <a:ext uri="{0D108BD9-81ED-4DB2-BD59-A6C34878D82A}">
                    <a16:rowId xmlns:a16="http://schemas.microsoft.com/office/drawing/2014/main" val="1811542204"/>
                  </a:ext>
                </a:extLst>
              </a:tr>
              <a:tr h="193675">
                <a:tc>
                  <a:txBody>
                    <a:bodyPr/>
                    <a:lstStyle/>
                    <a:p>
                      <a:r>
                        <a:rPr lang="fr-FR" sz="1100"/>
                        <a:t>00-04</a:t>
                      </a:r>
                    </a:p>
                  </a:txBody>
                  <a:tcPr anchor="ctr"/>
                </a:tc>
                <a:tc>
                  <a:txBody>
                    <a:bodyPr/>
                    <a:lstStyle/>
                    <a:p>
                      <a:pPr algn="ctr"/>
                      <a:r>
                        <a:rPr lang="fr-FR" sz="1100"/>
                        <a:t>371</a:t>
                      </a:r>
                    </a:p>
                  </a:txBody>
                  <a:tcPr anchor="ctr"/>
                </a:tc>
                <a:tc>
                  <a:txBody>
                    <a:bodyPr/>
                    <a:lstStyle/>
                    <a:p>
                      <a:pPr algn="ctr"/>
                      <a:r>
                        <a:rPr lang="fr-FR" sz="1100"/>
                        <a:t>8,4</a:t>
                      </a:r>
                    </a:p>
                  </a:txBody>
                  <a:tcPr anchor="ctr"/>
                </a:tc>
                <a:tc>
                  <a:txBody>
                    <a:bodyPr/>
                    <a:lstStyle/>
                    <a:p>
                      <a:pPr algn="ctr"/>
                      <a:r>
                        <a:rPr lang="fr-FR" sz="1100"/>
                        <a:t>[5,8-11,5]</a:t>
                      </a:r>
                    </a:p>
                  </a:txBody>
                  <a:tcPr anchor="ctr"/>
                </a:tc>
                <a:tc>
                  <a:txBody>
                    <a:bodyPr/>
                    <a:lstStyle/>
                    <a:p>
                      <a:pPr algn="ctr"/>
                      <a:r>
                        <a:rPr lang="fr-FR" sz="1100"/>
                        <a:t>58,4</a:t>
                      </a:r>
                    </a:p>
                  </a:txBody>
                  <a:tcPr anchor="ctr"/>
                </a:tc>
                <a:tc>
                  <a:txBody>
                    <a:bodyPr/>
                    <a:lstStyle/>
                    <a:p>
                      <a:pPr algn="ctr"/>
                      <a:r>
                        <a:rPr lang="fr-FR" sz="1100"/>
                        <a:t>[53,0-63,3]</a:t>
                      </a:r>
                    </a:p>
                  </a:txBody>
                  <a:tcPr anchor="ctr"/>
                </a:tc>
                <a:tc>
                  <a:txBody>
                    <a:bodyPr/>
                    <a:lstStyle/>
                    <a:p>
                      <a:pPr algn="ctr"/>
                      <a:r>
                        <a:rPr lang="fr-FR" sz="1100"/>
                        <a:t>77,9</a:t>
                      </a:r>
                    </a:p>
                  </a:txBody>
                  <a:tcPr anchor="ctr"/>
                </a:tc>
                <a:tc>
                  <a:txBody>
                    <a:bodyPr/>
                    <a:lstStyle/>
                    <a:p>
                      <a:pPr algn="ctr"/>
                      <a:r>
                        <a:rPr lang="fr-FR" sz="1100"/>
                        <a:t>[73,1-82,0]</a:t>
                      </a:r>
                    </a:p>
                  </a:txBody>
                  <a:tcPr anchor="ctr"/>
                </a:tc>
                <a:tc>
                  <a:txBody>
                    <a:bodyPr/>
                    <a:lstStyle/>
                    <a:p>
                      <a:pPr algn="ctr"/>
                      <a:r>
                        <a:rPr lang="fr-FR" sz="1100"/>
                        <a:t>92,4</a:t>
                      </a:r>
                    </a:p>
                  </a:txBody>
                  <a:tcPr anchor="ctr"/>
                </a:tc>
                <a:tc>
                  <a:txBody>
                    <a:bodyPr/>
                    <a:lstStyle/>
                    <a:p>
                      <a:pPr algn="ctr"/>
                      <a:r>
                        <a:rPr lang="fr-FR" sz="1100"/>
                        <a:t>[88,9-94,9]</a:t>
                      </a:r>
                    </a:p>
                  </a:txBody>
                  <a:tcPr anchor="ctr"/>
                </a:tc>
                <a:extLst>
                  <a:ext uri="{0D108BD9-81ED-4DB2-BD59-A6C34878D82A}">
                    <a16:rowId xmlns:a16="http://schemas.microsoft.com/office/drawing/2014/main" val="2830369680"/>
                  </a:ext>
                </a:extLst>
              </a:tr>
              <a:tr h="193675">
                <a:tc>
                  <a:txBody>
                    <a:bodyPr/>
                    <a:lstStyle/>
                    <a:p>
                      <a:r>
                        <a:rPr lang="fr-FR" sz="1100"/>
                        <a:t>05-09</a:t>
                      </a:r>
                    </a:p>
                  </a:txBody>
                  <a:tcPr anchor="ctr"/>
                </a:tc>
                <a:tc>
                  <a:txBody>
                    <a:bodyPr/>
                    <a:lstStyle/>
                    <a:p>
                      <a:pPr algn="ctr"/>
                      <a:r>
                        <a:rPr lang="fr-FR" sz="1100"/>
                        <a:t>226</a:t>
                      </a:r>
                    </a:p>
                  </a:txBody>
                  <a:tcPr anchor="ctr"/>
                </a:tc>
                <a:tc>
                  <a:txBody>
                    <a:bodyPr/>
                    <a:lstStyle/>
                    <a:p>
                      <a:pPr algn="ctr"/>
                      <a:r>
                        <a:rPr lang="fr-FR" sz="1100"/>
                        <a:t>27,4</a:t>
                      </a:r>
                    </a:p>
                  </a:txBody>
                  <a:tcPr anchor="ctr"/>
                </a:tc>
                <a:tc>
                  <a:txBody>
                    <a:bodyPr/>
                    <a:lstStyle/>
                    <a:p>
                      <a:pPr algn="ctr"/>
                      <a:r>
                        <a:rPr lang="fr-FR" sz="1100"/>
                        <a:t>[21,8-33,4]</a:t>
                      </a:r>
                    </a:p>
                  </a:txBody>
                  <a:tcPr anchor="ctr"/>
                </a:tc>
                <a:tc>
                  <a:txBody>
                    <a:bodyPr/>
                    <a:lstStyle/>
                    <a:p>
                      <a:pPr algn="ctr"/>
                      <a:r>
                        <a:rPr lang="fr-FR" sz="1100"/>
                        <a:t>79,8</a:t>
                      </a:r>
                    </a:p>
                  </a:txBody>
                  <a:tcPr anchor="ctr"/>
                </a:tc>
                <a:tc>
                  <a:txBody>
                    <a:bodyPr/>
                    <a:lstStyle/>
                    <a:p>
                      <a:pPr algn="ctr"/>
                      <a:r>
                        <a:rPr lang="fr-FR" sz="1100"/>
                        <a:t>[73,9-84,5]</a:t>
                      </a:r>
                    </a:p>
                  </a:txBody>
                  <a:tcPr anchor="ctr"/>
                </a:tc>
                <a:tc>
                  <a:txBody>
                    <a:bodyPr/>
                    <a:lstStyle/>
                    <a:p>
                      <a:pPr algn="ctr"/>
                      <a:r>
                        <a:rPr lang="fr-FR" sz="1100"/>
                        <a:t>91,0</a:t>
                      </a:r>
                    </a:p>
                  </a:txBody>
                  <a:tcPr anchor="ctr"/>
                </a:tc>
                <a:tc>
                  <a:txBody>
                    <a:bodyPr/>
                    <a:lstStyle/>
                    <a:p>
                      <a:pPr algn="ctr"/>
                      <a:r>
                        <a:rPr lang="fr-FR" sz="1100"/>
                        <a:t>[86,3-94,1]</a:t>
                      </a:r>
                    </a:p>
                  </a:txBody>
                  <a:tcPr anchor="ctr"/>
                </a:tc>
                <a:tc>
                  <a:txBody>
                    <a:bodyPr/>
                    <a:lstStyle/>
                    <a:p>
                      <a:pPr algn="ctr"/>
                      <a:r>
                        <a:rPr lang="fr-FR" sz="1100"/>
                        <a:t>96,4</a:t>
                      </a:r>
                    </a:p>
                  </a:txBody>
                  <a:tcPr anchor="ctr"/>
                </a:tc>
                <a:tc>
                  <a:txBody>
                    <a:bodyPr/>
                    <a:lstStyle/>
                    <a:p>
                      <a:pPr algn="ctr"/>
                      <a:r>
                        <a:rPr lang="fr-FR" sz="1100"/>
                        <a:t>[92,8-98,2]</a:t>
                      </a:r>
                    </a:p>
                  </a:txBody>
                  <a:tcPr anchor="ctr"/>
                </a:tc>
                <a:extLst>
                  <a:ext uri="{0D108BD9-81ED-4DB2-BD59-A6C34878D82A}">
                    <a16:rowId xmlns:a16="http://schemas.microsoft.com/office/drawing/2014/main" val="3616249147"/>
                  </a:ext>
                </a:extLst>
              </a:tr>
              <a:tr h="193675">
                <a:tc>
                  <a:txBody>
                    <a:bodyPr/>
                    <a:lstStyle/>
                    <a:p>
                      <a:r>
                        <a:rPr lang="fr-FR" sz="1100"/>
                        <a:t>10-14</a:t>
                      </a:r>
                    </a:p>
                  </a:txBody>
                  <a:tcPr anchor="ctr"/>
                </a:tc>
                <a:tc>
                  <a:txBody>
                    <a:bodyPr/>
                    <a:lstStyle/>
                    <a:p>
                      <a:pPr algn="ctr"/>
                      <a:r>
                        <a:rPr lang="fr-FR" sz="1100"/>
                        <a:t>404</a:t>
                      </a:r>
                    </a:p>
                  </a:txBody>
                  <a:tcPr anchor="ctr"/>
                </a:tc>
                <a:tc>
                  <a:txBody>
                    <a:bodyPr/>
                    <a:lstStyle/>
                    <a:p>
                      <a:pPr algn="ctr"/>
                      <a:r>
                        <a:rPr lang="fr-FR" sz="1100"/>
                        <a:t>31,4</a:t>
                      </a:r>
                    </a:p>
                  </a:txBody>
                  <a:tcPr anchor="ctr"/>
                </a:tc>
                <a:tc>
                  <a:txBody>
                    <a:bodyPr/>
                    <a:lstStyle/>
                    <a:p>
                      <a:pPr algn="ctr"/>
                      <a:r>
                        <a:rPr lang="fr-FR" sz="1100"/>
                        <a:t>[27,0-36,0]</a:t>
                      </a:r>
                    </a:p>
                  </a:txBody>
                  <a:tcPr anchor="ctr"/>
                </a:tc>
                <a:tc>
                  <a:txBody>
                    <a:bodyPr/>
                    <a:lstStyle/>
                    <a:p>
                      <a:pPr algn="ctr"/>
                      <a:r>
                        <a:rPr lang="fr-FR" sz="1100"/>
                        <a:t>81,8</a:t>
                      </a:r>
                    </a:p>
                  </a:txBody>
                  <a:tcPr anchor="ctr"/>
                </a:tc>
                <a:tc>
                  <a:txBody>
                    <a:bodyPr/>
                    <a:lstStyle/>
                    <a:p>
                      <a:pPr algn="ctr"/>
                      <a:r>
                        <a:rPr lang="fr-FR" sz="1100"/>
                        <a:t>[77,6-85,3]</a:t>
                      </a:r>
                    </a:p>
                  </a:txBody>
                  <a:tcPr anchor="ctr"/>
                </a:tc>
                <a:tc>
                  <a:txBody>
                    <a:bodyPr/>
                    <a:lstStyle/>
                    <a:p>
                      <a:pPr algn="ctr"/>
                      <a:r>
                        <a:rPr lang="fr-FR" sz="1100"/>
                        <a:t>90,6</a:t>
                      </a:r>
                    </a:p>
                  </a:txBody>
                  <a:tcPr anchor="ctr"/>
                </a:tc>
                <a:tc>
                  <a:txBody>
                    <a:bodyPr/>
                    <a:lstStyle/>
                    <a:p>
                      <a:pPr algn="ctr"/>
                      <a:r>
                        <a:rPr lang="fr-FR" sz="1100"/>
                        <a:t>[87,1-93,2]</a:t>
                      </a:r>
                    </a:p>
                  </a:txBody>
                  <a:tcPr anchor="ctr"/>
                </a:tc>
                <a:tc>
                  <a:txBody>
                    <a:bodyPr/>
                    <a:lstStyle/>
                    <a:p>
                      <a:pPr algn="ctr"/>
                      <a:r>
                        <a:rPr lang="fr-FR" sz="1100"/>
                        <a:t>95,9</a:t>
                      </a:r>
                    </a:p>
                  </a:txBody>
                  <a:tcPr anchor="ctr"/>
                </a:tc>
                <a:tc>
                  <a:txBody>
                    <a:bodyPr/>
                    <a:lstStyle/>
                    <a:p>
                      <a:pPr algn="ctr"/>
                      <a:r>
                        <a:rPr lang="fr-FR" sz="1100"/>
                        <a:t>[93,2-97,5]</a:t>
                      </a:r>
                    </a:p>
                  </a:txBody>
                  <a:tcPr anchor="ctr"/>
                </a:tc>
                <a:extLst>
                  <a:ext uri="{0D108BD9-81ED-4DB2-BD59-A6C34878D82A}">
                    <a16:rowId xmlns:a16="http://schemas.microsoft.com/office/drawing/2014/main" val="2708022165"/>
                  </a:ext>
                </a:extLst>
              </a:tr>
              <a:tr h="193675">
                <a:tc>
                  <a:txBody>
                    <a:bodyPr/>
                    <a:lstStyle/>
                    <a:p>
                      <a:r>
                        <a:rPr lang="fr-FR" sz="1100"/>
                        <a:t>15-17</a:t>
                      </a:r>
                    </a:p>
                  </a:txBody>
                  <a:tcPr anchor="ctr"/>
                </a:tc>
                <a:tc>
                  <a:txBody>
                    <a:bodyPr/>
                    <a:lstStyle/>
                    <a:p>
                      <a:pPr algn="ctr"/>
                      <a:r>
                        <a:rPr lang="fr-FR" sz="1100"/>
                        <a:t>396</a:t>
                      </a:r>
                    </a:p>
                  </a:txBody>
                  <a:tcPr anchor="ctr"/>
                </a:tc>
                <a:tc>
                  <a:txBody>
                    <a:bodyPr/>
                    <a:lstStyle/>
                    <a:p>
                      <a:pPr algn="ctr"/>
                      <a:r>
                        <a:rPr lang="fr-FR" sz="1100"/>
                        <a:t>24,7</a:t>
                      </a:r>
                    </a:p>
                  </a:txBody>
                  <a:tcPr anchor="ctr"/>
                </a:tc>
                <a:tc>
                  <a:txBody>
                    <a:bodyPr/>
                    <a:lstStyle/>
                    <a:p>
                      <a:pPr algn="ctr"/>
                      <a:r>
                        <a:rPr lang="fr-FR" sz="1100"/>
                        <a:t>[20,6-29,1]</a:t>
                      </a:r>
                    </a:p>
                  </a:txBody>
                  <a:tcPr anchor="ctr"/>
                </a:tc>
                <a:tc>
                  <a:txBody>
                    <a:bodyPr/>
                    <a:lstStyle/>
                    <a:p>
                      <a:pPr algn="ctr"/>
                      <a:r>
                        <a:rPr lang="fr-FR" sz="1100"/>
                        <a:t>72,9</a:t>
                      </a:r>
                    </a:p>
                  </a:txBody>
                  <a:tcPr anchor="ctr"/>
                </a:tc>
                <a:tc>
                  <a:txBody>
                    <a:bodyPr/>
                    <a:lstStyle/>
                    <a:p>
                      <a:pPr algn="ctr"/>
                      <a:r>
                        <a:rPr lang="fr-FR" sz="1100"/>
                        <a:t>[68,1-77,1]</a:t>
                      </a:r>
                    </a:p>
                  </a:txBody>
                  <a:tcPr anchor="ctr"/>
                </a:tc>
                <a:tc>
                  <a:txBody>
                    <a:bodyPr/>
                    <a:lstStyle/>
                    <a:p>
                      <a:pPr algn="ctr"/>
                      <a:r>
                        <a:rPr lang="fr-FR" sz="1100"/>
                        <a:t>85,7</a:t>
                      </a:r>
                    </a:p>
                  </a:txBody>
                  <a:tcPr anchor="ctr"/>
                </a:tc>
                <a:tc>
                  <a:txBody>
                    <a:bodyPr/>
                    <a:lstStyle/>
                    <a:p>
                      <a:pPr algn="ctr"/>
                      <a:r>
                        <a:rPr lang="fr-FR" sz="1100"/>
                        <a:t>[81,6-88,9]</a:t>
                      </a:r>
                    </a:p>
                  </a:txBody>
                  <a:tcPr anchor="ctr"/>
                </a:tc>
                <a:tc>
                  <a:txBody>
                    <a:bodyPr/>
                    <a:lstStyle/>
                    <a:p>
                      <a:pPr algn="ctr"/>
                      <a:r>
                        <a:rPr lang="fr-FR" sz="1100"/>
                        <a:t>93,3</a:t>
                      </a:r>
                    </a:p>
                  </a:txBody>
                  <a:tcPr anchor="ctr"/>
                </a:tc>
                <a:tc>
                  <a:txBody>
                    <a:bodyPr/>
                    <a:lstStyle/>
                    <a:p>
                      <a:pPr algn="ctr"/>
                      <a:r>
                        <a:rPr lang="fr-FR" sz="1100"/>
                        <a:t>[89,9-95,6]</a:t>
                      </a:r>
                    </a:p>
                  </a:txBody>
                  <a:tcPr anchor="ctr"/>
                </a:tc>
                <a:extLst>
                  <a:ext uri="{0D108BD9-81ED-4DB2-BD59-A6C34878D82A}">
                    <a16:rowId xmlns:a16="http://schemas.microsoft.com/office/drawing/2014/main" val="856915796"/>
                  </a:ext>
                </a:extLst>
              </a:tr>
              <a:tr h="193675">
                <a:tc>
                  <a:txBody>
                    <a:bodyPr/>
                    <a:lstStyle/>
                    <a:p>
                      <a:r>
                        <a:rPr lang="fr-FR" sz="1100"/>
                        <a:t>Total</a:t>
                      </a:r>
                    </a:p>
                  </a:txBody>
                  <a:tcPr anchor="ctr"/>
                </a:tc>
                <a:tc>
                  <a:txBody>
                    <a:bodyPr/>
                    <a:lstStyle/>
                    <a:p>
                      <a:pPr algn="ctr"/>
                      <a:r>
                        <a:rPr lang="fr-FR" sz="1100"/>
                        <a:t>1 397</a:t>
                      </a:r>
                    </a:p>
                  </a:txBody>
                  <a:tcPr anchor="ctr"/>
                </a:tc>
                <a:tc>
                  <a:txBody>
                    <a:bodyPr/>
                    <a:lstStyle/>
                    <a:p>
                      <a:pPr algn="ctr"/>
                      <a:r>
                        <a:rPr lang="fr-FR" sz="1100"/>
                        <a:t>22,8</a:t>
                      </a:r>
                    </a:p>
                  </a:txBody>
                  <a:tcPr anchor="ctr"/>
                </a:tc>
                <a:tc>
                  <a:txBody>
                    <a:bodyPr/>
                    <a:lstStyle/>
                    <a:p>
                      <a:pPr algn="ctr"/>
                      <a:r>
                        <a:rPr lang="fr-FR" sz="1100"/>
                        <a:t>[20,6-25,0]</a:t>
                      </a:r>
                    </a:p>
                  </a:txBody>
                  <a:tcPr anchor="ctr"/>
                </a:tc>
                <a:tc>
                  <a:txBody>
                    <a:bodyPr/>
                    <a:lstStyle/>
                    <a:p>
                      <a:pPr algn="ctr"/>
                      <a:r>
                        <a:rPr lang="fr-FR" sz="1100"/>
                        <a:t>72,8</a:t>
                      </a:r>
                    </a:p>
                  </a:txBody>
                  <a:tcPr anchor="ctr"/>
                </a:tc>
                <a:tc>
                  <a:txBody>
                    <a:bodyPr/>
                    <a:lstStyle/>
                    <a:p>
                      <a:pPr algn="ctr"/>
                      <a:r>
                        <a:rPr lang="fr-FR" sz="1100"/>
                        <a:t>[70,3-75,1]</a:t>
                      </a:r>
                    </a:p>
                  </a:txBody>
                  <a:tcPr anchor="ctr"/>
                </a:tc>
                <a:tc>
                  <a:txBody>
                    <a:bodyPr/>
                    <a:lstStyle/>
                    <a:p>
                      <a:pPr algn="ctr"/>
                      <a:r>
                        <a:rPr lang="fr-FR" sz="1100"/>
                        <a:t>85,9</a:t>
                      </a:r>
                    </a:p>
                  </a:txBody>
                  <a:tcPr anchor="ctr"/>
                </a:tc>
                <a:tc>
                  <a:txBody>
                    <a:bodyPr/>
                    <a:lstStyle/>
                    <a:p>
                      <a:pPr algn="ctr"/>
                      <a:r>
                        <a:rPr lang="fr-FR" sz="1100"/>
                        <a:t>[83,9-87,7]</a:t>
                      </a:r>
                    </a:p>
                  </a:txBody>
                  <a:tcPr anchor="ctr"/>
                </a:tc>
                <a:tc>
                  <a:txBody>
                    <a:bodyPr/>
                    <a:lstStyle/>
                    <a:p>
                      <a:pPr algn="ctr"/>
                      <a:r>
                        <a:rPr lang="fr-FR" sz="1100"/>
                        <a:t>94,3</a:t>
                      </a:r>
                    </a:p>
                  </a:txBody>
                  <a:tcPr anchor="ctr"/>
                </a:tc>
                <a:tc>
                  <a:txBody>
                    <a:bodyPr/>
                    <a:lstStyle/>
                    <a:p>
                      <a:pPr algn="ctr"/>
                      <a:r>
                        <a:rPr lang="fr-FR" sz="1100" dirty="0"/>
                        <a:t>[92,9-95,5]</a:t>
                      </a:r>
                    </a:p>
                  </a:txBody>
                  <a:tcPr anchor="ctr"/>
                </a:tc>
                <a:extLst>
                  <a:ext uri="{0D108BD9-81ED-4DB2-BD59-A6C34878D82A}">
                    <a16:rowId xmlns:a16="http://schemas.microsoft.com/office/drawing/2014/main" val="3321439340"/>
                  </a:ext>
                </a:extLst>
              </a:tr>
            </a:tbl>
          </a:graphicData>
        </a:graphic>
      </p:graphicFrame>
      <p:sp>
        <p:nvSpPr>
          <p:cNvPr id="14" name="ZoneTexte 13"/>
          <p:cNvSpPr txBox="1"/>
          <p:nvPr>
            <p:custDataLst>
              <p:tags r:id="rId6"/>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spTree>
    <p:extLst>
      <p:ext uri="{BB962C8B-B14F-4D97-AF65-F5344CB8AC3E}">
        <p14:creationId xmlns:p14="http://schemas.microsoft.com/office/powerpoint/2010/main" val="3999474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9" name="ZoneTexte 8"/>
          <p:cNvSpPr txBox="1"/>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872152" y="1827490"/>
            <a:ext cx="3691511" cy="1477328"/>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2005-2023, selon l’âge </a:t>
            </a:r>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6" name="Image 5" descr="The SGRender Procedure"/>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6907" y="70366"/>
            <a:ext cx="6096000" cy="4572000"/>
          </a:xfrm>
          <a:prstGeom prst="rect">
            <a:avLst/>
          </a:prstGeom>
        </p:spPr>
      </p:pic>
      <p:sp>
        <p:nvSpPr>
          <p:cNvPr id="11" name="ZoneTexte 10"/>
          <p:cNvSpPr txBox="1"/>
          <p:nvPr>
            <p:custDataLst>
              <p:tags r:id="rId3"/>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12" name="ZoneTexte 11"/>
          <p:cNvSpPr txBox="1"/>
          <p:nvPr>
            <p:custDataLst>
              <p:tags r:id="rId4"/>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13" name="Tableau 12"/>
          <p:cNvGraphicFramePr>
            <a:graphicFrameLocks noGrp="1"/>
          </p:cNvGraphicFramePr>
          <p:nvPr>
            <p:custDataLst>
              <p:tags r:id="rId5"/>
            </p:custDataLst>
            <p:extLst>
              <p:ext uri="{D42A27DB-BD31-4B8C-83A1-F6EECF244321}">
                <p14:modId xmlns:p14="http://schemas.microsoft.com/office/powerpoint/2010/main" val="1748492693"/>
              </p:ext>
            </p:extLst>
          </p:nvPr>
        </p:nvGraphicFramePr>
        <p:xfrm>
          <a:off x="5087888" y="4508976"/>
          <a:ext cx="6894026" cy="2072640"/>
        </p:xfrm>
        <a:graphic>
          <a:graphicData uri="http://schemas.openxmlformats.org/drawingml/2006/table">
            <a:tbl>
              <a:tblPr firstRow="1" bandRow="1">
                <a:tableStyleId>{5C22544A-7EE6-4342-B048-85BDC9FD1C3A}</a:tableStyleId>
              </a:tblPr>
              <a:tblGrid>
                <a:gridCol w="592446">
                  <a:extLst>
                    <a:ext uri="{9D8B030D-6E8A-4147-A177-3AD203B41FA5}">
                      <a16:colId xmlns:a16="http://schemas.microsoft.com/office/drawing/2014/main" val="1243027074"/>
                    </a:ext>
                  </a:extLst>
                </a:gridCol>
                <a:gridCol w="662164">
                  <a:extLst>
                    <a:ext uri="{9D8B030D-6E8A-4147-A177-3AD203B41FA5}">
                      <a16:colId xmlns:a16="http://schemas.microsoft.com/office/drawing/2014/main" val="409771932"/>
                    </a:ext>
                  </a:extLst>
                </a:gridCol>
                <a:gridCol w="507184">
                  <a:extLst>
                    <a:ext uri="{9D8B030D-6E8A-4147-A177-3AD203B41FA5}">
                      <a16:colId xmlns:a16="http://schemas.microsoft.com/office/drawing/2014/main" val="441706506"/>
                    </a:ext>
                  </a:extLst>
                </a:gridCol>
                <a:gridCol w="902670">
                  <a:extLst>
                    <a:ext uri="{9D8B030D-6E8A-4147-A177-3AD203B41FA5}">
                      <a16:colId xmlns:a16="http://schemas.microsoft.com/office/drawing/2014/main" val="2524706139"/>
                    </a:ext>
                  </a:extLst>
                </a:gridCol>
                <a:gridCol w="507184">
                  <a:extLst>
                    <a:ext uri="{9D8B030D-6E8A-4147-A177-3AD203B41FA5}">
                      <a16:colId xmlns:a16="http://schemas.microsoft.com/office/drawing/2014/main" val="1936957804"/>
                    </a:ext>
                  </a:extLst>
                </a:gridCol>
                <a:gridCol w="902670">
                  <a:extLst>
                    <a:ext uri="{9D8B030D-6E8A-4147-A177-3AD203B41FA5}">
                      <a16:colId xmlns:a16="http://schemas.microsoft.com/office/drawing/2014/main" val="3403188299"/>
                    </a:ext>
                  </a:extLst>
                </a:gridCol>
                <a:gridCol w="507184">
                  <a:extLst>
                    <a:ext uri="{9D8B030D-6E8A-4147-A177-3AD203B41FA5}">
                      <a16:colId xmlns:a16="http://schemas.microsoft.com/office/drawing/2014/main" val="3203377887"/>
                    </a:ext>
                  </a:extLst>
                </a:gridCol>
                <a:gridCol w="902670">
                  <a:extLst>
                    <a:ext uri="{9D8B030D-6E8A-4147-A177-3AD203B41FA5}">
                      <a16:colId xmlns:a16="http://schemas.microsoft.com/office/drawing/2014/main" val="3144121491"/>
                    </a:ext>
                  </a:extLst>
                </a:gridCol>
                <a:gridCol w="507184">
                  <a:extLst>
                    <a:ext uri="{9D8B030D-6E8A-4147-A177-3AD203B41FA5}">
                      <a16:colId xmlns:a16="http://schemas.microsoft.com/office/drawing/2014/main" val="3415698829"/>
                    </a:ext>
                  </a:extLst>
                </a:gridCol>
                <a:gridCol w="902670">
                  <a:extLst>
                    <a:ext uri="{9D8B030D-6E8A-4147-A177-3AD203B41FA5}">
                      <a16:colId xmlns:a16="http://schemas.microsoft.com/office/drawing/2014/main" val="4271885551"/>
                    </a:ext>
                  </a:extLst>
                </a:gridCol>
              </a:tblGrid>
              <a:tr h="0">
                <a:tc gridSpan="2">
                  <a:txBody>
                    <a:bodyPr/>
                    <a:lstStyle/>
                    <a:p>
                      <a:pPr algn="ctr"/>
                      <a:endParaRPr lang="fr-FR" sz="1100"/>
                    </a:p>
                  </a:txBody>
                  <a:tcPr anchor="ctr"/>
                </a:tc>
                <a:tc hMerge="1">
                  <a:txBody>
                    <a:bodyPr/>
                    <a:lstStyle/>
                    <a:p>
                      <a:endParaRPr lang="fr-FR" sz="800"/>
                    </a:p>
                  </a:txBody>
                  <a:tcPr/>
                </a:tc>
                <a:tc gridSpan="8">
                  <a:txBody>
                    <a:bodyPr/>
                    <a:lstStyle/>
                    <a:p>
                      <a:pPr algn="ctr"/>
                      <a:r>
                        <a:rPr lang="fr-FR" sz="1100"/>
                        <a:t>Taux d'accès à la greffe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665241273"/>
                  </a:ext>
                </a:extLst>
              </a:tr>
              <a:tr h="0">
                <a:tc gridSpan="2">
                  <a:txBody>
                    <a:bodyPr/>
                    <a:lstStyle/>
                    <a:p>
                      <a:pPr algn="ctr"/>
                      <a:endParaRPr lang="fr-FR" sz="1100"/>
                    </a:p>
                  </a:txBody>
                  <a:tcPr anchor="ctr"/>
                </a:tc>
                <a:tc hMerge="1">
                  <a:txBody>
                    <a:bodyPr/>
                    <a:lstStyle/>
                    <a:p>
                      <a:endParaRPr lang="fr-FR" sz="800"/>
                    </a:p>
                  </a:txBody>
                  <a:tcPr/>
                </a:tc>
                <a:tc gridSpan="2">
                  <a:txBody>
                    <a:bodyPr/>
                    <a:lstStyle/>
                    <a:p>
                      <a:pPr algn="ctr"/>
                      <a:r>
                        <a:rPr lang="fr-FR" sz="1100"/>
                        <a:t>à M0</a:t>
                      </a:r>
                    </a:p>
                  </a:txBody>
                  <a:tcPr anchor="ctr"/>
                </a:tc>
                <a:tc hMerge="1">
                  <a:txBody>
                    <a:bodyPr/>
                    <a:lstStyle/>
                    <a:p>
                      <a:endParaRPr lang="fr-FR" sz="800"/>
                    </a:p>
                  </a:txBody>
                  <a:tcPr/>
                </a:tc>
                <a:tc gridSpan="2">
                  <a:txBody>
                    <a:bodyPr/>
                    <a:lstStyle/>
                    <a:p>
                      <a:pPr algn="ctr"/>
                      <a:r>
                        <a:rPr lang="fr-FR" sz="1100"/>
                        <a:t>à M12</a:t>
                      </a:r>
                    </a:p>
                  </a:txBody>
                  <a:tcPr anchor="ctr"/>
                </a:tc>
                <a:tc hMerge="1">
                  <a:txBody>
                    <a:bodyPr/>
                    <a:lstStyle/>
                    <a:p>
                      <a:endParaRPr lang="fr-FR" sz="800"/>
                    </a:p>
                  </a:txBody>
                  <a:tcPr/>
                </a:tc>
                <a:tc gridSpan="2">
                  <a:txBody>
                    <a:bodyPr/>
                    <a:lstStyle/>
                    <a:p>
                      <a:pPr algn="ctr"/>
                      <a:r>
                        <a:rPr lang="fr-FR" sz="1100"/>
                        <a:t>à M24</a:t>
                      </a:r>
                    </a:p>
                  </a:txBody>
                  <a:tcPr anchor="ctr"/>
                </a:tc>
                <a:tc hMerge="1">
                  <a:txBody>
                    <a:bodyPr/>
                    <a:lstStyle/>
                    <a:p>
                      <a:endParaRPr lang="fr-FR" sz="800"/>
                    </a:p>
                  </a:txBody>
                  <a:tcPr/>
                </a:tc>
                <a:tc gridSpan="2">
                  <a:txBody>
                    <a:bodyPr/>
                    <a:lstStyle/>
                    <a:p>
                      <a:pPr algn="ctr"/>
                      <a:r>
                        <a:rPr lang="fr-FR" sz="1100"/>
                        <a:t>à M60</a:t>
                      </a:r>
                    </a:p>
                  </a:txBody>
                  <a:tcPr anchor="ctr"/>
                </a:tc>
                <a:tc hMerge="1">
                  <a:txBody>
                    <a:bodyPr/>
                    <a:lstStyle/>
                    <a:p>
                      <a:endParaRPr lang="fr-FR" sz="800"/>
                    </a:p>
                  </a:txBody>
                  <a:tcPr/>
                </a:tc>
                <a:extLst>
                  <a:ext uri="{0D108BD9-81ED-4DB2-BD59-A6C34878D82A}">
                    <a16:rowId xmlns:a16="http://schemas.microsoft.com/office/drawing/2014/main" val="2098450284"/>
                  </a:ext>
                </a:extLst>
              </a:tr>
              <a:tr h="0">
                <a:tc>
                  <a:txBody>
                    <a:bodyPr/>
                    <a:lstStyle/>
                    <a:p>
                      <a:pPr algn="ctr"/>
                      <a:endParaRPr lang="fr-FR" sz="1100"/>
                    </a:p>
                  </a:txBody>
                  <a:tcPr anchor="ctr"/>
                </a:tc>
                <a:tc>
                  <a:txBody>
                    <a:bodyPr/>
                    <a:lstStyle/>
                    <a:p>
                      <a:pPr algn="ctr"/>
                      <a:r>
                        <a:rPr lang="fr-FR" sz="1100"/>
                        <a:t>Effectif</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extLst>
                  <a:ext uri="{0D108BD9-81ED-4DB2-BD59-A6C34878D82A}">
                    <a16:rowId xmlns:a16="http://schemas.microsoft.com/office/drawing/2014/main" val="2499725192"/>
                  </a:ext>
                </a:extLst>
              </a:tr>
              <a:tr h="193675">
                <a:tc>
                  <a:txBody>
                    <a:bodyPr/>
                    <a:lstStyle/>
                    <a:p>
                      <a:r>
                        <a:rPr lang="fr-FR" sz="1100"/>
                        <a:t>00-04</a:t>
                      </a:r>
                    </a:p>
                  </a:txBody>
                  <a:tcPr anchor="ctr"/>
                </a:tc>
                <a:tc>
                  <a:txBody>
                    <a:bodyPr/>
                    <a:lstStyle/>
                    <a:p>
                      <a:pPr algn="ctr"/>
                      <a:r>
                        <a:rPr lang="fr-FR" sz="1100"/>
                        <a:t>405</a:t>
                      </a:r>
                    </a:p>
                  </a:txBody>
                  <a:tcPr anchor="ctr"/>
                </a:tc>
                <a:tc>
                  <a:txBody>
                    <a:bodyPr/>
                    <a:lstStyle/>
                    <a:p>
                      <a:pPr algn="ctr"/>
                      <a:r>
                        <a:rPr lang="fr-FR" sz="1100"/>
                        <a:t>8,4</a:t>
                      </a:r>
                    </a:p>
                  </a:txBody>
                  <a:tcPr anchor="ctr"/>
                </a:tc>
                <a:tc>
                  <a:txBody>
                    <a:bodyPr/>
                    <a:lstStyle/>
                    <a:p>
                      <a:pPr algn="ctr"/>
                      <a:r>
                        <a:rPr lang="fr-FR" sz="1100"/>
                        <a:t>[6,0-11,4]</a:t>
                      </a:r>
                    </a:p>
                  </a:txBody>
                  <a:tcPr anchor="ctr"/>
                </a:tc>
                <a:tc>
                  <a:txBody>
                    <a:bodyPr/>
                    <a:lstStyle/>
                    <a:p>
                      <a:pPr algn="ctr"/>
                      <a:r>
                        <a:rPr lang="fr-FR" sz="1100"/>
                        <a:t>23,5</a:t>
                      </a:r>
                    </a:p>
                  </a:txBody>
                  <a:tcPr anchor="ctr"/>
                </a:tc>
                <a:tc>
                  <a:txBody>
                    <a:bodyPr/>
                    <a:lstStyle/>
                    <a:p>
                      <a:pPr algn="ctr"/>
                      <a:r>
                        <a:rPr lang="fr-FR" sz="1100"/>
                        <a:t>[19,5-27,8]</a:t>
                      </a:r>
                    </a:p>
                  </a:txBody>
                  <a:tcPr anchor="ctr"/>
                </a:tc>
                <a:tc>
                  <a:txBody>
                    <a:bodyPr/>
                    <a:lstStyle/>
                    <a:p>
                      <a:pPr algn="ctr"/>
                      <a:r>
                        <a:rPr lang="fr-FR" sz="1100"/>
                        <a:t>47,8</a:t>
                      </a:r>
                    </a:p>
                  </a:txBody>
                  <a:tcPr anchor="ctr"/>
                </a:tc>
                <a:tc>
                  <a:txBody>
                    <a:bodyPr/>
                    <a:lstStyle/>
                    <a:p>
                      <a:pPr algn="ctr"/>
                      <a:r>
                        <a:rPr lang="fr-FR" sz="1100"/>
                        <a:t>[42,7-52,7]</a:t>
                      </a:r>
                    </a:p>
                  </a:txBody>
                  <a:tcPr anchor="ctr"/>
                </a:tc>
                <a:tc>
                  <a:txBody>
                    <a:bodyPr/>
                    <a:lstStyle/>
                    <a:p>
                      <a:pPr algn="ctr"/>
                      <a:r>
                        <a:rPr lang="fr-FR" sz="1100"/>
                        <a:t>83,1</a:t>
                      </a:r>
                    </a:p>
                  </a:txBody>
                  <a:tcPr anchor="ctr"/>
                </a:tc>
                <a:tc>
                  <a:txBody>
                    <a:bodyPr/>
                    <a:lstStyle/>
                    <a:p>
                      <a:pPr algn="ctr"/>
                      <a:r>
                        <a:rPr lang="fr-FR" sz="1100"/>
                        <a:t>[78,7-86,7]</a:t>
                      </a:r>
                    </a:p>
                  </a:txBody>
                  <a:tcPr anchor="ctr"/>
                </a:tc>
                <a:extLst>
                  <a:ext uri="{0D108BD9-81ED-4DB2-BD59-A6C34878D82A}">
                    <a16:rowId xmlns:a16="http://schemas.microsoft.com/office/drawing/2014/main" val="2471488207"/>
                  </a:ext>
                </a:extLst>
              </a:tr>
              <a:tr h="193675">
                <a:tc>
                  <a:txBody>
                    <a:bodyPr/>
                    <a:lstStyle/>
                    <a:p>
                      <a:r>
                        <a:rPr lang="fr-FR" sz="1100"/>
                        <a:t>05-09</a:t>
                      </a:r>
                    </a:p>
                  </a:txBody>
                  <a:tcPr anchor="ctr"/>
                </a:tc>
                <a:tc>
                  <a:txBody>
                    <a:bodyPr/>
                    <a:lstStyle/>
                    <a:p>
                      <a:pPr algn="ctr"/>
                      <a:r>
                        <a:rPr lang="fr-FR" sz="1100"/>
                        <a:t>290</a:t>
                      </a:r>
                    </a:p>
                  </a:txBody>
                  <a:tcPr anchor="ctr"/>
                </a:tc>
                <a:tc>
                  <a:txBody>
                    <a:bodyPr/>
                    <a:lstStyle/>
                    <a:p>
                      <a:pPr algn="ctr"/>
                      <a:r>
                        <a:rPr lang="fr-FR" sz="1100"/>
                        <a:t>22,1</a:t>
                      </a:r>
                    </a:p>
                  </a:txBody>
                  <a:tcPr anchor="ctr"/>
                </a:tc>
                <a:tc>
                  <a:txBody>
                    <a:bodyPr/>
                    <a:lstStyle/>
                    <a:p>
                      <a:pPr algn="ctr"/>
                      <a:r>
                        <a:rPr lang="fr-FR" sz="1100"/>
                        <a:t>[17,5-27,0]</a:t>
                      </a:r>
                    </a:p>
                  </a:txBody>
                  <a:tcPr anchor="ctr"/>
                </a:tc>
                <a:tc>
                  <a:txBody>
                    <a:bodyPr/>
                    <a:lstStyle/>
                    <a:p>
                      <a:pPr algn="ctr"/>
                      <a:r>
                        <a:rPr lang="fr-FR" sz="1100"/>
                        <a:t>52,8</a:t>
                      </a:r>
                    </a:p>
                  </a:txBody>
                  <a:tcPr anchor="ctr"/>
                </a:tc>
                <a:tc>
                  <a:txBody>
                    <a:bodyPr/>
                    <a:lstStyle/>
                    <a:p>
                      <a:pPr algn="ctr"/>
                      <a:r>
                        <a:rPr lang="fr-FR" sz="1100"/>
                        <a:t>[46,8-58,5]</a:t>
                      </a:r>
                    </a:p>
                  </a:txBody>
                  <a:tcPr anchor="ctr"/>
                </a:tc>
                <a:tc>
                  <a:txBody>
                    <a:bodyPr/>
                    <a:lstStyle/>
                    <a:p>
                      <a:pPr algn="ctr"/>
                      <a:r>
                        <a:rPr lang="fr-FR" sz="1100"/>
                        <a:t>76,6</a:t>
                      </a:r>
                    </a:p>
                  </a:txBody>
                  <a:tcPr anchor="ctr"/>
                </a:tc>
                <a:tc>
                  <a:txBody>
                    <a:bodyPr/>
                    <a:lstStyle/>
                    <a:p>
                      <a:pPr algn="ctr"/>
                      <a:r>
                        <a:rPr lang="fr-FR" sz="1100"/>
                        <a:t>[71,1-81,2]</a:t>
                      </a:r>
                    </a:p>
                  </a:txBody>
                  <a:tcPr anchor="ctr"/>
                </a:tc>
                <a:tc>
                  <a:txBody>
                    <a:bodyPr/>
                    <a:lstStyle/>
                    <a:p>
                      <a:pPr algn="ctr"/>
                      <a:r>
                        <a:rPr lang="fr-FR" sz="1100"/>
                        <a:t>92,2</a:t>
                      </a:r>
                    </a:p>
                  </a:txBody>
                  <a:tcPr anchor="ctr"/>
                </a:tc>
                <a:tc>
                  <a:txBody>
                    <a:bodyPr/>
                    <a:lstStyle/>
                    <a:p>
                      <a:pPr algn="ctr"/>
                      <a:r>
                        <a:rPr lang="fr-FR" sz="1100"/>
                        <a:t>[87,8-95,0]</a:t>
                      </a:r>
                    </a:p>
                  </a:txBody>
                  <a:tcPr anchor="ctr"/>
                </a:tc>
                <a:extLst>
                  <a:ext uri="{0D108BD9-81ED-4DB2-BD59-A6C34878D82A}">
                    <a16:rowId xmlns:a16="http://schemas.microsoft.com/office/drawing/2014/main" val="1027318780"/>
                  </a:ext>
                </a:extLst>
              </a:tr>
              <a:tr h="193675">
                <a:tc>
                  <a:txBody>
                    <a:bodyPr/>
                    <a:lstStyle/>
                    <a:p>
                      <a:r>
                        <a:rPr lang="fr-FR" sz="1100"/>
                        <a:t>10-14</a:t>
                      </a:r>
                    </a:p>
                  </a:txBody>
                  <a:tcPr anchor="ctr"/>
                </a:tc>
                <a:tc>
                  <a:txBody>
                    <a:bodyPr/>
                    <a:lstStyle/>
                    <a:p>
                      <a:pPr algn="ctr"/>
                      <a:r>
                        <a:rPr lang="fr-FR" sz="1100"/>
                        <a:t>517</a:t>
                      </a:r>
                    </a:p>
                  </a:txBody>
                  <a:tcPr anchor="ctr"/>
                </a:tc>
                <a:tc>
                  <a:txBody>
                    <a:bodyPr/>
                    <a:lstStyle/>
                    <a:p>
                      <a:pPr algn="ctr"/>
                      <a:r>
                        <a:rPr lang="fr-FR" sz="1100"/>
                        <a:t>21,9</a:t>
                      </a:r>
                    </a:p>
                  </a:txBody>
                  <a:tcPr anchor="ctr"/>
                </a:tc>
                <a:tc>
                  <a:txBody>
                    <a:bodyPr/>
                    <a:lstStyle/>
                    <a:p>
                      <a:pPr algn="ctr"/>
                      <a:r>
                        <a:rPr lang="fr-FR" sz="1100"/>
                        <a:t>[18,4-25,5]</a:t>
                      </a:r>
                    </a:p>
                  </a:txBody>
                  <a:tcPr anchor="ctr"/>
                </a:tc>
                <a:tc>
                  <a:txBody>
                    <a:bodyPr/>
                    <a:lstStyle/>
                    <a:p>
                      <a:pPr algn="ctr"/>
                      <a:r>
                        <a:rPr lang="fr-FR" sz="1100"/>
                        <a:t>56,2</a:t>
                      </a:r>
                    </a:p>
                  </a:txBody>
                  <a:tcPr anchor="ctr"/>
                </a:tc>
                <a:tc>
                  <a:txBody>
                    <a:bodyPr/>
                    <a:lstStyle/>
                    <a:p>
                      <a:pPr algn="ctr"/>
                      <a:r>
                        <a:rPr lang="fr-FR" sz="1100"/>
                        <a:t>[51,7-60,4]</a:t>
                      </a:r>
                    </a:p>
                  </a:txBody>
                  <a:tcPr anchor="ctr"/>
                </a:tc>
                <a:tc>
                  <a:txBody>
                    <a:bodyPr/>
                    <a:lstStyle/>
                    <a:p>
                      <a:pPr algn="ctr"/>
                      <a:r>
                        <a:rPr lang="fr-FR" sz="1100"/>
                        <a:t>79,4</a:t>
                      </a:r>
                    </a:p>
                  </a:txBody>
                  <a:tcPr anchor="ctr"/>
                </a:tc>
                <a:tc>
                  <a:txBody>
                    <a:bodyPr/>
                    <a:lstStyle/>
                    <a:p>
                      <a:pPr algn="ctr"/>
                      <a:r>
                        <a:rPr lang="fr-FR" sz="1100"/>
                        <a:t>[75,4-82,8]</a:t>
                      </a:r>
                    </a:p>
                  </a:txBody>
                  <a:tcPr anchor="ctr"/>
                </a:tc>
                <a:tc>
                  <a:txBody>
                    <a:bodyPr/>
                    <a:lstStyle/>
                    <a:p>
                      <a:pPr algn="ctr"/>
                      <a:r>
                        <a:rPr lang="fr-FR" sz="1100"/>
                        <a:t>95,4</a:t>
                      </a:r>
                    </a:p>
                  </a:txBody>
                  <a:tcPr anchor="ctr"/>
                </a:tc>
                <a:tc>
                  <a:txBody>
                    <a:bodyPr/>
                    <a:lstStyle/>
                    <a:p>
                      <a:pPr algn="ctr"/>
                      <a:r>
                        <a:rPr lang="fr-FR" sz="1100"/>
                        <a:t>[93,0-97,0]</a:t>
                      </a:r>
                    </a:p>
                  </a:txBody>
                  <a:tcPr anchor="ctr"/>
                </a:tc>
                <a:extLst>
                  <a:ext uri="{0D108BD9-81ED-4DB2-BD59-A6C34878D82A}">
                    <a16:rowId xmlns:a16="http://schemas.microsoft.com/office/drawing/2014/main" val="2095440732"/>
                  </a:ext>
                </a:extLst>
              </a:tr>
              <a:tr h="193675">
                <a:tc>
                  <a:txBody>
                    <a:bodyPr/>
                    <a:lstStyle/>
                    <a:p>
                      <a:r>
                        <a:rPr lang="fr-FR" sz="1100"/>
                        <a:t>15-17</a:t>
                      </a:r>
                    </a:p>
                  </a:txBody>
                  <a:tcPr anchor="ctr"/>
                </a:tc>
                <a:tc>
                  <a:txBody>
                    <a:bodyPr/>
                    <a:lstStyle/>
                    <a:p>
                      <a:pPr algn="ctr"/>
                      <a:r>
                        <a:rPr lang="fr-FR" sz="1100"/>
                        <a:t>512</a:t>
                      </a:r>
                    </a:p>
                  </a:txBody>
                  <a:tcPr anchor="ctr"/>
                </a:tc>
                <a:tc>
                  <a:txBody>
                    <a:bodyPr/>
                    <a:lstStyle/>
                    <a:p>
                      <a:pPr algn="ctr"/>
                      <a:r>
                        <a:rPr lang="fr-FR" sz="1100"/>
                        <a:t>22,7</a:t>
                      </a:r>
                    </a:p>
                  </a:txBody>
                  <a:tcPr anchor="ctr"/>
                </a:tc>
                <a:tc>
                  <a:txBody>
                    <a:bodyPr/>
                    <a:lstStyle/>
                    <a:p>
                      <a:pPr algn="ctr"/>
                      <a:r>
                        <a:rPr lang="fr-FR" sz="1100"/>
                        <a:t>[19,1-26,4]</a:t>
                      </a:r>
                    </a:p>
                  </a:txBody>
                  <a:tcPr anchor="ctr"/>
                </a:tc>
                <a:tc>
                  <a:txBody>
                    <a:bodyPr/>
                    <a:lstStyle/>
                    <a:p>
                      <a:pPr algn="ctr"/>
                      <a:r>
                        <a:rPr lang="fr-FR" sz="1100"/>
                        <a:t>50,6</a:t>
                      </a:r>
                    </a:p>
                  </a:txBody>
                  <a:tcPr anchor="ctr"/>
                </a:tc>
                <a:tc>
                  <a:txBody>
                    <a:bodyPr/>
                    <a:lstStyle/>
                    <a:p>
                      <a:pPr algn="ctr"/>
                      <a:r>
                        <a:rPr lang="fr-FR" sz="1100"/>
                        <a:t>[46,1-55,0]</a:t>
                      </a:r>
                    </a:p>
                  </a:txBody>
                  <a:tcPr anchor="ctr"/>
                </a:tc>
                <a:tc>
                  <a:txBody>
                    <a:bodyPr/>
                    <a:lstStyle/>
                    <a:p>
                      <a:pPr algn="ctr"/>
                      <a:r>
                        <a:rPr lang="fr-FR" sz="1100"/>
                        <a:t>73,0</a:t>
                      </a:r>
                    </a:p>
                  </a:txBody>
                  <a:tcPr anchor="ctr"/>
                </a:tc>
                <a:tc>
                  <a:txBody>
                    <a:bodyPr/>
                    <a:lstStyle/>
                    <a:p>
                      <a:pPr algn="ctr"/>
                      <a:r>
                        <a:rPr lang="fr-FR" sz="1100"/>
                        <a:t>[68,7-76,8]</a:t>
                      </a:r>
                    </a:p>
                  </a:txBody>
                  <a:tcPr anchor="ctr"/>
                </a:tc>
                <a:tc>
                  <a:txBody>
                    <a:bodyPr/>
                    <a:lstStyle/>
                    <a:p>
                      <a:pPr algn="ctr"/>
                      <a:r>
                        <a:rPr lang="fr-FR" sz="1100"/>
                        <a:t>89,4</a:t>
                      </a:r>
                    </a:p>
                  </a:txBody>
                  <a:tcPr anchor="ctr"/>
                </a:tc>
                <a:tc>
                  <a:txBody>
                    <a:bodyPr/>
                    <a:lstStyle/>
                    <a:p>
                      <a:pPr algn="ctr"/>
                      <a:r>
                        <a:rPr lang="fr-FR" sz="1100"/>
                        <a:t>[86,0-92,1]</a:t>
                      </a:r>
                    </a:p>
                  </a:txBody>
                  <a:tcPr anchor="ctr"/>
                </a:tc>
                <a:extLst>
                  <a:ext uri="{0D108BD9-81ED-4DB2-BD59-A6C34878D82A}">
                    <a16:rowId xmlns:a16="http://schemas.microsoft.com/office/drawing/2014/main" val="217781822"/>
                  </a:ext>
                </a:extLst>
              </a:tr>
              <a:tr h="193675">
                <a:tc>
                  <a:txBody>
                    <a:bodyPr/>
                    <a:lstStyle/>
                    <a:p>
                      <a:r>
                        <a:rPr lang="fr-FR" sz="1100"/>
                        <a:t>Total</a:t>
                      </a:r>
                    </a:p>
                  </a:txBody>
                  <a:tcPr anchor="ctr"/>
                </a:tc>
                <a:tc>
                  <a:txBody>
                    <a:bodyPr/>
                    <a:lstStyle/>
                    <a:p>
                      <a:pPr algn="ctr"/>
                      <a:r>
                        <a:rPr lang="fr-FR" sz="1100"/>
                        <a:t>1 724</a:t>
                      </a:r>
                    </a:p>
                  </a:txBody>
                  <a:tcPr anchor="ctr"/>
                </a:tc>
                <a:tc>
                  <a:txBody>
                    <a:bodyPr/>
                    <a:lstStyle/>
                    <a:p>
                      <a:pPr algn="ctr"/>
                      <a:r>
                        <a:rPr lang="fr-FR" sz="1100"/>
                        <a:t>19,0</a:t>
                      </a:r>
                    </a:p>
                  </a:txBody>
                  <a:tcPr anchor="ctr"/>
                </a:tc>
                <a:tc>
                  <a:txBody>
                    <a:bodyPr/>
                    <a:lstStyle/>
                    <a:p>
                      <a:pPr algn="ctr"/>
                      <a:r>
                        <a:rPr lang="fr-FR" sz="1100"/>
                        <a:t>[17,2-20,9]</a:t>
                      </a:r>
                    </a:p>
                  </a:txBody>
                  <a:tcPr anchor="ctr"/>
                </a:tc>
                <a:tc>
                  <a:txBody>
                    <a:bodyPr/>
                    <a:lstStyle/>
                    <a:p>
                      <a:pPr algn="ctr"/>
                      <a:r>
                        <a:rPr lang="fr-FR" sz="1100"/>
                        <a:t>46,3</a:t>
                      </a:r>
                    </a:p>
                  </a:txBody>
                  <a:tcPr anchor="ctr"/>
                </a:tc>
                <a:tc>
                  <a:txBody>
                    <a:bodyPr/>
                    <a:lstStyle/>
                    <a:p>
                      <a:pPr algn="ctr"/>
                      <a:r>
                        <a:rPr lang="fr-FR" sz="1100"/>
                        <a:t>[43,9-48,7]</a:t>
                      </a:r>
                    </a:p>
                  </a:txBody>
                  <a:tcPr anchor="ctr"/>
                </a:tc>
                <a:tc>
                  <a:txBody>
                    <a:bodyPr/>
                    <a:lstStyle/>
                    <a:p>
                      <a:pPr algn="ctr"/>
                      <a:r>
                        <a:rPr lang="fr-FR" sz="1100" dirty="0"/>
                        <a:t>69,5</a:t>
                      </a:r>
                    </a:p>
                  </a:txBody>
                  <a:tcPr anchor="ctr"/>
                </a:tc>
                <a:tc>
                  <a:txBody>
                    <a:bodyPr/>
                    <a:lstStyle/>
                    <a:p>
                      <a:pPr algn="ctr"/>
                      <a:r>
                        <a:rPr lang="fr-FR" sz="1100"/>
                        <a:t>[67,2-71,7]</a:t>
                      </a:r>
                    </a:p>
                  </a:txBody>
                  <a:tcPr anchor="ctr"/>
                </a:tc>
                <a:tc>
                  <a:txBody>
                    <a:bodyPr/>
                    <a:lstStyle/>
                    <a:p>
                      <a:pPr algn="ctr"/>
                      <a:r>
                        <a:rPr lang="fr-FR" sz="1100"/>
                        <a:t>90,3</a:t>
                      </a:r>
                    </a:p>
                  </a:txBody>
                  <a:tcPr anchor="ctr"/>
                </a:tc>
                <a:tc>
                  <a:txBody>
                    <a:bodyPr/>
                    <a:lstStyle/>
                    <a:p>
                      <a:pPr algn="ctr"/>
                      <a:r>
                        <a:rPr lang="fr-FR" sz="1100" dirty="0"/>
                        <a:t>[88,6-91,7]</a:t>
                      </a:r>
                    </a:p>
                  </a:txBody>
                  <a:tcPr anchor="ctr"/>
                </a:tc>
                <a:extLst>
                  <a:ext uri="{0D108BD9-81ED-4DB2-BD59-A6C34878D82A}">
                    <a16:rowId xmlns:a16="http://schemas.microsoft.com/office/drawing/2014/main" val="2381552686"/>
                  </a:ext>
                </a:extLst>
              </a:tr>
            </a:tbl>
          </a:graphicData>
        </a:graphic>
      </p:graphicFrame>
      <p:sp>
        <p:nvSpPr>
          <p:cNvPr id="14" name="ZoneTexte 13"/>
          <p:cNvSpPr txBox="1"/>
          <p:nvPr>
            <p:custDataLst>
              <p:tags r:id="rId6"/>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spTree>
    <p:extLst>
      <p:ext uri="{BB962C8B-B14F-4D97-AF65-F5344CB8AC3E}">
        <p14:creationId xmlns:p14="http://schemas.microsoft.com/office/powerpoint/2010/main" val="2905857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900129"/>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Prévalence 2023 de l’insuffisance rénale chronique terminale selon la tranche d’âge </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714051553"/>
              </p:ext>
            </p:extLst>
          </p:nvPr>
        </p:nvGraphicFramePr>
        <p:xfrm>
          <a:off x="3048000" y="1484784"/>
          <a:ext cx="7152457" cy="2377440"/>
        </p:xfrm>
        <a:graphic>
          <a:graphicData uri="http://schemas.openxmlformats.org/drawingml/2006/table">
            <a:tbl>
              <a:tblPr firstRow="1" bandRow="1">
                <a:tableStyleId>{5C22544A-7EE6-4342-B048-85BDC9FD1C3A}</a:tableStyleId>
              </a:tblPr>
              <a:tblGrid>
                <a:gridCol w="1540103">
                  <a:extLst>
                    <a:ext uri="{9D8B030D-6E8A-4147-A177-3AD203B41FA5}">
                      <a16:colId xmlns:a16="http://schemas.microsoft.com/office/drawing/2014/main" val="1979502121"/>
                    </a:ext>
                  </a:extLst>
                </a:gridCol>
                <a:gridCol w="806058">
                  <a:extLst>
                    <a:ext uri="{9D8B030D-6E8A-4147-A177-3AD203B41FA5}">
                      <a16:colId xmlns:a16="http://schemas.microsoft.com/office/drawing/2014/main" val="924801662"/>
                    </a:ext>
                  </a:extLst>
                </a:gridCol>
                <a:gridCol w="1006273">
                  <a:extLst>
                    <a:ext uri="{9D8B030D-6E8A-4147-A177-3AD203B41FA5}">
                      <a16:colId xmlns:a16="http://schemas.microsoft.com/office/drawing/2014/main" val="1632499377"/>
                    </a:ext>
                  </a:extLst>
                </a:gridCol>
                <a:gridCol w="2113202">
                  <a:extLst>
                    <a:ext uri="{9D8B030D-6E8A-4147-A177-3AD203B41FA5}">
                      <a16:colId xmlns:a16="http://schemas.microsoft.com/office/drawing/2014/main" val="2527954974"/>
                    </a:ext>
                  </a:extLst>
                </a:gridCol>
                <a:gridCol w="1686821">
                  <a:extLst>
                    <a:ext uri="{9D8B030D-6E8A-4147-A177-3AD203B41FA5}">
                      <a16:colId xmlns:a16="http://schemas.microsoft.com/office/drawing/2014/main" val="2597386577"/>
                    </a:ext>
                  </a:extLst>
                </a:gridCol>
              </a:tblGrid>
              <a:tr h="193675">
                <a:tc>
                  <a:txBody>
                    <a:bodyPr/>
                    <a:lstStyle/>
                    <a:p>
                      <a:pPr algn="ctr"/>
                      <a:r>
                        <a:rPr lang="fr-FR" sz="2000"/>
                        <a:t>Age actuel</a:t>
                      </a:r>
                    </a:p>
                  </a:txBody>
                  <a:tcPr anchor="ctr"/>
                </a:tc>
                <a:tc>
                  <a:txBody>
                    <a:bodyPr/>
                    <a:lstStyle/>
                    <a:p>
                      <a:pPr algn="ctr"/>
                      <a:r>
                        <a:rPr lang="fr-FR" sz="2000"/>
                        <a:t>n</a:t>
                      </a:r>
                    </a:p>
                  </a:txBody>
                  <a:tcPr anchor="ctr"/>
                </a:tc>
                <a:tc>
                  <a:txBody>
                    <a:bodyPr/>
                    <a:lstStyle/>
                    <a:p>
                      <a:pPr algn="ctr"/>
                      <a:r>
                        <a:rPr lang="fr-FR" sz="2000"/>
                        <a:t>%</a:t>
                      </a:r>
                    </a:p>
                  </a:txBody>
                  <a:tcPr anchor="ctr"/>
                </a:tc>
                <a:tc>
                  <a:txBody>
                    <a:bodyPr/>
                    <a:lstStyle/>
                    <a:p>
                      <a:pPr algn="ctr"/>
                      <a:r>
                        <a:rPr lang="fr-FR" sz="2000"/>
                        <a:t>Taux brut (pmh)</a:t>
                      </a:r>
                    </a:p>
                  </a:txBody>
                  <a:tcPr anchor="ctr"/>
                </a:tc>
                <a:tc>
                  <a:txBody>
                    <a:bodyPr/>
                    <a:lstStyle/>
                    <a:p>
                      <a:pPr algn="ctr"/>
                      <a:r>
                        <a:rPr lang="fr-FR" sz="2000"/>
                        <a:t>IC 95%</a:t>
                      </a:r>
                    </a:p>
                  </a:txBody>
                  <a:tcPr anchor="ctr"/>
                </a:tc>
                <a:extLst>
                  <a:ext uri="{0D108BD9-81ED-4DB2-BD59-A6C34878D82A}">
                    <a16:rowId xmlns:a16="http://schemas.microsoft.com/office/drawing/2014/main" val="3658379396"/>
                  </a:ext>
                </a:extLst>
              </a:tr>
              <a:tr h="193675">
                <a:tc>
                  <a:txBody>
                    <a:bodyPr/>
                    <a:lstStyle/>
                    <a:p>
                      <a:r>
                        <a:rPr lang="fr-FR" sz="2000"/>
                        <a:t>0-4 ans</a:t>
                      </a:r>
                    </a:p>
                  </a:txBody>
                  <a:tcPr anchor="ctr"/>
                </a:tc>
                <a:tc>
                  <a:txBody>
                    <a:bodyPr/>
                    <a:lstStyle/>
                    <a:p>
                      <a:pPr algn="ctr"/>
                      <a:r>
                        <a:rPr lang="fr-FR" sz="2000"/>
                        <a:t>46</a:t>
                      </a:r>
                    </a:p>
                  </a:txBody>
                  <a:tcPr anchor="ctr"/>
                </a:tc>
                <a:tc>
                  <a:txBody>
                    <a:bodyPr/>
                    <a:lstStyle/>
                    <a:p>
                      <a:pPr algn="ctr"/>
                      <a:r>
                        <a:rPr lang="fr-FR" sz="2000"/>
                        <a:t>6,3</a:t>
                      </a:r>
                    </a:p>
                  </a:txBody>
                  <a:tcPr anchor="ctr"/>
                </a:tc>
                <a:tc>
                  <a:txBody>
                    <a:bodyPr/>
                    <a:lstStyle/>
                    <a:p>
                      <a:pPr algn="ctr"/>
                      <a:r>
                        <a:rPr lang="fr-FR" sz="2000"/>
                        <a:t>13,2</a:t>
                      </a:r>
                    </a:p>
                  </a:txBody>
                  <a:tcPr anchor="ctr"/>
                </a:tc>
                <a:tc>
                  <a:txBody>
                    <a:bodyPr/>
                    <a:lstStyle/>
                    <a:p>
                      <a:r>
                        <a:rPr lang="fr-FR" sz="2000"/>
                        <a:t>[9,4-17,0]</a:t>
                      </a:r>
                    </a:p>
                  </a:txBody>
                  <a:tcPr anchor="ctr"/>
                </a:tc>
                <a:extLst>
                  <a:ext uri="{0D108BD9-81ED-4DB2-BD59-A6C34878D82A}">
                    <a16:rowId xmlns:a16="http://schemas.microsoft.com/office/drawing/2014/main" val="1525740676"/>
                  </a:ext>
                </a:extLst>
              </a:tr>
              <a:tr h="193675">
                <a:tc>
                  <a:txBody>
                    <a:bodyPr/>
                    <a:lstStyle/>
                    <a:p>
                      <a:r>
                        <a:rPr lang="fr-FR" sz="2000"/>
                        <a:t>5-9 ans</a:t>
                      </a:r>
                    </a:p>
                  </a:txBody>
                  <a:tcPr anchor="ctr"/>
                </a:tc>
                <a:tc>
                  <a:txBody>
                    <a:bodyPr/>
                    <a:lstStyle/>
                    <a:p>
                      <a:pPr algn="ctr"/>
                      <a:r>
                        <a:rPr lang="fr-FR" sz="2000"/>
                        <a:t>157</a:t>
                      </a:r>
                    </a:p>
                  </a:txBody>
                  <a:tcPr anchor="ctr"/>
                </a:tc>
                <a:tc>
                  <a:txBody>
                    <a:bodyPr/>
                    <a:lstStyle/>
                    <a:p>
                      <a:pPr algn="ctr"/>
                      <a:r>
                        <a:rPr lang="fr-FR" sz="2000"/>
                        <a:t>21,3</a:t>
                      </a:r>
                    </a:p>
                  </a:txBody>
                  <a:tcPr anchor="ctr"/>
                </a:tc>
                <a:tc>
                  <a:txBody>
                    <a:bodyPr/>
                    <a:lstStyle/>
                    <a:p>
                      <a:pPr algn="ctr"/>
                      <a:r>
                        <a:rPr lang="fr-FR" sz="2000"/>
                        <a:t>40,2</a:t>
                      </a:r>
                    </a:p>
                  </a:txBody>
                  <a:tcPr anchor="ctr"/>
                </a:tc>
                <a:tc>
                  <a:txBody>
                    <a:bodyPr/>
                    <a:lstStyle/>
                    <a:p>
                      <a:r>
                        <a:rPr lang="fr-FR" sz="2000"/>
                        <a:t>[33,9-46,5]</a:t>
                      </a:r>
                    </a:p>
                  </a:txBody>
                  <a:tcPr anchor="ctr"/>
                </a:tc>
                <a:extLst>
                  <a:ext uri="{0D108BD9-81ED-4DB2-BD59-A6C34878D82A}">
                    <a16:rowId xmlns:a16="http://schemas.microsoft.com/office/drawing/2014/main" val="2279943729"/>
                  </a:ext>
                </a:extLst>
              </a:tr>
              <a:tr h="193675">
                <a:tc>
                  <a:txBody>
                    <a:bodyPr/>
                    <a:lstStyle/>
                    <a:p>
                      <a:r>
                        <a:rPr lang="fr-FR" sz="2000"/>
                        <a:t>10-14 ans</a:t>
                      </a:r>
                    </a:p>
                  </a:txBody>
                  <a:tcPr anchor="ctr"/>
                </a:tc>
                <a:tc>
                  <a:txBody>
                    <a:bodyPr/>
                    <a:lstStyle/>
                    <a:p>
                      <a:pPr algn="ctr"/>
                      <a:r>
                        <a:rPr lang="fr-FR" sz="2000"/>
                        <a:t>273</a:t>
                      </a:r>
                    </a:p>
                  </a:txBody>
                  <a:tcPr anchor="ctr"/>
                </a:tc>
                <a:tc>
                  <a:txBody>
                    <a:bodyPr/>
                    <a:lstStyle/>
                    <a:p>
                      <a:pPr algn="ctr"/>
                      <a:r>
                        <a:rPr lang="fr-FR" sz="2000"/>
                        <a:t>37,1</a:t>
                      </a:r>
                    </a:p>
                  </a:txBody>
                  <a:tcPr anchor="ctr"/>
                </a:tc>
                <a:tc>
                  <a:txBody>
                    <a:bodyPr/>
                    <a:lstStyle/>
                    <a:p>
                      <a:pPr algn="ctr"/>
                      <a:r>
                        <a:rPr lang="fr-FR" sz="2000"/>
                        <a:t>64,1</a:t>
                      </a:r>
                    </a:p>
                  </a:txBody>
                  <a:tcPr anchor="ctr"/>
                </a:tc>
                <a:tc>
                  <a:txBody>
                    <a:bodyPr/>
                    <a:lstStyle/>
                    <a:p>
                      <a:r>
                        <a:rPr lang="fr-FR" sz="2000"/>
                        <a:t>[56,5-71,7]</a:t>
                      </a:r>
                    </a:p>
                  </a:txBody>
                  <a:tcPr anchor="ctr"/>
                </a:tc>
                <a:extLst>
                  <a:ext uri="{0D108BD9-81ED-4DB2-BD59-A6C34878D82A}">
                    <a16:rowId xmlns:a16="http://schemas.microsoft.com/office/drawing/2014/main" val="191962464"/>
                  </a:ext>
                </a:extLst>
              </a:tr>
              <a:tr h="193675">
                <a:tc>
                  <a:txBody>
                    <a:bodyPr/>
                    <a:lstStyle/>
                    <a:p>
                      <a:r>
                        <a:rPr lang="fr-FR" sz="2000"/>
                        <a:t>15-17 ans</a:t>
                      </a:r>
                    </a:p>
                  </a:txBody>
                  <a:tcPr anchor="ctr"/>
                </a:tc>
                <a:tc>
                  <a:txBody>
                    <a:bodyPr/>
                    <a:lstStyle/>
                    <a:p>
                      <a:pPr algn="ctr"/>
                      <a:r>
                        <a:rPr lang="fr-FR" sz="2000"/>
                        <a:t>260</a:t>
                      </a:r>
                    </a:p>
                  </a:txBody>
                  <a:tcPr anchor="ctr"/>
                </a:tc>
                <a:tc>
                  <a:txBody>
                    <a:bodyPr/>
                    <a:lstStyle/>
                    <a:p>
                      <a:pPr algn="ctr"/>
                      <a:r>
                        <a:rPr lang="fr-FR" sz="2000"/>
                        <a:t>35,3</a:t>
                      </a:r>
                    </a:p>
                  </a:txBody>
                  <a:tcPr anchor="ctr"/>
                </a:tc>
                <a:tc>
                  <a:txBody>
                    <a:bodyPr/>
                    <a:lstStyle/>
                    <a:p>
                      <a:pPr algn="ctr"/>
                      <a:r>
                        <a:rPr lang="fr-FR" sz="2000"/>
                        <a:t>100,1</a:t>
                      </a:r>
                    </a:p>
                  </a:txBody>
                  <a:tcPr anchor="ctr"/>
                </a:tc>
                <a:tc>
                  <a:txBody>
                    <a:bodyPr/>
                    <a:lstStyle/>
                    <a:p>
                      <a:r>
                        <a:rPr lang="fr-FR" sz="2000"/>
                        <a:t>[87,9-112,3]</a:t>
                      </a:r>
                    </a:p>
                  </a:txBody>
                  <a:tcPr anchor="ctr"/>
                </a:tc>
                <a:extLst>
                  <a:ext uri="{0D108BD9-81ED-4DB2-BD59-A6C34878D82A}">
                    <a16:rowId xmlns:a16="http://schemas.microsoft.com/office/drawing/2014/main" val="1938590143"/>
                  </a:ext>
                </a:extLst>
              </a:tr>
              <a:tr h="193675">
                <a:tc>
                  <a:txBody>
                    <a:bodyPr/>
                    <a:lstStyle/>
                    <a:p>
                      <a:r>
                        <a:rPr lang="fr-FR" sz="2000"/>
                        <a:t>Total</a:t>
                      </a:r>
                    </a:p>
                  </a:txBody>
                  <a:tcPr anchor="ctr"/>
                </a:tc>
                <a:tc>
                  <a:txBody>
                    <a:bodyPr/>
                    <a:lstStyle/>
                    <a:p>
                      <a:pPr algn="ctr"/>
                      <a:r>
                        <a:rPr lang="fr-FR" sz="2000"/>
                        <a:t>736</a:t>
                      </a:r>
                    </a:p>
                  </a:txBody>
                  <a:tcPr anchor="ctr"/>
                </a:tc>
                <a:tc>
                  <a:txBody>
                    <a:bodyPr/>
                    <a:lstStyle/>
                    <a:p>
                      <a:pPr algn="ctr"/>
                      <a:r>
                        <a:rPr lang="fr-FR" sz="2000"/>
                        <a:t>100,0</a:t>
                      </a:r>
                    </a:p>
                  </a:txBody>
                  <a:tcPr anchor="ctr"/>
                </a:tc>
                <a:tc>
                  <a:txBody>
                    <a:bodyPr/>
                    <a:lstStyle/>
                    <a:p>
                      <a:pPr algn="ctr"/>
                      <a:r>
                        <a:rPr lang="fr-FR" sz="2000"/>
                        <a:t>46,2</a:t>
                      </a:r>
                    </a:p>
                  </a:txBody>
                  <a:tcPr anchor="ctr"/>
                </a:tc>
                <a:tc>
                  <a:txBody>
                    <a:bodyPr/>
                    <a:lstStyle/>
                    <a:p>
                      <a:r>
                        <a:rPr lang="fr-FR" sz="2000" dirty="0"/>
                        <a:t>[42,9-49,6]</a:t>
                      </a:r>
                    </a:p>
                  </a:txBody>
                  <a:tcPr anchor="ctr"/>
                </a:tc>
                <a:extLst>
                  <a:ext uri="{0D108BD9-81ED-4DB2-BD59-A6C34878D82A}">
                    <a16:rowId xmlns:a16="http://schemas.microsoft.com/office/drawing/2014/main" val="2805128699"/>
                  </a:ext>
                </a:extLst>
              </a:tr>
            </a:tbl>
          </a:graphicData>
        </a:graphic>
      </p:graphicFrame>
    </p:spTree>
    <p:extLst>
      <p:ext uri="{BB962C8B-B14F-4D97-AF65-F5344CB8AC3E}">
        <p14:creationId xmlns:p14="http://schemas.microsoft.com/office/powerpoint/2010/main" val="3421022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03" y="5360825"/>
            <a:ext cx="7573993" cy="923330"/>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Evolution de la prévalence standardisée de l’insuffisance rénale terminale traitée (taux standardisés sur la population française de moins de 18 ans au 30/06/2023)</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11624" y="317500"/>
            <a:ext cx="6432376" cy="4767684"/>
          </a:xfrm>
          <a:prstGeom prst="rect">
            <a:avLst/>
          </a:prstGeom>
        </p:spPr>
      </p:pic>
    </p:spTree>
    <p:extLst>
      <p:ext uri="{BB962C8B-B14F-4D97-AF65-F5344CB8AC3E}">
        <p14:creationId xmlns:p14="http://schemas.microsoft.com/office/powerpoint/2010/main" val="3537542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1664" y="5445224"/>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Evolution de la part des modalités de traitement au 31 décembre de chaque année</a:t>
            </a:r>
          </a:p>
        </p:txBody>
      </p:sp>
      <p:pic>
        <p:nvPicPr>
          <p:cNvPr id="3" name="Image 2" descr="Plot of PctN_01 by AN identified by METHOn"/>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71664" y="317500"/>
            <a:ext cx="6984776" cy="4911700"/>
          </a:xfrm>
          <a:prstGeom prst="rect">
            <a:avLst/>
          </a:prstGeom>
        </p:spPr>
      </p:pic>
    </p:spTree>
    <p:extLst>
      <p:ext uri="{BB962C8B-B14F-4D97-AF65-F5344CB8AC3E}">
        <p14:creationId xmlns:p14="http://schemas.microsoft.com/office/powerpoint/2010/main" val="110383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12406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L’insuffisance rénale traitée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par suppléance</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dans les Outre-Mer</a:t>
            </a: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9822309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1504" y="6165304"/>
            <a:ext cx="10153128" cy="646331"/>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a:t>
            </a:r>
            <a:r>
              <a:rPr lang="fr-FR" i="1" dirty="0">
                <a:solidFill>
                  <a:srgbClr val="FF0000"/>
                </a:solidFill>
                <a:latin typeface="Comic Sans MS" panose="030F0702030302020204" pitchFamily="66" charset="0"/>
                <a:cs typeface="Arial" panose="020B0604020202020204" pitchFamily="34" charset="0"/>
              </a:rPr>
              <a:t>2021-2022-2023</a:t>
            </a:r>
            <a:r>
              <a:rPr lang="fr-FR" i="1" dirty="0">
                <a:latin typeface="Comic Sans MS" panose="030F0702030302020204" pitchFamily="66" charset="0"/>
                <a:cs typeface="Arial" panose="020B0604020202020204" pitchFamily="34" charset="0"/>
              </a:rPr>
              <a:t> de la défaillance rénale avec traitement de suppléance (dialyse ou greffe préemptive) par région</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4204738204"/>
              </p:ext>
            </p:extLst>
          </p:nvPr>
        </p:nvGraphicFramePr>
        <p:xfrm>
          <a:off x="407365" y="1052736"/>
          <a:ext cx="11449274" cy="4724400"/>
        </p:xfrm>
        <a:graphic>
          <a:graphicData uri="http://schemas.openxmlformats.org/drawingml/2006/table">
            <a:tbl>
              <a:tblPr firstRow="1" bandRow="1">
                <a:tableStyleId>{5C22544A-7EE6-4342-B048-85BDC9FD1C3A}</a:tableStyleId>
              </a:tblPr>
              <a:tblGrid>
                <a:gridCol w="1928290">
                  <a:extLst>
                    <a:ext uri="{9D8B030D-6E8A-4147-A177-3AD203B41FA5}">
                      <a16:colId xmlns:a16="http://schemas.microsoft.com/office/drawing/2014/main" val="557591179"/>
                    </a:ext>
                  </a:extLst>
                </a:gridCol>
                <a:gridCol w="730811">
                  <a:extLst>
                    <a:ext uri="{9D8B030D-6E8A-4147-A177-3AD203B41FA5}">
                      <a16:colId xmlns:a16="http://schemas.microsoft.com/office/drawing/2014/main" val="246925057"/>
                    </a:ext>
                  </a:extLst>
                </a:gridCol>
                <a:gridCol w="910273">
                  <a:extLst>
                    <a:ext uri="{9D8B030D-6E8A-4147-A177-3AD203B41FA5}">
                      <a16:colId xmlns:a16="http://schemas.microsoft.com/office/drawing/2014/main" val="2173333322"/>
                    </a:ext>
                  </a:extLst>
                </a:gridCol>
                <a:gridCol w="1615205">
                  <a:extLst>
                    <a:ext uri="{9D8B030D-6E8A-4147-A177-3AD203B41FA5}">
                      <a16:colId xmlns:a16="http://schemas.microsoft.com/office/drawing/2014/main" val="3900705632"/>
                    </a:ext>
                  </a:extLst>
                </a:gridCol>
                <a:gridCol w="1224136">
                  <a:extLst>
                    <a:ext uri="{9D8B030D-6E8A-4147-A177-3AD203B41FA5}">
                      <a16:colId xmlns:a16="http://schemas.microsoft.com/office/drawing/2014/main" val="1433448966"/>
                    </a:ext>
                  </a:extLst>
                </a:gridCol>
                <a:gridCol w="2016224">
                  <a:extLst>
                    <a:ext uri="{9D8B030D-6E8A-4147-A177-3AD203B41FA5}">
                      <a16:colId xmlns:a16="http://schemas.microsoft.com/office/drawing/2014/main" val="3685525008"/>
                    </a:ext>
                  </a:extLst>
                </a:gridCol>
                <a:gridCol w="1194643">
                  <a:extLst>
                    <a:ext uri="{9D8B030D-6E8A-4147-A177-3AD203B41FA5}">
                      <a16:colId xmlns:a16="http://schemas.microsoft.com/office/drawing/2014/main" val="2321440301"/>
                    </a:ext>
                  </a:extLst>
                </a:gridCol>
                <a:gridCol w="1829692">
                  <a:extLst>
                    <a:ext uri="{9D8B030D-6E8A-4147-A177-3AD203B41FA5}">
                      <a16:colId xmlns:a16="http://schemas.microsoft.com/office/drawing/2014/main" val="718228324"/>
                    </a:ext>
                  </a:extLst>
                </a:gridCol>
              </a:tblGrid>
              <a:tr h="0">
                <a:tc>
                  <a:txBody>
                    <a:bodyPr/>
                    <a:lstStyle/>
                    <a:p>
                      <a:pPr algn="ctr"/>
                      <a:endParaRPr lang="fr-FR" sz="1400"/>
                    </a:p>
                  </a:txBody>
                  <a:tcPr anchor="ctr"/>
                </a:tc>
                <a:tc>
                  <a:txBody>
                    <a:bodyPr/>
                    <a:lstStyle/>
                    <a:p>
                      <a:pPr algn="ctr"/>
                      <a:r>
                        <a:rPr lang="fr-FR" sz="1400"/>
                        <a:t>n</a:t>
                      </a:r>
                    </a:p>
                  </a:txBody>
                  <a:tcPr anchor="ctr"/>
                </a:tc>
                <a:tc>
                  <a:txBody>
                    <a:bodyPr/>
                    <a:lstStyle/>
                    <a:p>
                      <a:pPr algn="ctr"/>
                      <a:r>
                        <a:rPr lang="fr-FR" sz="1400"/>
                        <a:t>Taux brut</a:t>
                      </a:r>
                    </a:p>
                  </a:txBody>
                  <a:tcPr anchor="ctr"/>
                </a:tc>
                <a:tc>
                  <a:txBody>
                    <a:bodyPr/>
                    <a:lstStyle/>
                    <a:p>
                      <a:pPr algn="ctr"/>
                      <a:r>
                        <a:rPr lang="fr-FR" sz="1400"/>
                        <a:t>Intervalle de confiance </a:t>
                      </a:r>
                    </a:p>
                    <a:p>
                      <a:pPr algn="ctr"/>
                      <a:r>
                        <a:rPr lang="fr-FR" sz="1400"/>
                        <a:t> à 95% du taux brut</a:t>
                      </a:r>
                    </a:p>
                  </a:txBody>
                  <a:tcPr anchor="ctr"/>
                </a:tc>
                <a:tc>
                  <a:txBody>
                    <a:bodyPr/>
                    <a:lstStyle/>
                    <a:p>
                      <a:pPr algn="ctr"/>
                      <a:r>
                        <a:rPr lang="fr-FR" sz="1400"/>
                        <a:t>Taux </a:t>
                      </a:r>
                    </a:p>
                    <a:p>
                      <a:pPr algn="ctr"/>
                      <a:r>
                        <a:rPr lang="fr-FR" sz="1400"/>
                        <a:t>standardisé</a:t>
                      </a:r>
                    </a:p>
                  </a:txBody>
                  <a:tcPr anchor="ctr"/>
                </a:tc>
                <a:tc>
                  <a:txBody>
                    <a:bodyPr/>
                    <a:lstStyle/>
                    <a:p>
                      <a:pPr algn="ctr"/>
                      <a:r>
                        <a:rPr lang="fr-FR" sz="1400"/>
                        <a:t>Intervalle de confiance </a:t>
                      </a:r>
                    </a:p>
                    <a:p>
                      <a:pPr algn="ctr"/>
                      <a:r>
                        <a:rPr lang="fr-FR" sz="1400"/>
                        <a:t> à 95% du taux standardisé</a:t>
                      </a:r>
                    </a:p>
                  </a:txBody>
                  <a:tcPr anchor="ctr"/>
                </a:tc>
                <a:tc>
                  <a:txBody>
                    <a:bodyPr/>
                    <a:lstStyle/>
                    <a:p>
                      <a:pPr algn="ctr"/>
                      <a:r>
                        <a:rPr lang="fr-FR" sz="1400"/>
                        <a:t>Indice </a:t>
                      </a:r>
                    </a:p>
                    <a:p>
                      <a:pPr algn="ctr"/>
                      <a:r>
                        <a:rPr lang="fr-FR" sz="1400"/>
                        <a:t> comparatif </a:t>
                      </a:r>
                    </a:p>
                    <a:p>
                      <a:pPr algn="ctr"/>
                      <a:r>
                        <a:rPr lang="fr-FR" sz="1400"/>
                        <a:t> d'incidence</a:t>
                      </a:r>
                    </a:p>
                  </a:txBody>
                  <a:tcPr anchor="ctr"/>
                </a:tc>
                <a:tc>
                  <a:txBody>
                    <a:bodyPr/>
                    <a:lstStyle/>
                    <a:p>
                      <a:pPr algn="ctr"/>
                      <a:r>
                        <a:rPr lang="fr-FR" sz="1400"/>
                        <a:t>Intervalle de confiance </a:t>
                      </a:r>
                    </a:p>
                    <a:p>
                      <a:pPr algn="ctr"/>
                      <a:r>
                        <a:rPr lang="fr-FR" sz="1400"/>
                        <a:t> à 95% de l'indice </a:t>
                      </a:r>
                    </a:p>
                    <a:p>
                      <a:pPr algn="ctr"/>
                      <a:r>
                        <a:rPr lang="fr-FR" sz="1400"/>
                        <a:t> comparatif d'incidence</a:t>
                      </a:r>
                    </a:p>
                  </a:txBody>
                  <a:tcPr anchor="ctr"/>
                </a:tc>
                <a:extLst>
                  <a:ext uri="{0D108BD9-81ED-4DB2-BD59-A6C34878D82A}">
                    <a16:rowId xmlns:a16="http://schemas.microsoft.com/office/drawing/2014/main" val="2225345976"/>
                  </a:ext>
                </a:extLst>
              </a:tr>
              <a:tr h="193675">
                <a:tc>
                  <a:txBody>
                    <a:bodyPr/>
                    <a:lstStyle/>
                    <a:p>
                      <a:r>
                        <a:rPr lang="fr-FR" sz="1400"/>
                        <a:t>Guadeloupe</a:t>
                      </a:r>
                    </a:p>
                  </a:txBody>
                  <a:tcPr anchor="ctr"/>
                </a:tc>
                <a:tc>
                  <a:txBody>
                    <a:bodyPr/>
                    <a:lstStyle/>
                    <a:p>
                      <a:pPr algn="ctr"/>
                      <a:r>
                        <a:rPr lang="fr-FR" sz="1400"/>
                        <a:t>216</a:t>
                      </a:r>
                    </a:p>
                  </a:txBody>
                  <a:tcPr anchor="ctr"/>
                </a:tc>
                <a:tc>
                  <a:txBody>
                    <a:bodyPr/>
                    <a:lstStyle/>
                    <a:p>
                      <a:pPr algn="ctr"/>
                      <a:r>
                        <a:rPr lang="fr-FR" sz="1400"/>
                        <a:t>196</a:t>
                      </a:r>
                    </a:p>
                  </a:txBody>
                  <a:tcPr anchor="ctr"/>
                </a:tc>
                <a:tc>
                  <a:txBody>
                    <a:bodyPr/>
                    <a:lstStyle/>
                    <a:p>
                      <a:pPr algn="ctr"/>
                      <a:r>
                        <a:rPr lang="fr-FR" sz="1400"/>
                        <a:t>[170 - 222]</a:t>
                      </a:r>
                    </a:p>
                  </a:txBody>
                  <a:tcPr anchor="ctr"/>
                </a:tc>
                <a:tc>
                  <a:txBody>
                    <a:bodyPr/>
                    <a:lstStyle/>
                    <a:p>
                      <a:pPr algn="ctr"/>
                      <a:r>
                        <a:rPr lang="fr-FR" sz="1400"/>
                        <a:t>181</a:t>
                      </a:r>
                    </a:p>
                  </a:txBody>
                  <a:tcPr anchor="ctr"/>
                </a:tc>
                <a:tc>
                  <a:txBody>
                    <a:bodyPr/>
                    <a:lstStyle/>
                    <a:p>
                      <a:pPr algn="ctr"/>
                      <a:r>
                        <a:rPr lang="fr-FR" sz="1400"/>
                        <a:t>[156 - 205]</a:t>
                      </a:r>
                    </a:p>
                  </a:txBody>
                  <a:tcPr anchor="ctr"/>
                </a:tc>
                <a:tc>
                  <a:txBody>
                    <a:bodyPr/>
                    <a:lstStyle/>
                    <a:p>
                      <a:pPr algn="ctr"/>
                      <a:r>
                        <a:rPr lang="fr-FR" sz="1400"/>
                        <a:t>0,55</a:t>
                      </a:r>
                    </a:p>
                  </a:txBody>
                  <a:tcPr anchor="ctr"/>
                </a:tc>
                <a:tc>
                  <a:txBody>
                    <a:bodyPr/>
                    <a:lstStyle/>
                    <a:p>
                      <a:pPr algn="ctr"/>
                      <a:r>
                        <a:rPr lang="fr-FR" sz="1400"/>
                        <a:t>[0,48 - 0,63]</a:t>
                      </a:r>
                    </a:p>
                  </a:txBody>
                  <a:tcPr anchor="ctr"/>
                </a:tc>
                <a:extLst>
                  <a:ext uri="{0D108BD9-81ED-4DB2-BD59-A6C34878D82A}">
                    <a16:rowId xmlns:a16="http://schemas.microsoft.com/office/drawing/2014/main" val="3483587715"/>
                  </a:ext>
                </a:extLst>
              </a:tr>
              <a:tr h="193675">
                <a:tc>
                  <a:txBody>
                    <a:bodyPr/>
                    <a:lstStyle/>
                    <a:p>
                      <a:r>
                        <a:rPr lang="fr-FR" sz="1400"/>
                        <a:t>Guyane</a:t>
                      </a:r>
                    </a:p>
                  </a:txBody>
                  <a:tcPr anchor="ctr"/>
                </a:tc>
                <a:tc>
                  <a:txBody>
                    <a:bodyPr/>
                    <a:lstStyle/>
                    <a:p>
                      <a:pPr algn="ctr"/>
                      <a:r>
                        <a:rPr lang="fr-FR" sz="1400"/>
                        <a:t>161</a:t>
                      </a:r>
                    </a:p>
                  </a:txBody>
                  <a:tcPr anchor="ctr"/>
                </a:tc>
                <a:tc>
                  <a:txBody>
                    <a:bodyPr/>
                    <a:lstStyle/>
                    <a:p>
                      <a:pPr algn="ctr"/>
                      <a:r>
                        <a:rPr lang="fr-FR" sz="1400"/>
                        <a:t>177</a:t>
                      </a:r>
                    </a:p>
                  </a:txBody>
                  <a:tcPr anchor="ctr"/>
                </a:tc>
                <a:tc>
                  <a:txBody>
                    <a:bodyPr/>
                    <a:lstStyle/>
                    <a:p>
                      <a:pPr algn="ctr"/>
                      <a:r>
                        <a:rPr lang="fr-FR" sz="1400"/>
                        <a:t>[150 - 205]</a:t>
                      </a:r>
                    </a:p>
                  </a:txBody>
                  <a:tcPr anchor="ctr"/>
                </a:tc>
                <a:tc>
                  <a:txBody>
                    <a:bodyPr/>
                    <a:lstStyle/>
                    <a:p>
                      <a:pPr algn="ctr"/>
                      <a:r>
                        <a:rPr lang="fr-FR" sz="1400"/>
                        <a:t>338</a:t>
                      </a:r>
                    </a:p>
                  </a:txBody>
                  <a:tcPr anchor="ctr"/>
                </a:tc>
                <a:tc>
                  <a:txBody>
                    <a:bodyPr/>
                    <a:lstStyle/>
                    <a:p>
                      <a:pPr algn="ctr"/>
                      <a:r>
                        <a:rPr lang="fr-FR" sz="1400"/>
                        <a:t>[278 - 399]</a:t>
                      </a:r>
                    </a:p>
                  </a:txBody>
                  <a:tcPr anchor="ctr"/>
                </a:tc>
                <a:tc>
                  <a:txBody>
                    <a:bodyPr/>
                    <a:lstStyle/>
                    <a:p>
                      <a:pPr algn="ctr"/>
                      <a:r>
                        <a:rPr lang="fr-FR" sz="1400"/>
                        <a:t>1,02</a:t>
                      </a:r>
                    </a:p>
                  </a:txBody>
                  <a:tcPr anchor="ctr"/>
                </a:tc>
                <a:tc>
                  <a:txBody>
                    <a:bodyPr/>
                    <a:lstStyle/>
                    <a:p>
                      <a:pPr algn="ctr"/>
                      <a:r>
                        <a:rPr lang="fr-FR" sz="1400"/>
                        <a:t>[0,86 - 1,22]</a:t>
                      </a:r>
                    </a:p>
                  </a:txBody>
                  <a:tcPr anchor="ctr"/>
                </a:tc>
                <a:extLst>
                  <a:ext uri="{0D108BD9-81ED-4DB2-BD59-A6C34878D82A}">
                    <a16:rowId xmlns:a16="http://schemas.microsoft.com/office/drawing/2014/main" val="2520097634"/>
                  </a:ext>
                </a:extLst>
              </a:tr>
              <a:tr h="193675">
                <a:tc>
                  <a:txBody>
                    <a:bodyPr/>
                    <a:lstStyle/>
                    <a:p>
                      <a:r>
                        <a:rPr lang="fr-FR" sz="1400"/>
                        <a:t>Martinique</a:t>
                      </a:r>
                    </a:p>
                  </a:txBody>
                  <a:tcPr anchor="ctr"/>
                </a:tc>
                <a:tc>
                  <a:txBody>
                    <a:bodyPr/>
                    <a:lstStyle/>
                    <a:p>
                      <a:pPr algn="ctr"/>
                      <a:r>
                        <a:rPr lang="fr-FR" sz="1400"/>
                        <a:t>301</a:t>
                      </a:r>
                    </a:p>
                  </a:txBody>
                  <a:tcPr anchor="ctr"/>
                </a:tc>
                <a:tc>
                  <a:txBody>
                    <a:bodyPr/>
                    <a:lstStyle/>
                    <a:p>
                      <a:pPr algn="ctr"/>
                      <a:r>
                        <a:rPr lang="fr-FR" sz="1400"/>
                        <a:t>290</a:t>
                      </a:r>
                    </a:p>
                  </a:txBody>
                  <a:tcPr anchor="ctr"/>
                </a:tc>
                <a:tc>
                  <a:txBody>
                    <a:bodyPr/>
                    <a:lstStyle/>
                    <a:p>
                      <a:pPr algn="ctr"/>
                      <a:r>
                        <a:rPr lang="fr-FR" sz="1400"/>
                        <a:t>[257 - 322]</a:t>
                      </a:r>
                    </a:p>
                  </a:txBody>
                  <a:tcPr anchor="ctr"/>
                </a:tc>
                <a:tc>
                  <a:txBody>
                    <a:bodyPr/>
                    <a:lstStyle/>
                    <a:p>
                      <a:pPr algn="ctr"/>
                      <a:r>
                        <a:rPr lang="fr-FR" sz="1400"/>
                        <a:t>253</a:t>
                      </a:r>
                    </a:p>
                  </a:txBody>
                  <a:tcPr anchor="ctr"/>
                </a:tc>
                <a:tc>
                  <a:txBody>
                    <a:bodyPr/>
                    <a:lstStyle/>
                    <a:p>
                      <a:pPr algn="ctr"/>
                      <a:r>
                        <a:rPr lang="fr-FR" sz="1400"/>
                        <a:t>[224 - 282]</a:t>
                      </a:r>
                    </a:p>
                  </a:txBody>
                  <a:tcPr anchor="ctr"/>
                </a:tc>
                <a:tc>
                  <a:txBody>
                    <a:bodyPr/>
                    <a:lstStyle/>
                    <a:p>
                      <a:pPr algn="ctr"/>
                      <a:r>
                        <a:rPr lang="fr-FR" sz="1400"/>
                        <a:t>0,77</a:t>
                      </a:r>
                    </a:p>
                  </a:txBody>
                  <a:tcPr anchor="ctr"/>
                </a:tc>
                <a:tc>
                  <a:txBody>
                    <a:bodyPr/>
                    <a:lstStyle/>
                    <a:p>
                      <a:pPr algn="ctr"/>
                      <a:r>
                        <a:rPr lang="fr-FR" sz="1400"/>
                        <a:t>[0,68 - 0,86]</a:t>
                      </a:r>
                    </a:p>
                  </a:txBody>
                  <a:tcPr anchor="ctr"/>
                </a:tc>
                <a:extLst>
                  <a:ext uri="{0D108BD9-81ED-4DB2-BD59-A6C34878D82A}">
                    <a16:rowId xmlns:a16="http://schemas.microsoft.com/office/drawing/2014/main" val="2988235070"/>
                  </a:ext>
                </a:extLst>
              </a:tr>
              <a:tr h="193675">
                <a:tc>
                  <a:txBody>
                    <a:bodyPr/>
                    <a:lstStyle/>
                    <a:p>
                      <a:r>
                        <a:rPr lang="fr-FR" sz="1400"/>
                        <a:t>Mayotte</a:t>
                      </a:r>
                    </a:p>
                  </a:txBody>
                  <a:tcPr anchor="ctr"/>
                </a:tc>
                <a:tc>
                  <a:txBody>
                    <a:bodyPr/>
                    <a:lstStyle/>
                    <a:p>
                      <a:pPr algn="ctr"/>
                      <a:r>
                        <a:rPr lang="fr-FR" sz="1400"/>
                        <a:t>119</a:t>
                      </a:r>
                    </a:p>
                  </a:txBody>
                  <a:tcPr anchor="ctr"/>
                </a:tc>
                <a:tc>
                  <a:txBody>
                    <a:bodyPr/>
                    <a:lstStyle/>
                    <a:p>
                      <a:pPr algn="ctr"/>
                      <a:r>
                        <a:rPr lang="fr-FR" sz="1400"/>
                        <a:t>133</a:t>
                      </a:r>
                    </a:p>
                  </a:txBody>
                  <a:tcPr anchor="ctr"/>
                </a:tc>
                <a:tc>
                  <a:txBody>
                    <a:bodyPr/>
                    <a:lstStyle/>
                    <a:p>
                      <a:pPr algn="ctr"/>
                      <a:r>
                        <a:rPr lang="fr-FR" sz="1400"/>
                        <a:t>[109 - 156]</a:t>
                      </a:r>
                    </a:p>
                  </a:txBody>
                  <a:tcPr anchor="ctr"/>
                </a:tc>
                <a:tc>
                  <a:txBody>
                    <a:bodyPr/>
                    <a:lstStyle/>
                    <a:p>
                      <a:pPr algn="ctr"/>
                      <a:r>
                        <a:rPr lang="fr-FR" sz="1400"/>
                        <a:t>362</a:t>
                      </a:r>
                    </a:p>
                  </a:txBody>
                  <a:tcPr anchor="ctr"/>
                </a:tc>
                <a:tc>
                  <a:txBody>
                    <a:bodyPr/>
                    <a:lstStyle/>
                    <a:p>
                      <a:pPr algn="ctr"/>
                      <a:r>
                        <a:rPr lang="fr-FR" sz="1400"/>
                        <a:t>[279 - 444]</a:t>
                      </a:r>
                    </a:p>
                  </a:txBody>
                  <a:tcPr anchor="ctr"/>
                </a:tc>
                <a:tc>
                  <a:txBody>
                    <a:bodyPr/>
                    <a:lstStyle/>
                    <a:p>
                      <a:pPr algn="ctr"/>
                      <a:r>
                        <a:rPr lang="fr-FR" sz="1400"/>
                        <a:t>1,10</a:t>
                      </a:r>
                    </a:p>
                  </a:txBody>
                  <a:tcPr anchor="ctr"/>
                </a:tc>
                <a:tc>
                  <a:txBody>
                    <a:bodyPr/>
                    <a:lstStyle/>
                    <a:p>
                      <a:pPr algn="ctr"/>
                      <a:r>
                        <a:rPr lang="fr-FR" sz="1400"/>
                        <a:t>[0,87 - 1,38]</a:t>
                      </a:r>
                    </a:p>
                  </a:txBody>
                  <a:tcPr anchor="ctr"/>
                </a:tc>
                <a:extLst>
                  <a:ext uri="{0D108BD9-81ED-4DB2-BD59-A6C34878D82A}">
                    <a16:rowId xmlns:a16="http://schemas.microsoft.com/office/drawing/2014/main" val="4132076430"/>
                  </a:ext>
                </a:extLst>
              </a:tr>
              <a:tr h="193675">
                <a:tc>
                  <a:txBody>
                    <a:bodyPr/>
                    <a:lstStyle/>
                    <a:p>
                      <a:r>
                        <a:rPr lang="fr-FR" sz="1400"/>
                        <a:t>Nouvelle-Calédonie</a:t>
                      </a:r>
                    </a:p>
                  </a:txBody>
                  <a:tcPr anchor="ctr"/>
                </a:tc>
                <a:tc>
                  <a:txBody>
                    <a:bodyPr/>
                    <a:lstStyle/>
                    <a:p>
                      <a:pPr algn="ctr"/>
                      <a:r>
                        <a:rPr lang="fr-FR" sz="1400"/>
                        <a:t>313</a:t>
                      </a:r>
                    </a:p>
                  </a:txBody>
                  <a:tcPr anchor="ctr"/>
                </a:tc>
                <a:tc>
                  <a:txBody>
                    <a:bodyPr/>
                    <a:lstStyle/>
                    <a:p>
                      <a:pPr algn="ctr"/>
                      <a:r>
                        <a:rPr lang="fr-FR" sz="1400"/>
                        <a:t>384</a:t>
                      </a:r>
                    </a:p>
                  </a:txBody>
                  <a:tcPr anchor="ctr"/>
                </a:tc>
                <a:tc>
                  <a:txBody>
                    <a:bodyPr/>
                    <a:lstStyle/>
                    <a:p>
                      <a:pPr algn="ctr"/>
                      <a:r>
                        <a:rPr lang="fr-FR" sz="1400"/>
                        <a:t>[342 - 427]</a:t>
                      </a:r>
                    </a:p>
                  </a:txBody>
                  <a:tcPr anchor="ctr"/>
                </a:tc>
                <a:tc>
                  <a:txBody>
                    <a:bodyPr/>
                    <a:lstStyle/>
                    <a:p>
                      <a:pPr algn="ctr"/>
                      <a:r>
                        <a:rPr lang="fr-FR" sz="1400"/>
                        <a:t>587</a:t>
                      </a:r>
                    </a:p>
                  </a:txBody>
                  <a:tcPr anchor="ctr"/>
                </a:tc>
                <a:tc>
                  <a:txBody>
                    <a:bodyPr/>
                    <a:lstStyle/>
                    <a:p>
                      <a:pPr algn="ctr"/>
                      <a:r>
                        <a:rPr lang="fr-FR" sz="1400"/>
                        <a:t>[518 - 657]</a:t>
                      </a:r>
                    </a:p>
                  </a:txBody>
                  <a:tcPr anchor="ctr"/>
                </a:tc>
                <a:tc>
                  <a:txBody>
                    <a:bodyPr/>
                    <a:lstStyle/>
                    <a:p>
                      <a:pPr algn="ctr"/>
                      <a:r>
                        <a:rPr lang="fr-FR" sz="1400"/>
                        <a:t>1,78</a:t>
                      </a:r>
                    </a:p>
                  </a:txBody>
                  <a:tcPr anchor="ctr"/>
                </a:tc>
                <a:tc>
                  <a:txBody>
                    <a:bodyPr/>
                    <a:lstStyle/>
                    <a:p>
                      <a:pPr algn="ctr"/>
                      <a:r>
                        <a:rPr lang="fr-FR" sz="1400"/>
                        <a:t>[1,58 - 2,00]</a:t>
                      </a:r>
                    </a:p>
                  </a:txBody>
                  <a:tcPr anchor="ctr"/>
                </a:tc>
                <a:extLst>
                  <a:ext uri="{0D108BD9-81ED-4DB2-BD59-A6C34878D82A}">
                    <a16:rowId xmlns:a16="http://schemas.microsoft.com/office/drawing/2014/main" val="922382262"/>
                  </a:ext>
                </a:extLst>
              </a:tr>
              <a:tr h="193675">
                <a:tc>
                  <a:txBody>
                    <a:bodyPr/>
                    <a:lstStyle/>
                    <a:p>
                      <a:r>
                        <a:rPr lang="fr-FR" sz="1400"/>
                        <a:t>Polynésie Francaise</a:t>
                      </a:r>
                    </a:p>
                  </a:txBody>
                  <a:tcPr anchor="ctr"/>
                </a:tc>
                <a:tc>
                  <a:txBody>
                    <a:bodyPr/>
                    <a:lstStyle/>
                    <a:p>
                      <a:pPr algn="ctr"/>
                      <a:r>
                        <a:rPr lang="fr-FR" sz="1400"/>
                        <a:t>235</a:t>
                      </a:r>
                    </a:p>
                  </a:txBody>
                  <a:tcPr anchor="ctr"/>
                </a:tc>
                <a:tc>
                  <a:txBody>
                    <a:bodyPr/>
                    <a:lstStyle/>
                    <a:p>
                      <a:pPr algn="ctr"/>
                      <a:r>
                        <a:rPr lang="fr-FR" sz="1400"/>
                        <a:t>281</a:t>
                      </a:r>
                    </a:p>
                  </a:txBody>
                  <a:tcPr anchor="ctr"/>
                </a:tc>
                <a:tc>
                  <a:txBody>
                    <a:bodyPr/>
                    <a:lstStyle/>
                    <a:p>
                      <a:pPr algn="ctr"/>
                      <a:r>
                        <a:rPr lang="fr-FR" sz="1400"/>
                        <a:t>[245 - 317]</a:t>
                      </a:r>
                    </a:p>
                  </a:txBody>
                  <a:tcPr anchor="ctr"/>
                </a:tc>
                <a:tc>
                  <a:txBody>
                    <a:bodyPr/>
                    <a:lstStyle/>
                    <a:p>
                      <a:pPr algn="ctr"/>
                      <a:r>
                        <a:rPr lang="fr-FR" sz="1400"/>
                        <a:t>353</a:t>
                      </a:r>
                    </a:p>
                  </a:txBody>
                  <a:tcPr anchor="ctr"/>
                </a:tc>
                <a:tc>
                  <a:txBody>
                    <a:bodyPr/>
                    <a:lstStyle/>
                    <a:p>
                      <a:pPr algn="ctr"/>
                      <a:r>
                        <a:rPr lang="fr-FR" sz="1400"/>
                        <a:t>[306 - 401]</a:t>
                      </a:r>
                    </a:p>
                  </a:txBody>
                  <a:tcPr anchor="ctr"/>
                </a:tc>
                <a:tc>
                  <a:txBody>
                    <a:bodyPr/>
                    <a:lstStyle/>
                    <a:p>
                      <a:pPr algn="ctr"/>
                      <a:r>
                        <a:rPr lang="fr-FR" sz="1400"/>
                        <a:t>1,07</a:t>
                      </a:r>
                    </a:p>
                  </a:txBody>
                  <a:tcPr anchor="ctr"/>
                </a:tc>
                <a:tc>
                  <a:txBody>
                    <a:bodyPr/>
                    <a:lstStyle/>
                    <a:p>
                      <a:pPr algn="ctr"/>
                      <a:r>
                        <a:rPr lang="fr-FR" sz="1400"/>
                        <a:t>[0,93 - 1,22]</a:t>
                      </a:r>
                    </a:p>
                  </a:txBody>
                  <a:tcPr anchor="ctr"/>
                </a:tc>
                <a:extLst>
                  <a:ext uri="{0D108BD9-81ED-4DB2-BD59-A6C34878D82A}">
                    <a16:rowId xmlns:a16="http://schemas.microsoft.com/office/drawing/2014/main" val="71846065"/>
                  </a:ext>
                </a:extLst>
              </a:tr>
              <a:tr h="193675">
                <a:tc>
                  <a:txBody>
                    <a:bodyPr/>
                    <a:lstStyle/>
                    <a:p>
                      <a:r>
                        <a:rPr lang="fr-FR" sz="1400"/>
                        <a:t>Réunion</a:t>
                      </a:r>
                    </a:p>
                  </a:txBody>
                  <a:tcPr anchor="ctr"/>
                </a:tc>
                <a:tc>
                  <a:txBody>
                    <a:bodyPr/>
                    <a:lstStyle/>
                    <a:p>
                      <a:pPr algn="ctr"/>
                      <a:r>
                        <a:rPr lang="fr-FR" sz="1400"/>
                        <a:t>802</a:t>
                      </a:r>
                    </a:p>
                  </a:txBody>
                  <a:tcPr anchor="ctr"/>
                </a:tc>
                <a:tc>
                  <a:txBody>
                    <a:bodyPr/>
                    <a:lstStyle/>
                    <a:p>
                      <a:pPr algn="ctr"/>
                      <a:r>
                        <a:rPr lang="fr-FR" sz="1400"/>
                        <a:t>306</a:t>
                      </a:r>
                    </a:p>
                  </a:txBody>
                  <a:tcPr anchor="ctr"/>
                </a:tc>
                <a:tc>
                  <a:txBody>
                    <a:bodyPr/>
                    <a:lstStyle/>
                    <a:p>
                      <a:pPr algn="ctr"/>
                      <a:r>
                        <a:rPr lang="fr-FR" sz="1400"/>
                        <a:t>[285 - 327]</a:t>
                      </a:r>
                    </a:p>
                  </a:txBody>
                  <a:tcPr anchor="ctr"/>
                </a:tc>
                <a:tc>
                  <a:txBody>
                    <a:bodyPr/>
                    <a:lstStyle/>
                    <a:p>
                      <a:pPr algn="ctr"/>
                      <a:r>
                        <a:rPr lang="fr-FR" sz="1400"/>
                        <a:t>398</a:t>
                      </a:r>
                    </a:p>
                  </a:txBody>
                  <a:tcPr anchor="ctr"/>
                </a:tc>
                <a:tc>
                  <a:txBody>
                    <a:bodyPr/>
                    <a:lstStyle/>
                    <a:p>
                      <a:pPr algn="ctr"/>
                      <a:r>
                        <a:rPr lang="fr-FR" sz="1400"/>
                        <a:t>[369 - 427]</a:t>
                      </a:r>
                    </a:p>
                  </a:txBody>
                  <a:tcPr anchor="ctr"/>
                </a:tc>
                <a:tc>
                  <a:txBody>
                    <a:bodyPr/>
                    <a:lstStyle/>
                    <a:p>
                      <a:pPr algn="ctr"/>
                      <a:r>
                        <a:rPr lang="fr-FR" sz="1400"/>
                        <a:t>1,20</a:t>
                      </a:r>
                    </a:p>
                  </a:txBody>
                  <a:tcPr anchor="ctr"/>
                </a:tc>
                <a:tc>
                  <a:txBody>
                    <a:bodyPr/>
                    <a:lstStyle/>
                    <a:p>
                      <a:pPr algn="ctr"/>
                      <a:r>
                        <a:rPr lang="fr-FR" sz="1400"/>
                        <a:t>[1,12 - 1,29]</a:t>
                      </a:r>
                    </a:p>
                  </a:txBody>
                  <a:tcPr anchor="ctr"/>
                </a:tc>
                <a:extLst>
                  <a:ext uri="{0D108BD9-81ED-4DB2-BD59-A6C34878D82A}">
                    <a16:rowId xmlns:a16="http://schemas.microsoft.com/office/drawing/2014/main" val="3580745174"/>
                  </a:ext>
                </a:extLst>
              </a:tr>
              <a:tr h="193675">
                <a:tc>
                  <a:txBody>
                    <a:bodyPr/>
                    <a:lstStyle/>
                    <a:p>
                      <a:r>
                        <a:rPr lang="fr-FR" sz="1400"/>
                        <a:t>Saint-Pierre-et-Miquelon</a:t>
                      </a:r>
                    </a:p>
                  </a:txBody>
                  <a:tcPr anchor="ctr"/>
                </a:tc>
                <a:tc>
                  <a:txBody>
                    <a:bodyPr/>
                    <a:lstStyle/>
                    <a:p>
                      <a:pPr algn="ctr"/>
                      <a:r>
                        <a:rPr lang="fr-FR" sz="1400"/>
                        <a:t>1</a:t>
                      </a:r>
                    </a:p>
                  </a:txBody>
                  <a:tcPr anchor="ctr"/>
                </a:tc>
                <a:tc>
                  <a:txBody>
                    <a:bodyPr/>
                    <a:lstStyle/>
                    <a:p>
                      <a:pPr algn="ctr"/>
                      <a:r>
                        <a:rPr lang="fr-FR" sz="1400"/>
                        <a:t>57</a:t>
                      </a:r>
                    </a:p>
                  </a:txBody>
                  <a:tcPr anchor="ctr"/>
                </a:tc>
                <a:tc>
                  <a:txBody>
                    <a:bodyPr/>
                    <a:lstStyle/>
                    <a:p>
                      <a:pPr algn="ctr"/>
                      <a:r>
                        <a:rPr lang="fr-FR" sz="1400"/>
                        <a:t>[54 - 168]</a:t>
                      </a:r>
                    </a:p>
                  </a:txBody>
                  <a:tcPr anchor="ctr"/>
                </a:tc>
                <a:tc>
                  <a:txBody>
                    <a:bodyPr/>
                    <a:lstStyle/>
                    <a:p>
                      <a:pPr algn="ctr"/>
                      <a:r>
                        <a:rPr lang="fr-FR" sz="1400"/>
                        <a:t>46</a:t>
                      </a:r>
                    </a:p>
                  </a:txBody>
                  <a:tcPr anchor="ctr"/>
                </a:tc>
                <a:tc>
                  <a:txBody>
                    <a:bodyPr/>
                    <a:lstStyle/>
                    <a:p>
                      <a:pPr algn="ctr"/>
                      <a:r>
                        <a:rPr lang="fr-FR" sz="1400"/>
                        <a:t>[44 - 136]</a:t>
                      </a:r>
                    </a:p>
                  </a:txBody>
                  <a:tcPr anchor="ctr"/>
                </a:tc>
                <a:tc>
                  <a:txBody>
                    <a:bodyPr/>
                    <a:lstStyle/>
                    <a:p>
                      <a:pPr algn="ctr"/>
                      <a:r>
                        <a:rPr lang="fr-FR" sz="1400"/>
                        <a:t>0,14</a:t>
                      </a:r>
                    </a:p>
                  </a:txBody>
                  <a:tcPr anchor="ctr"/>
                </a:tc>
                <a:tc>
                  <a:txBody>
                    <a:bodyPr/>
                    <a:lstStyle/>
                    <a:p>
                      <a:pPr algn="ctr"/>
                      <a:r>
                        <a:rPr lang="fr-FR" sz="1400"/>
                        <a:t>[0,02 - 0,99]</a:t>
                      </a:r>
                    </a:p>
                  </a:txBody>
                  <a:tcPr anchor="ctr"/>
                </a:tc>
                <a:extLst>
                  <a:ext uri="{0D108BD9-81ED-4DB2-BD59-A6C34878D82A}">
                    <a16:rowId xmlns:a16="http://schemas.microsoft.com/office/drawing/2014/main" val="827801424"/>
                  </a:ext>
                </a:extLst>
              </a:tr>
              <a:tr h="193675">
                <a:tc>
                  <a:txBody>
                    <a:bodyPr/>
                    <a:lstStyle/>
                    <a:p>
                      <a:r>
                        <a:rPr lang="fr-FR" sz="1400"/>
                        <a:t>Wallis-et-Futuna</a:t>
                      </a:r>
                    </a:p>
                  </a:txBody>
                  <a:tcPr anchor="ctr"/>
                </a:tc>
                <a:tc>
                  <a:txBody>
                    <a:bodyPr/>
                    <a:lstStyle/>
                    <a:p>
                      <a:pPr algn="ctr"/>
                      <a:r>
                        <a:rPr lang="fr-FR" sz="1400"/>
                        <a:t>10</a:t>
                      </a:r>
                    </a:p>
                  </a:txBody>
                  <a:tcPr anchor="ctr"/>
                </a:tc>
                <a:tc>
                  <a:txBody>
                    <a:bodyPr/>
                    <a:lstStyle/>
                    <a:p>
                      <a:pPr algn="ctr"/>
                      <a:r>
                        <a:rPr lang="fr-FR" sz="1400"/>
                        <a:t>288</a:t>
                      </a:r>
                    </a:p>
                  </a:txBody>
                  <a:tcPr anchor="ctr"/>
                </a:tc>
                <a:tc>
                  <a:txBody>
                    <a:bodyPr/>
                    <a:lstStyle/>
                    <a:p>
                      <a:pPr algn="ctr"/>
                      <a:r>
                        <a:rPr lang="fr-FR" sz="1400"/>
                        <a:t>[110 - 467]</a:t>
                      </a:r>
                    </a:p>
                  </a:txBody>
                  <a:tcPr anchor="ctr"/>
                </a:tc>
                <a:tc>
                  <a:txBody>
                    <a:bodyPr/>
                    <a:lstStyle/>
                    <a:p>
                      <a:pPr algn="ctr"/>
                      <a:r>
                        <a:rPr lang="fr-FR" sz="1400"/>
                        <a:t>376</a:t>
                      </a:r>
                    </a:p>
                  </a:txBody>
                  <a:tcPr anchor="ctr"/>
                </a:tc>
                <a:tc>
                  <a:txBody>
                    <a:bodyPr/>
                    <a:lstStyle/>
                    <a:p>
                      <a:pPr algn="ctr"/>
                      <a:r>
                        <a:rPr lang="fr-FR" sz="1400"/>
                        <a:t>[132 - 620]</a:t>
                      </a:r>
                    </a:p>
                  </a:txBody>
                  <a:tcPr anchor="ctr"/>
                </a:tc>
                <a:tc>
                  <a:txBody>
                    <a:bodyPr/>
                    <a:lstStyle/>
                    <a:p>
                      <a:pPr algn="ctr"/>
                      <a:r>
                        <a:rPr lang="fr-FR" sz="1400"/>
                        <a:t>1,14</a:t>
                      </a:r>
                    </a:p>
                  </a:txBody>
                  <a:tcPr anchor="ctr"/>
                </a:tc>
                <a:tc>
                  <a:txBody>
                    <a:bodyPr/>
                    <a:lstStyle/>
                    <a:p>
                      <a:pPr algn="ctr"/>
                      <a:r>
                        <a:rPr lang="fr-FR" sz="1400"/>
                        <a:t>[0,59 - 2,18]</a:t>
                      </a:r>
                    </a:p>
                  </a:txBody>
                  <a:tcPr anchor="ctr"/>
                </a:tc>
                <a:extLst>
                  <a:ext uri="{0D108BD9-81ED-4DB2-BD59-A6C34878D82A}">
                    <a16:rowId xmlns:a16="http://schemas.microsoft.com/office/drawing/2014/main" val="661062645"/>
                  </a:ext>
                </a:extLst>
              </a:tr>
              <a:tr h="193675">
                <a:tc>
                  <a:txBody>
                    <a:bodyPr/>
                    <a:lstStyle/>
                    <a:p>
                      <a:r>
                        <a:rPr lang="fr-FR" sz="1400"/>
                        <a:t>Total Outre Mer</a:t>
                      </a:r>
                    </a:p>
                  </a:txBody>
                  <a:tcPr anchor="ctr"/>
                </a:tc>
                <a:tc>
                  <a:txBody>
                    <a:bodyPr/>
                    <a:lstStyle/>
                    <a:p>
                      <a:pPr algn="ctr"/>
                      <a:r>
                        <a:rPr lang="fr-FR" sz="1400"/>
                        <a:t>2 158</a:t>
                      </a:r>
                    </a:p>
                  </a:txBody>
                  <a:tcPr anchor="ctr"/>
                </a:tc>
                <a:tc>
                  <a:txBody>
                    <a:bodyPr/>
                    <a:lstStyle/>
                    <a:p>
                      <a:pPr algn="ctr"/>
                      <a:r>
                        <a:rPr lang="fr-FR" sz="1400"/>
                        <a:t>261</a:t>
                      </a:r>
                    </a:p>
                  </a:txBody>
                  <a:tcPr anchor="ctr"/>
                </a:tc>
                <a:tc>
                  <a:txBody>
                    <a:bodyPr/>
                    <a:lstStyle/>
                    <a:p>
                      <a:pPr algn="ctr"/>
                      <a:r>
                        <a:rPr lang="fr-FR" sz="1400"/>
                        <a:t>[250 - 272]</a:t>
                      </a:r>
                    </a:p>
                  </a:txBody>
                  <a:tcPr anchor="ctr"/>
                </a:tc>
                <a:tc>
                  <a:txBody>
                    <a:bodyPr/>
                    <a:lstStyle/>
                    <a:p>
                      <a:pPr algn="ctr"/>
                      <a:r>
                        <a:rPr lang="fr-FR" sz="1400"/>
                        <a:t>330</a:t>
                      </a:r>
                    </a:p>
                  </a:txBody>
                  <a:tcPr anchor="ctr"/>
                </a:tc>
                <a:tc>
                  <a:txBody>
                    <a:bodyPr/>
                    <a:lstStyle/>
                    <a:p>
                      <a:pPr algn="ctr"/>
                      <a:r>
                        <a:rPr lang="fr-FR" sz="1400"/>
                        <a:t>[316 - 345]</a:t>
                      </a:r>
                    </a:p>
                  </a:txBody>
                  <a:tcPr anchor="ctr"/>
                </a:tc>
                <a:tc>
                  <a:txBody>
                    <a:bodyPr/>
                    <a:lstStyle/>
                    <a:p>
                      <a:pPr algn="ctr"/>
                      <a:r>
                        <a:rPr lang="fr-FR" sz="1400"/>
                        <a:t>1,00</a:t>
                      </a:r>
                    </a:p>
                  </a:txBody>
                  <a:tcPr anchor="ctr"/>
                </a:tc>
                <a:tc>
                  <a:txBody>
                    <a:bodyPr/>
                    <a:lstStyle/>
                    <a:p>
                      <a:pPr algn="ctr"/>
                      <a:endParaRPr lang="fr-FR" sz="1400"/>
                    </a:p>
                  </a:txBody>
                  <a:tcPr anchor="ctr"/>
                </a:tc>
                <a:extLst>
                  <a:ext uri="{0D108BD9-81ED-4DB2-BD59-A6C34878D82A}">
                    <a16:rowId xmlns:a16="http://schemas.microsoft.com/office/drawing/2014/main" val="1683834737"/>
                  </a:ext>
                </a:extLst>
              </a:tr>
              <a:tr h="193675">
                <a:tc>
                  <a:txBody>
                    <a:bodyPr/>
                    <a:lstStyle/>
                    <a:p>
                      <a:r>
                        <a:rPr lang="fr-FR" sz="1400"/>
                        <a:t>Total Hexagone</a:t>
                      </a:r>
                    </a:p>
                  </a:txBody>
                  <a:tcPr anchor="ctr"/>
                </a:tc>
                <a:tc>
                  <a:txBody>
                    <a:bodyPr/>
                    <a:lstStyle/>
                    <a:p>
                      <a:pPr algn="ctr"/>
                      <a:r>
                        <a:rPr lang="fr-FR" sz="1400"/>
                        <a:t>32 360</a:t>
                      </a:r>
                    </a:p>
                  </a:txBody>
                  <a:tcPr anchor="ctr"/>
                </a:tc>
                <a:tc>
                  <a:txBody>
                    <a:bodyPr/>
                    <a:lstStyle/>
                    <a:p>
                      <a:pPr algn="ctr"/>
                      <a:r>
                        <a:rPr lang="fr-FR" sz="1400"/>
                        <a:t>165</a:t>
                      </a:r>
                    </a:p>
                  </a:txBody>
                  <a:tcPr anchor="ctr"/>
                </a:tc>
                <a:tc>
                  <a:txBody>
                    <a:bodyPr/>
                    <a:lstStyle/>
                    <a:p>
                      <a:pPr algn="ctr"/>
                      <a:r>
                        <a:rPr lang="fr-FR" sz="1400"/>
                        <a:t>[163 - 166]</a:t>
                      </a:r>
                    </a:p>
                  </a:txBody>
                  <a:tcPr anchor="ctr"/>
                </a:tc>
                <a:tc>
                  <a:txBody>
                    <a:bodyPr/>
                    <a:lstStyle/>
                    <a:p>
                      <a:pPr algn="ctr"/>
                      <a:r>
                        <a:rPr lang="fr-FR" sz="1400"/>
                        <a:t>163</a:t>
                      </a:r>
                    </a:p>
                  </a:txBody>
                  <a:tcPr anchor="ctr"/>
                </a:tc>
                <a:tc>
                  <a:txBody>
                    <a:bodyPr/>
                    <a:lstStyle/>
                    <a:p>
                      <a:pPr algn="ctr"/>
                      <a:r>
                        <a:rPr lang="fr-FR" sz="1400"/>
                        <a:t>[161 - 165]</a:t>
                      </a:r>
                    </a:p>
                  </a:txBody>
                  <a:tcPr anchor="ctr"/>
                </a:tc>
                <a:tc>
                  <a:txBody>
                    <a:bodyPr/>
                    <a:lstStyle/>
                    <a:p>
                      <a:pPr algn="ctr"/>
                      <a:endParaRPr lang="fr-FR" sz="1400"/>
                    </a:p>
                  </a:txBody>
                  <a:tcPr anchor="ctr"/>
                </a:tc>
                <a:tc>
                  <a:txBody>
                    <a:bodyPr/>
                    <a:lstStyle/>
                    <a:p>
                      <a:pPr algn="ctr"/>
                      <a:endParaRPr lang="fr-FR" sz="1400" dirty="0"/>
                    </a:p>
                  </a:txBody>
                  <a:tcPr anchor="ctr"/>
                </a:tc>
                <a:extLst>
                  <a:ext uri="{0D108BD9-81ED-4DB2-BD59-A6C34878D82A}">
                    <a16:rowId xmlns:a16="http://schemas.microsoft.com/office/drawing/2014/main" val="2487686845"/>
                  </a:ext>
                </a:extLst>
              </a:tr>
            </a:tbl>
          </a:graphicData>
        </a:graphic>
      </p:graphicFrame>
    </p:spTree>
    <p:extLst>
      <p:ext uri="{BB962C8B-B14F-4D97-AF65-F5344CB8AC3E}">
        <p14:creationId xmlns:p14="http://schemas.microsoft.com/office/powerpoint/2010/main" val="2459370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528" y="6087750"/>
            <a:ext cx="8568952" cy="646331"/>
          </a:xfrm>
          <a:prstGeom prst="rect">
            <a:avLst/>
          </a:prstGeom>
        </p:spPr>
        <p:txBody>
          <a:bodyPr wrap="square">
            <a:spAutoFit/>
          </a:bodyPr>
          <a:lstStyle/>
          <a:p>
            <a:pPr algn="ctr"/>
            <a:r>
              <a:rPr lang="fr-FR" i="1" dirty="0">
                <a:latin typeface="Comic Sans MS" panose="030F0702030302020204" pitchFamily="66" charset="0"/>
                <a:cs typeface="Arial" panose="020B0604020202020204" pitchFamily="34" charset="0"/>
              </a:rPr>
              <a:t>Prévalence 2023 de la défaillance rénale avec traitement de suppléance rénale (dialyse ou greffe) </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839757970"/>
              </p:ext>
            </p:extLst>
          </p:nvPr>
        </p:nvGraphicFramePr>
        <p:xfrm>
          <a:off x="407367" y="764704"/>
          <a:ext cx="11174351" cy="4937760"/>
        </p:xfrm>
        <a:graphic>
          <a:graphicData uri="http://schemas.openxmlformats.org/drawingml/2006/table">
            <a:tbl>
              <a:tblPr firstRow="1" bandRow="1">
                <a:tableStyleId>{5C22544A-7EE6-4342-B048-85BDC9FD1C3A}</a:tableStyleId>
              </a:tblPr>
              <a:tblGrid>
                <a:gridCol w="1817974">
                  <a:extLst>
                    <a:ext uri="{9D8B030D-6E8A-4147-A177-3AD203B41FA5}">
                      <a16:colId xmlns:a16="http://schemas.microsoft.com/office/drawing/2014/main" val="1446919800"/>
                    </a:ext>
                  </a:extLst>
                </a:gridCol>
                <a:gridCol w="689002">
                  <a:extLst>
                    <a:ext uri="{9D8B030D-6E8A-4147-A177-3AD203B41FA5}">
                      <a16:colId xmlns:a16="http://schemas.microsoft.com/office/drawing/2014/main" val="666189996"/>
                    </a:ext>
                  </a:extLst>
                </a:gridCol>
                <a:gridCol w="858197">
                  <a:extLst>
                    <a:ext uri="{9D8B030D-6E8A-4147-A177-3AD203B41FA5}">
                      <a16:colId xmlns:a16="http://schemas.microsoft.com/office/drawing/2014/main" val="3840186489"/>
                    </a:ext>
                  </a:extLst>
                </a:gridCol>
                <a:gridCol w="1578500">
                  <a:extLst>
                    <a:ext uri="{9D8B030D-6E8A-4147-A177-3AD203B41FA5}">
                      <a16:colId xmlns:a16="http://schemas.microsoft.com/office/drawing/2014/main" val="2688957485"/>
                    </a:ext>
                  </a:extLst>
                </a:gridCol>
                <a:gridCol w="1321024">
                  <a:extLst>
                    <a:ext uri="{9D8B030D-6E8A-4147-A177-3AD203B41FA5}">
                      <a16:colId xmlns:a16="http://schemas.microsoft.com/office/drawing/2014/main" val="2297653959"/>
                    </a:ext>
                  </a:extLst>
                </a:gridCol>
                <a:gridCol w="1797391">
                  <a:extLst>
                    <a:ext uri="{9D8B030D-6E8A-4147-A177-3AD203B41FA5}">
                      <a16:colId xmlns:a16="http://schemas.microsoft.com/office/drawing/2014/main" val="2344919489"/>
                    </a:ext>
                  </a:extLst>
                </a:gridCol>
                <a:gridCol w="1197204">
                  <a:extLst>
                    <a:ext uri="{9D8B030D-6E8A-4147-A177-3AD203B41FA5}">
                      <a16:colId xmlns:a16="http://schemas.microsoft.com/office/drawing/2014/main" val="225625755"/>
                    </a:ext>
                  </a:extLst>
                </a:gridCol>
                <a:gridCol w="1915059">
                  <a:extLst>
                    <a:ext uri="{9D8B030D-6E8A-4147-A177-3AD203B41FA5}">
                      <a16:colId xmlns:a16="http://schemas.microsoft.com/office/drawing/2014/main" val="189772236"/>
                    </a:ext>
                  </a:extLst>
                </a:gridCol>
              </a:tblGrid>
              <a:tr h="0">
                <a:tc>
                  <a:txBody>
                    <a:bodyPr/>
                    <a:lstStyle/>
                    <a:p>
                      <a:pPr algn="ctr"/>
                      <a:endParaRPr lang="fr-FR" sz="1400"/>
                    </a:p>
                  </a:txBody>
                  <a:tcPr anchor="ctr"/>
                </a:tc>
                <a:tc>
                  <a:txBody>
                    <a:bodyPr/>
                    <a:lstStyle/>
                    <a:p>
                      <a:pPr algn="ctr"/>
                      <a:r>
                        <a:rPr lang="fr-FR" sz="1400"/>
                        <a:t>n</a:t>
                      </a:r>
                    </a:p>
                  </a:txBody>
                  <a:tcPr anchor="ctr"/>
                </a:tc>
                <a:tc>
                  <a:txBody>
                    <a:bodyPr/>
                    <a:lstStyle/>
                    <a:p>
                      <a:pPr algn="ctr"/>
                      <a:r>
                        <a:rPr lang="fr-FR" sz="1400"/>
                        <a:t>Taux brut</a:t>
                      </a:r>
                    </a:p>
                  </a:txBody>
                  <a:tcPr anchor="ctr"/>
                </a:tc>
                <a:tc>
                  <a:txBody>
                    <a:bodyPr/>
                    <a:lstStyle/>
                    <a:p>
                      <a:pPr algn="ctr"/>
                      <a:r>
                        <a:rPr lang="fr-FR" sz="1400"/>
                        <a:t>Intervalle de confiance </a:t>
                      </a:r>
                    </a:p>
                    <a:p>
                      <a:pPr algn="ctr"/>
                      <a:r>
                        <a:rPr lang="fr-FR" sz="1400"/>
                        <a:t> à 95% du taux brut</a:t>
                      </a:r>
                    </a:p>
                  </a:txBody>
                  <a:tcPr anchor="ctr"/>
                </a:tc>
                <a:tc>
                  <a:txBody>
                    <a:bodyPr/>
                    <a:lstStyle/>
                    <a:p>
                      <a:pPr algn="ctr"/>
                      <a:r>
                        <a:rPr lang="fr-FR" sz="1400"/>
                        <a:t>Taux </a:t>
                      </a:r>
                    </a:p>
                    <a:p>
                      <a:pPr algn="ctr"/>
                      <a:r>
                        <a:rPr lang="fr-FR" sz="1400"/>
                        <a:t>standardisé</a:t>
                      </a:r>
                    </a:p>
                  </a:txBody>
                  <a:tcPr anchor="ctr"/>
                </a:tc>
                <a:tc>
                  <a:txBody>
                    <a:bodyPr/>
                    <a:lstStyle/>
                    <a:p>
                      <a:pPr algn="ctr"/>
                      <a:r>
                        <a:rPr lang="fr-FR" sz="1400"/>
                        <a:t>Intervalle de confiance </a:t>
                      </a:r>
                    </a:p>
                    <a:p>
                      <a:pPr algn="ctr"/>
                      <a:r>
                        <a:rPr lang="fr-FR" sz="1400"/>
                        <a:t> à 95% du taux standardisé</a:t>
                      </a:r>
                    </a:p>
                  </a:txBody>
                  <a:tcPr anchor="ctr"/>
                </a:tc>
                <a:tc>
                  <a:txBody>
                    <a:bodyPr/>
                    <a:lstStyle/>
                    <a:p>
                      <a:pPr algn="ctr"/>
                      <a:r>
                        <a:rPr lang="fr-FR" sz="1400"/>
                        <a:t>Indice </a:t>
                      </a:r>
                    </a:p>
                    <a:p>
                      <a:pPr algn="ctr"/>
                      <a:r>
                        <a:rPr lang="fr-FR" sz="1400"/>
                        <a:t> comparatif </a:t>
                      </a:r>
                    </a:p>
                    <a:p>
                      <a:pPr algn="ctr"/>
                      <a:r>
                        <a:rPr lang="fr-FR" sz="1400"/>
                        <a:t> de prévalence</a:t>
                      </a:r>
                    </a:p>
                  </a:txBody>
                  <a:tcPr anchor="ctr"/>
                </a:tc>
                <a:tc>
                  <a:txBody>
                    <a:bodyPr/>
                    <a:lstStyle/>
                    <a:p>
                      <a:pPr algn="ctr"/>
                      <a:r>
                        <a:rPr lang="fr-FR" sz="1400"/>
                        <a:t>Intervalle de confiance </a:t>
                      </a:r>
                    </a:p>
                    <a:p>
                      <a:pPr algn="ctr"/>
                      <a:r>
                        <a:rPr lang="fr-FR" sz="1400"/>
                        <a:t> à 95% de l'indice </a:t>
                      </a:r>
                    </a:p>
                    <a:p>
                      <a:pPr algn="ctr"/>
                      <a:r>
                        <a:rPr lang="fr-FR" sz="1400"/>
                        <a:t> comparatif de prévalence</a:t>
                      </a:r>
                    </a:p>
                  </a:txBody>
                  <a:tcPr anchor="ctr"/>
                </a:tc>
                <a:extLst>
                  <a:ext uri="{0D108BD9-81ED-4DB2-BD59-A6C34878D82A}">
                    <a16:rowId xmlns:a16="http://schemas.microsoft.com/office/drawing/2014/main" val="32469032"/>
                  </a:ext>
                </a:extLst>
              </a:tr>
              <a:tr h="193675">
                <a:tc>
                  <a:txBody>
                    <a:bodyPr/>
                    <a:lstStyle/>
                    <a:p>
                      <a:r>
                        <a:rPr lang="fr-FR" sz="1400"/>
                        <a:t>Guadeloupe</a:t>
                      </a:r>
                    </a:p>
                  </a:txBody>
                  <a:tcPr anchor="ctr"/>
                </a:tc>
                <a:tc>
                  <a:txBody>
                    <a:bodyPr/>
                    <a:lstStyle/>
                    <a:p>
                      <a:pPr algn="ctr"/>
                      <a:r>
                        <a:rPr lang="fr-FR" sz="1400"/>
                        <a:t>1 059</a:t>
                      </a:r>
                    </a:p>
                  </a:txBody>
                  <a:tcPr anchor="ctr"/>
                </a:tc>
                <a:tc>
                  <a:txBody>
                    <a:bodyPr/>
                    <a:lstStyle/>
                    <a:p>
                      <a:pPr algn="ctr"/>
                      <a:r>
                        <a:rPr lang="fr-FR" sz="1400"/>
                        <a:t>2 912</a:t>
                      </a:r>
                    </a:p>
                  </a:txBody>
                  <a:tcPr anchor="ctr"/>
                </a:tc>
                <a:tc>
                  <a:txBody>
                    <a:bodyPr/>
                    <a:lstStyle/>
                    <a:p>
                      <a:pPr algn="ctr"/>
                      <a:r>
                        <a:rPr lang="fr-FR" sz="1400"/>
                        <a:t>[2 737 - 3 088]</a:t>
                      </a:r>
                    </a:p>
                  </a:txBody>
                  <a:tcPr anchor="ctr"/>
                </a:tc>
                <a:tc>
                  <a:txBody>
                    <a:bodyPr/>
                    <a:lstStyle/>
                    <a:p>
                      <a:pPr algn="ctr"/>
                      <a:r>
                        <a:rPr lang="fr-FR" sz="1400"/>
                        <a:t>2 646</a:t>
                      </a:r>
                    </a:p>
                  </a:txBody>
                  <a:tcPr anchor="ctr"/>
                </a:tc>
                <a:tc>
                  <a:txBody>
                    <a:bodyPr/>
                    <a:lstStyle/>
                    <a:p>
                      <a:pPr algn="ctr"/>
                      <a:r>
                        <a:rPr lang="fr-FR" sz="1400"/>
                        <a:t>[2 485 - 2 808]</a:t>
                      </a:r>
                    </a:p>
                  </a:txBody>
                  <a:tcPr anchor="ctr"/>
                </a:tc>
                <a:tc>
                  <a:txBody>
                    <a:bodyPr/>
                    <a:lstStyle/>
                    <a:p>
                      <a:pPr algn="ctr"/>
                      <a:r>
                        <a:rPr lang="fr-FR" sz="1400"/>
                        <a:t>0,90</a:t>
                      </a:r>
                    </a:p>
                  </a:txBody>
                  <a:tcPr anchor="ctr"/>
                </a:tc>
                <a:tc>
                  <a:txBody>
                    <a:bodyPr/>
                    <a:lstStyle/>
                    <a:p>
                      <a:pPr algn="ctr"/>
                      <a:r>
                        <a:rPr lang="fr-FR" sz="1400"/>
                        <a:t>[0,85 - 0,96]</a:t>
                      </a:r>
                    </a:p>
                  </a:txBody>
                  <a:tcPr anchor="ctr"/>
                </a:tc>
                <a:extLst>
                  <a:ext uri="{0D108BD9-81ED-4DB2-BD59-A6C34878D82A}">
                    <a16:rowId xmlns:a16="http://schemas.microsoft.com/office/drawing/2014/main" val="3634745871"/>
                  </a:ext>
                </a:extLst>
              </a:tr>
              <a:tr h="193675">
                <a:tc>
                  <a:txBody>
                    <a:bodyPr/>
                    <a:lstStyle/>
                    <a:p>
                      <a:r>
                        <a:rPr lang="fr-FR" sz="1400"/>
                        <a:t>Guyane</a:t>
                      </a:r>
                    </a:p>
                  </a:txBody>
                  <a:tcPr anchor="ctr"/>
                </a:tc>
                <a:tc>
                  <a:txBody>
                    <a:bodyPr/>
                    <a:lstStyle/>
                    <a:p>
                      <a:pPr algn="ctr"/>
                      <a:r>
                        <a:rPr lang="fr-FR" sz="1400"/>
                        <a:t>384</a:t>
                      </a:r>
                    </a:p>
                  </a:txBody>
                  <a:tcPr anchor="ctr"/>
                </a:tc>
                <a:tc>
                  <a:txBody>
                    <a:bodyPr/>
                    <a:lstStyle/>
                    <a:p>
                      <a:pPr algn="ctr"/>
                      <a:r>
                        <a:rPr lang="fr-FR" sz="1400"/>
                        <a:t>1 252</a:t>
                      </a:r>
                    </a:p>
                  </a:txBody>
                  <a:tcPr anchor="ctr"/>
                </a:tc>
                <a:tc>
                  <a:txBody>
                    <a:bodyPr/>
                    <a:lstStyle/>
                    <a:p>
                      <a:pPr algn="ctr"/>
                      <a:r>
                        <a:rPr lang="fr-FR" sz="1400"/>
                        <a:t>[1 127 - 1 377]</a:t>
                      </a:r>
                    </a:p>
                  </a:txBody>
                  <a:tcPr anchor="ctr"/>
                </a:tc>
                <a:tc>
                  <a:txBody>
                    <a:bodyPr/>
                    <a:lstStyle/>
                    <a:p>
                      <a:pPr algn="ctr"/>
                      <a:r>
                        <a:rPr lang="fr-FR" sz="1400"/>
                        <a:t>2 361</a:t>
                      </a:r>
                    </a:p>
                  </a:txBody>
                  <a:tcPr anchor="ctr"/>
                </a:tc>
                <a:tc>
                  <a:txBody>
                    <a:bodyPr/>
                    <a:lstStyle/>
                    <a:p>
                      <a:pPr algn="ctr"/>
                      <a:r>
                        <a:rPr lang="fr-FR" sz="1400"/>
                        <a:t>[2 095 - 2 627]</a:t>
                      </a:r>
                    </a:p>
                  </a:txBody>
                  <a:tcPr anchor="ctr"/>
                </a:tc>
                <a:tc>
                  <a:txBody>
                    <a:bodyPr/>
                    <a:lstStyle/>
                    <a:p>
                      <a:pPr algn="ctr"/>
                      <a:r>
                        <a:rPr lang="fr-FR" sz="1400"/>
                        <a:t>0,80</a:t>
                      </a:r>
                    </a:p>
                  </a:txBody>
                  <a:tcPr anchor="ctr"/>
                </a:tc>
                <a:tc>
                  <a:txBody>
                    <a:bodyPr/>
                    <a:lstStyle/>
                    <a:p>
                      <a:pPr algn="ctr"/>
                      <a:r>
                        <a:rPr lang="fr-FR" sz="1400"/>
                        <a:t>[0,72 - 0,90]</a:t>
                      </a:r>
                    </a:p>
                  </a:txBody>
                  <a:tcPr anchor="ctr"/>
                </a:tc>
                <a:extLst>
                  <a:ext uri="{0D108BD9-81ED-4DB2-BD59-A6C34878D82A}">
                    <a16:rowId xmlns:a16="http://schemas.microsoft.com/office/drawing/2014/main" val="3572079194"/>
                  </a:ext>
                </a:extLst>
              </a:tr>
              <a:tr h="193675">
                <a:tc>
                  <a:txBody>
                    <a:bodyPr/>
                    <a:lstStyle/>
                    <a:p>
                      <a:r>
                        <a:rPr lang="fr-FR" sz="1400"/>
                        <a:t>Martinique</a:t>
                      </a:r>
                    </a:p>
                  </a:txBody>
                  <a:tcPr anchor="ctr"/>
                </a:tc>
                <a:tc>
                  <a:txBody>
                    <a:bodyPr/>
                    <a:lstStyle/>
                    <a:p>
                      <a:pPr algn="ctr"/>
                      <a:r>
                        <a:rPr lang="fr-FR" sz="1400"/>
                        <a:t>916</a:t>
                      </a:r>
                    </a:p>
                  </a:txBody>
                  <a:tcPr anchor="ctr"/>
                </a:tc>
                <a:tc>
                  <a:txBody>
                    <a:bodyPr/>
                    <a:lstStyle/>
                    <a:p>
                      <a:pPr algn="ctr"/>
                      <a:r>
                        <a:rPr lang="fr-FR" sz="1400"/>
                        <a:t>2 670</a:t>
                      </a:r>
                    </a:p>
                  </a:txBody>
                  <a:tcPr anchor="ctr"/>
                </a:tc>
                <a:tc>
                  <a:txBody>
                    <a:bodyPr/>
                    <a:lstStyle/>
                    <a:p>
                      <a:pPr algn="ctr"/>
                      <a:r>
                        <a:rPr lang="fr-FR" sz="1400"/>
                        <a:t>[2 497 - 2 842]</a:t>
                      </a:r>
                    </a:p>
                  </a:txBody>
                  <a:tcPr anchor="ctr"/>
                </a:tc>
                <a:tc>
                  <a:txBody>
                    <a:bodyPr/>
                    <a:lstStyle/>
                    <a:p>
                      <a:pPr algn="ctr"/>
                      <a:r>
                        <a:rPr lang="fr-FR" sz="1400"/>
                        <a:t>2 310</a:t>
                      </a:r>
                    </a:p>
                  </a:txBody>
                  <a:tcPr anchor="ctr"/>
                </a:tc>
                <a:tc>
                  <a:txBody>
                    <a:bodyPr/>
                    <a:lstStyle/>
                    <a:p>
                      <a:pPr algn="ctr"/>
                      <a:r>
                        <a:rPr lang="fr-FR" sz="1400"/>
                        <a:t>[2 157 - 2 463]</a:t>
                      </a:r>
                    </a:p>
                  </a:txBody>
                  <a:tcPr anchor="ctr"/>
                </a:tc>
                <a:tc>
                  <a:txBody>
                    <a:bodyPr/>
                    <a:lstStyle/>
                    <a:p>
                      <a:pPr algn="ctr"/>
                      <a:r>
                        <a:rPr lang="fr-FR" sz="1400"/>
                        <a:t>0,79</a:t>
                      </a:r>
                    </a:p>
                  </a:txBody>
                  <a:tcPr anchor="ctr"/>
                </a:tc>
                <a:tc>
                  <a:txBody>
                    <a:bodyPr/>
                    <a:lstStyle/>
                    <a:p>
                      <a:pPr algn="ctr"/>
                      <a:r>
                        <a:rPr lang="fr-FR" sz="1400"/>
                        <a:t>[0,73 - 0,84]</a:t>
                      </a:r>
                    </a:p>
                  </a:txBody>
                  <a:tcPr anchor="ctr"/>
                </a:tc>
                <a:extLst>
                  <a:ext uri="{0D108BD9-81ED-4DB2-BD59-A6C34878D82A}">
                    <a16:rowId xmlns:a16="http://schemas.microsoft.com/office/drawing/2014/main" val="133901941"/>
                  </a:ext>
                </a:extLst>
              </a:tr>
              <a:tr h="193675">
                <a:tc>
                  <a:txBody>
                    <a:bodyPr/>
                    <a:lstStyle/>
                    <a:p>
                      <a:r>
                        <a:rPr lang="fr-FR" sz="1400"/>
                        <a:t>Mayotte</a:t>
                      </a:r>
                    </a:p>
                  </a:txBody>
                  <a:tcPr anchor="ctr"/>
                </a:tc>
                <a:tc>
                  <a:txBody>
                    <a:bodyPr/>
                    <a:lstStyle/>
                    <a:p>
                      <a:pPr algn="ctr"/>
                      <a:r>
                        <a:rPr lang="fr-FR" sz="1400"/>
                        <a:t>243</a:t>
                      </a:r>
                    </a:p>
                  </a:txBody>
                  <a:tcPr anchor="ctr"/>
                </a:tc>
                <a:tc>
                  <a:txBody>
                    <a:bodyPr/>
                    <a:lstStyle/>
                    <a:p>
                      <a:pPr algn="ctr"/>
                      <a:r>
                        <a:rPr lang="fr-FR" sz="1400"/>
                        <a:t>794</a:t>
                      </a:r>
                    </a:p>
                  </a:txBody>
                  <a:tcPr anchor="ctr"/>
                </a:tc>
                <a:tc>
                  <a:txBody>
                    <a:bodyPr/>
                    <a:lstStyle/>
                    <a:p>
                      <a:pPr algn="ctr"/>
                      <a:r>
                        <a:rPr lang="fr-FR" sz="1400"/>
                        <a:t>[694 - 894]</a:t>
                      </a:r>
                    </a:p>
                  </a:txBody>
                  <a:tcPr anchor="ctr"/>
                </a:tc>
                <a:tc>
                  <a:txBody>
                    <a:bodyPr/>
                    <a:lstStyle/>
                    <a:p>
                      <a:pPr algn="ctr"/>
                      <a:r>
                        <a:rPr lang="fr-FR" sz="1400"/>
                        <a:t>2 752</a:t>
                      </a:r>
                    </a:p>
                  </a:txBody>
                  <a:tcPr anchor="ctr"/>
                </a:tc>
                <a:tc>
                  <a:txBody>
                    <a:bodyPr/>
                    <a:lstStyle/>
                    <a:p>
                      <a:pPr algn="ctr"/>
                      <a:r>
                        <a:rPr lang="fr-FR" sz="1400"/>
                        <a:t>[2 296 - 3 208]</a:t>
                      </a:r>
                    </a:p>
                  </a:txBody>
                  <a:tcPr anchor="ctr"/>
                </a:tc>
                <a:tc>
                  <a:txBody>
                    <a:bodyPr/>
                    <a:lstStyle/>
                    <a:p>
                      <a:pPr algn="ctr"/>
                      <a:r>
                        <a:rPr lang="fr-FR" sz="1400"/>
                        <a:t>0,94</a:t>
                      </a:r>
                    </a:p>
                  </a:txBody>
                  <a:tcPr anchor="ctr"/>
                </a:tc>
                <a:tc>
                  <a:txBody>
                    <a:bodyPr/>
                    <a:lstStyle/>
                    <a:p>
                      <a:pPr algn="ctr"/>
                      <a:r>
                        <a:rPr lang="fr-FR" sz="1400"/>
                        <a:t>[0,79 - 1,10]</a:t>
                      </a:r>
                    </a:p>
                  </a:txBody>
                  <a:tcPr anchor="ctr"/>
                </a:tc>
                <a:extLst>
                  <a:ext uri="{0D108BD9-81ED-4DB2-BD59-A6C34878D82A}">
                    <a16:rowId xmlns:a16="http://schemas.microsoft.com/office/drawing/2014/main" val="1119107796"/>
                  </a:ext>
                </a:extLst>
              </a:tr>
              <a:tr h="193675">
                <a:tc>
                  <a:txBody>
                    <a:bodyPr/>
                    <a:lstStyle/>
                    <a:p>
                      <a:r>
                        <a:rPr lang="fr-FR" sz="1400"/>
                        <a:t>Nouvelle-Calédonie</a:t>
                      </a:r>
                    </a:p>
                  </a:txBody>
                  <a:tcPr anchor="ctr"/>
                </a:tc>
                <a:tc>
                  <a:txBody>
                    <a:bodyPr/>
                    <a:lstStyle/>
                    <a:p>
                      <a:pPr algn="ctr"/>
                      <a:r>
                        <a:rPr lang="fr-FR" sz="1400"/>
                        <a:t>825</a:t>
                      </a:r>
                    </a:p>
                  </a:txBody>
                  <a:tcPr anchor="ctr"/>
                </a:tc>
                <a:tc>
                  <a:txBody>
                    <a:bodyPr/>
                    <a:lstStyle/>
                    <a:p>
                      <a:pPr algn="ctr"/>
                      <a:r>
                        <a:rPr lang="fr-FR" sz="1400"/>
                        <a:t>3 040</a:t>
                      </a:r>
                    </a:p>
                  </a:txBody>
                  <a:tcPr anchor="ctr"/>
                </a:tc>
                <a:tc>
                  <a:txBody>
                    <a:bodyPr/>
                    <a:lstStyle/>
                    <a:p>
                      <a:pPr algn="ctr"/>
                      <a:r>
                        <a:rPr lang="fr-FR" sz="1400"/>
                        <a:t>[2 832 - 3 247]</a:t>
                      </a:r>
                    </a:p>
                  </a:txBody>
                  <a:tcPr anchor="ctr"/>
                </a:tc>
                <a:tc>
                  <a:txBody>
                    <a:bodyPr/>
                    <a:lstStyle/>
                    <a:p>
                      <a:pPr algn="ctr"/>
                      <a:r>
                        <a:rPr lang="fr-FR" sz="1400"/>
                        <a:t>4 524</a:t>
                      </a:r>
                    </a:p>
                  </a:txBody>
                  <a:tcPr anchor="ctr"/>
                </a:tc>
                <a:tc>
                  <a:txBody>
                    <a:bodyPr/>
                    <a:lstStyle/>
                    <a:p>
                      <a:pPr algn="ctr"/>
                      <a:r>
                        <a:rPr lang="fr-FR" sz="1400"/>
                        <a:t>[4 196 - 4 853]</a:t>
                      </a:r>
                    </a:p>
                  </a:txBody>
                  <a:tcPr anchor="ctr"/>
                </a:tc>
                <a:tc>
                  <a:txBody>
                    <a:bodyPr/>
                    <a:lstStyle/>
                    <a:p>
                      <a:pPr algn="ctr"/>
                      <a:r>
                        <a:rPr lang="fr-FR" sz="1400"/>
                        <a:t>1,54</a:t>
                      </a:r>
                    </a:p>
                  </a:txBody>
                  <a:tcPr anchor="ctr"/>
                </a:tc>
                <a:tc>
                  <a:txBody>
                    <a:bodyPr/>
                    <a:lstStyle/>
                    <a:p>
                      <a:pPr algn="ctr"/>
                      <a:r>
                        <a:rPr lang="fr-FR" sz="1400"/>
                        <a:t>[1,43 - 1,65]</a:t>
                      </a:r>
                    </a:p>
                  </a:txBody>
                  <a:tcPr anchor="ctr"/>
                </a:tc>
                <a:extLst>
                  <a:ext uri="{0D108BD9-81ED-4DB2-BD59-A6C34878D82A}">
                    <a16:rowId xmlns:a16="http://schemas.microsoft.com/office/drawing/2014/main" val="1277228560"/>
                  </a:ext>
                </a:extLst>
              </a:tr>
              <a:tr h="193675">
                <a:tc>
                  <a:txBody>
                    <a:bodyPr/>
                    <a:lstStyle/>
                    <a:p>
                      <a:r>
                        <a:rPr lang="fr-FR" sz="1400"/>
                        <a:t>Polynésie Francaise</a:t>
                      </a:r>
                    </a:p>
                  </a:txBody>
                  <a:tcPr anchor="ctr"/>
                </a:tc>
                <a:tc>
                  <a:txBody>
                    <a:bodyPr/>
                    <a:lstStyle/>
                    <a:p>
                      <a:pPr algn="ctr"/>
                      <a:r>
                        <a:rPr lang="fr-FR" sz="1400"/>
                        <a:t>682</a:t>
                      </a:r>
                    </a:p>
                  </a:txBody>
                  <a:tcPr anchor="ctr"/>
                </a:tc>
                <a:tc>
                  <a:txBody>
                    <a:bodyPr/>
                    <a:lstStyle/>
                    <a:p>
                      <a:pPr algn="ctr"/>
                      <a:r>
                        <a:rPr lang="fr-FR" sz="1400"/>
                        <a:t>2 446</a:t>
                      </a:r>
                    </a:p>
                  </a:txBody>
                  <a:tcPr anchor="ctr"/>
                </a:tc>
                <a:tc>
                  <a:txBody>
                    <a:bodyPr/>
                    <a:lstStyle/>
                    <a:p>
                      <a:pPr algn="ctr"/>
                      <a:r>
                        <a:rPr lang="fr-FR" sz="1400"/>
                        <a:t>[2 263 - 2 630]</a:t>
                      </a:r>
                    </a:p>
                  </a:txBody>
                  <a:tcPr anchor="ctr"/>
                </a:tc>
                <a:tc>
                  <a:txBody>
                    <a:bodyPr/>
                    <a:lstStyle/>
                    <a:p>
                      <a:pPr algn="ctr"/>
                      <a:r>
                        <a:rPr lang="fr-FR" sz="1400"/>
                        <a:t>3 250</a:t>
                      </a:r>
                    </a:p>
                  </a:txBody>
                  <a:tcPr anchor="ctr"/>
                </a:tc>
                <a:tc>
                  <a:txBody>
                    <a:bodyPr/>
                    <a:lstStyle/>
                    <a:p>
                      <a:pPr algn="ctr"/>
                      <a:r>
                        <a:rPr lang="fr-FR" sz="1400"/>
                        <a:t>[2 985 - 3 515]</a:t>
                      </a:r>
                    </a:p>
                  </a:txBody>
                  <a:tcPr anchor="ctr"/>
                </a:tc>
                <a:tc>
                  <a:txBody>
                    <a:bodyPr/>
                    <a:lstStyle/>
                    <a:p>
                      <a:pPr algn="ctr"/>
                      <a:r>
                        <a:rPr lang="fr-FR" sz="1400"/>
                        <a:t>1,10</a:t>
                      </a:r>
                    </a:p>
                  </a:txBody>
                  <a:tcPr anchor="ctr"/>
                </a:tc>
                <a:tc>
                  <a:txBody>
                    <a:bodyPr/>
                    <a:lstStyle/>
                    <a:p>
                      <a:pPr algn="ctr"/>
                      <a:r>
                        <a:rPr lang="fr-FR" sz="1400"/>
                        <a:t>[1,02 - 1,20]</a:t>
                      </a:r>
                    </a:p>
                  </a:txBody>
                  <a:tcPr anchor="ctr"/>
                </a:tc>
                <a:extLst>
                  <a:ext uri="{0D108BD9-81ED-4DB2-BD59-A6C34878D82A}">
                    <a16:rowId xmlns:a16="http://schemas.microsoft.com/office/drawing/2014/main" val="2671563004"/>
                  </a:ext>
                </a:extLst>
              </a:tr>
              <a:tr h="193675">
                <a:tc>
                  <a:txBody>
                    <a:bodyPr/>
                    <a:lstStyle/>
                    <a:p>
                      <a:r>
                        <a:rPr lang="fr-FR" sz="1400"/>
                        <a:t>Réunion</a:t>
                      </a:r>
                    </a:p>
                  </a:txBody>
                  <a:tcPr anchor="ctr"/>
                </a:tc>
                <a:tc>
                  <a:txBody>
                    <a:bodyPr/>
                    <a:lstStyle/>
                    <a:p>
                      <a:pPr algn="ctr"/>
                      <a:r>
                        <a:rPr lang="fr-FR" sz="1400"/>
                        <a:t>2 385</a:t>
                      </a:r>
                    </a:p>
                  </a:txBody>
                  <a:tcPr anchor="ctr"/>
                </a:tc>
                <a:tc>
                  <a:txBody>
                    <a:bodyPr/>
                    <a:lstStyle/>
                    <a:p>
                      <a:pPr algn="ctr"/>
                      <a:r>
                        <a:rPr lang="fr-FR" sz="1400"/>
                        <a:t>2 723</a:t>
                      </a:r>
                    </a:p>
                  </a:txBody>
                  <a:tcPr anchor="ctr"/>
                </a:tc>
                <a:tc>
                  <a:txBody>
                    <a:bodyPr/>
                    <a:lstStyle/>
                    <a:p>
                      <a:pPr algn="ctr"/>
                      <a:r>
                        <a:rPr lang="fr-FR" sz="1400"/>
                        <a:t>[2 614 - 2 833]</a:t>
                      </a:r>
                    </a:p>
                  </a:txBody>
                  <a:tcPr anchor="ctr"/>
                </a:tc>
                <a:tc>
                  <a:txBody>
                    <a:bodyPr/>
                    <a:lstStyle/>
                    <a:p>
                      <a:pPr algn="ctr"/>
                      <a:r>
                        <a:rPr lang="fr-FR" sz="1400"/>
                        <a:t>3 327</a:t>
                      </a:r>
                    </a:p>
                  </a:txBody>
                  <a:tcPr anchor="ctr"/>
                </a:tc>
                <a:tc>
                  <a:txBody>
                    <a:bodyPr/>
                    <a:lstStyle/>
                    <a:p>
                      <a:pPr algn="ctr"/>
                      <a:r>
                        <a:rPr lang="fr-FR" sz="1400"/>
                        <a:t>[3 188 - 3 466]</a:t>
                      </a:r>
                    </a:p>
                  </a:txBody>
                  <a:tcPr anchor="ctr"/>
                </a:tc>
                <a:tc>
                  <a:txBody>
                    <a:bodyPr/>
                    <a:lstStyle/>
                    <a:p>
                      <a:pPr algn="ctr"/>
                      <a:r>
                        <a:rPr lang="fr-FR" sz="1400"/>
                        <a:t>1,13</a:t>
                      </a:r>
                    </a:p>
                  </a:txBody>
                  <a:tcPr anchor="ctr"/>
                </a:tc>
                <a:tc>
                  <a:txBody>
                    <a:bodyPr/>
                    <a:lstStyle/>
                    <a:p>
                      <a:pPr algn="ctr"/>
                      <a:r>
                        <a:rPr lang="fr-FR" sz="1400"/>
                        <a:t>[1,08 - 1,18]</a:t>
                      </a:r>
                    </a:p>
                  </a:txBody>
                  <a:tcPr anchor="ctr"/>
                </a:tc>
                <a:extLst>
                  <a:ext uri="{0D108BD9-81ED-4DB2-BD59-A6C34878D82A}">
                    <a16:rowId xmlns:a16="http://schemas.microsoft.com/office/drawing/2014/main" val="1046335256"/>
                  </a:ext>
                </a:extLst>
              </a:tr>
              <a:tr h="193675">
                <a:tc>
                  <a:txBody>
                    <a:bodyPr/>
                    <a:lstStyle/>
                    <a:p>
                      <a:r>
                        <a:rPr lang="fr-FR" sz="1400"/>
                        <a:t>Saint-Pierre-et-Miquelon</a:t>
                      </a:r>
                    </a:p>
                  </a:txBody>
                  <a:tcPr anchor="ctr"/>
                </a:tc>
                <a:tc>
                  <a:txBody>
                    <a:bodyPr/>
                    <a:lstStyle/>
                    <a:p>
                      <a:pPr algn="ctr"/>
                      <a:r>
                        <a:rPr lang="fr-FR" sz="1400"/>
                        <a:t>3</a:t>
                      </a:r>
                    </a:p>
                  </a:txBody>
                  <a:tcPr anchor="ctr"/>
                </a:tc>
                <a:tc>
                  <a:txBody>
                    <a:bodyPr/>
                    <a:lstStyle/>
                    <a:p>
                      <a:pPr algn="ctr"/>
                      <a:r>
                        <a:rPr lang="fr-FR" sz="1400"/>
                        <a:t>511</a:t>
                      </a:r>
                    </a:p>
                  </a:txBody>
                  <a:tcPr anchor="ctr"/>
                </a:tc>
                <a:tc>
                  <a:txBody>
                    <a:bodyPr/>
                    <a:lstStyle/>
                    <a:p>
                      <a:pPr algn="ctr"/>
                      <a:r>
                        <a:rPr lang="fr-FR" sz="1400"/>
                        <a:t>[67 - 1 089]</a:t>
                      </a:r>
                    </a:p>
                  </a:txBody>
                  <a:tcPr anchor="ctr"/>
                </a:tc>
                <a:tc>
                  <a:txBody>
                    <a:bodyPr/>
                    <a:lstStyle/>
                    <a:p>
                      <a:pPr algn="ctr"/>
                      <a:r>
                        <a:rPr lang="fr-FR" sz="1400"/>
                        <a:t>462</a:t>
                      </a:r>
                    </a:p>
                  </a:txBody>
                  <a:tcPr anchor="ctr"/>
                </a:tc>
                <a:tc>
                  <a:txBody>
                    <a:bodyPr/>
                    <a:lstStyle/>
                    <a:p>
                      <a:pPr algn="ctr"/>
                      <a:r>
                        <a:rPr lang="fr-FR" sz="1400"/>
                        <a:t>[69 - 994]</a:t>
                      </a:r>
                    </a:p>
                  </a:txBody>
                  <a:tcPr anchor="ctr"/>
                </a:tc>
                <a:tc>
                  <a:txBody>
                    <a:bodyPr/>
                    <a:lstStyle/>
                    <a:p>
                      <a:pPr algn="ctr"/>
                      <a:r>
                        <a:rPr lang="fr-FR" sz="1400"/>
                        <a:t>0,16</a:t>
                      </a:r>
                    </a:p>
                  </a:txBody>
                  <a:tcPr anchor="ctr"/>
                </a:tc>
                <a:tc>
                  <a:txBody>
                    <a:bodyPr/>
                    <a:lstStyle/>
                    <a:p>
                      <a:pPr algn="ctr"/>
                      <a:r>
                        <a:rPr lang="fr-FR" sz="1400"/>
                        <a:t>[0,05 - 0,50]</a:t>
                      </a:r>
                    </a:p>
                  </a:txBody>
                  <a:tcPr anchor="ctr"/>
                </a:tc>
                <a:extLst>
                  <a:ext uri="{0D108BD9-81ED-4DB2-BD59-A6C34878D82A}">
                    <a16:rowId xmlns:a16="http://schemas.microsoft.com/office/drawing/2014/main" val="2847593878"/>
                  </a:ext>
                </a:extLst>
              </a:tr>
              <a:tr h="193675">
                <a:tc>
                  <a:txBody>
                    <a:bodyPr/>
                    <a:lstStyle/>
                    <a:p>
                      <a:r>
                        <a:rPr lang="fr-FR" sz="1400"/>
                        <a:t>Wallis-et-Futuna</a:t>
                      </a:r>
                    </a:p>
                  </a:txBody>
                  <a:tcPr anchor="ctr"/>
                </a:tc>
                <a:tc>
                  <a:txBody>
                    <a:bodyPr/>
                    <a:lstStyle/>
                    <a:p>
                      <a:pPr algn="ctr"/>
                      <a:r>
                        <a:rPr lang="fr-FR" sz="1400"/>
                        <a:t>37</a:t>
                      </a:r>
                    </a:p>
                  </a:txBody>
                  <a:tcPr anchor="ctr"/>
                </a:tc>
                <a:tc>
                  <a:txBody>
                    <a:bodyPr/>
                    <a:lstStyle/>
                    <a:p>
                      <a:pPr algn="ctr"/>
                      <a:r>
                        <a:rPr lang="fr-FR" sz="1400"/>
                        <a:t>3 201</a:t>
                      </a:r>
                    </a:p>
                  </a:txBody>
                  <a:tcPr anchor="ctr"/>
                </a:tc>
                <a:tc>
                  <a:txBody>
                    <a:bodyPr/>
                    <a:lstStyle/>
                    <a:p>
                      <a:pPr algn="ctr"/>
                      <a:r>
                        <a:rPr lang="fr-FR" sz="1400"/>
                        <a:t>[2 170 - 4 233]</a:t>
                      </a:r>
                    </a:p>
                  </a:txBody>
                  <a:tcPr anchor="ctr"/>
                </a:tc>
                <a:tc>
                  <a:txBody>
                    <a:bodyPr/>
                    <a:lstStyle/>
                    <a:p>
                      <a:pPr algn="ctr"/>
                      <a:r>
                        <a:rPr lang="fr-FR" sz="1400"/>
                        <a:t>4 592</a:t>
                      </a:r>
                    </a:p>
                  </a:txBody>
                  <a:tcPr anchor="ctr"/>
                </a:tc>
                <a:tc>
                  <a:txBody>
                    <a:bodyPr/>
                    <a:lstStyle/>
                    <a:p>
                      <a:pPr algn="ctr"/>
                      <a:r>
                        <a:rPr lang="fr-FR" sz="1400"/>
                        <a:t>[3 022 - 6 162]</a:t>
                      </a:r>
                    </a:p>
                  </a:txBody>
                  <a:tcPr anchor="ctr"/>
                </a:tc>
                <a:tc>
                  <a:txBody>
                    <a:bodyPr/>
                    <a:lstStyle/>
                    <a:p>
                      <a:pPr algn="ctr"/>
                      <a:r>
                        <a:rPr lang="fr-FR" sz="1400"/>
                        <a:t>1,56</a:t>
                      </a:r>
                    </a:p>
                  </a:txBody>
                  <a:tcPr anchor="ctr"/>
                </a:tc>
                <a:tc>
                  <a:txBody>
                    <a:bodyPr/>
                    <a:lstStyle/>
                    <a:p>
                      <a:pPr algn="ctr"/>
                      <a:r>
                        <a:rPr lang="fr-FR" sz="1400"/>
                        <a:t>[1,11 - 2,20]</a:t>
                      </a:r>
                    </a:p>
                  </a:txBody>
                  <a:tcPr anchor="ctr"/>
                </a:tc>
                <a:extLst>
                  <a:ext uri="{0D108BD9-81ED-4DB2-BD59-A6C34878D82A}">
                    <a16:rowId xmlns:a16="http://schemas.microsoft.com/office/drawing/2014/main" val="2411572122"/>
                  </a:ext>
                </a:extLst>
              </a:tr>
              <a:tr h="193675">
                <a:tc>
                  <a:txBody>
                    <a:bodyPr/>
                    <a:lstStyle/>
                    <a:p>
                      <a:r>
                        <a:rPr lang="fr-FR" sz="1400"/>
                        <a:t>Total Outre Mer</a:t>
                      </a:r>
                    </a:p>
                  </a:txBody>
                  <a:tcPr anchor="ctr"/>
                </a:tc>
                <a:tc>
                  <a:txBody>
                    <a:bodyPr/>
                    <a:lstStyle/>
                    <a:p>
                      <a:pPr algn="ctr"/>
                      <a:r>
                        <a:rPr lang="fr-FR" sz="1400"/>
                        <a:t>6 534</a:t>
                      </a:r>
                    </a:p>
                  </a:txBody>
                  <a:tcPr anchor="ctr"/>
                </a:tc>
                <a:tc>
                  <a:txBody>
                    <a:bodyPr/>
                    <a:lstStyle/>
                    <a:p>
                      <a:pPr algn="ctr"/>
                      <a:r>
                        <a:rPr lang="fr-FR" sz="1400"/>
                        <a:t>2 365</a:t>
                      </a:r>
                    </a:p>
                  </a:txBody>
                  <a:tcPr anchor="ctr"/>
                </a:tc>
                <a:tc>
                  <a:txBody>
                    <a:bodyPr/>
                    <a:lstStyle/>
                    <a:p>
                      <a:pPr algn="ctr"/>
                      <a:r>
                        <a:rPr lang="fr-FR" sz="1400"/>
                        <a:t>[2 307 - 2 422]</a:t>
                      </a:r>
                    </a:p>
                  </a:txBody>
                  <a:tcPr anchor="ctr"/>
                </a:tc>
                <a:tc>
                  <a:txBody>
                    <a:bodyPr/>
                    <a:lstStyle/>
                    <a:p>
                      <a:pPr algn="ctr"/>
                      <a:r>
                        <a:rPr lang="fr-FR" sz="1400"/>
                        <a:t>2 942</a:t>
                      </a:r>
                    </a:p>
                  </a:txBody>
                  <a:tcPr anchor="ctr"/>
                </a:tc>
                <a:tc>
                  <a:txBody>
                    <a:bodyPr/>
                    <a:lstStyle/>
                    <a:p>
                      <a:pPr algn="ctr"/>
                      <a:r>
                        <a:rPr lang="fr-FR" sz="1400"/>
                        <a:t>[2 869 - 3 015]</a:t>
                      </a:r>
                    </a:p>
                  </a:txBody>
                  <a:tcPr anchor="ctr"/>
                </a:tc>
                <a:tc>
                  <a:txBody>
                    <a:bodyPr/>
                    <a:lstStyle/>
                    <a:p>
                      <a:pPr algn="ctr"/>
                      <a:r>
                        <a:rPr lang="fr-FR" sz="1400"/>
                        <a:t>1,00</a:t>
                      </a:r>
                    </a:p>
                  </a:txBody>
                  <a:tcPr anchor="ctr"/>
                </a:tc>
                <a:tc>
                  <a:txBody>
                    <a:bodyPr/>
                    <a:lstStyle/>
                    <a:p>
                      <a:pPr algn="ctr"/>
                      <a:endParaRPr lang="fr-FR" sz="1400"/>
                    </a:p>
                  </a:txBody>
                  <a:tcPr anchor="ctr"/>
                </a:tc>
                <a:extLst>
                  <a:ext uri="{0D108BD9-81ED-4DB2-BD59-A6C34878D82A}">
                    <a16:rowId xmlns:a16="http://schemas.microsoft.com/office/drawing/2014/main" val="911473631"/>
                  </a:ext>
                </a:extLst>
              </a:tr>
              <a:tr h="193675">
                <a:tc>
                  <a:txBody>
                    <a:bodyPr/>
                    <a:lstStyle/>
                    <a:p>
                      <a:r>
                        <a:rPr lang="fr-FR" sz="1400"/>
                        <a:t>Total Hexagone</a:t>
                      </a:r>
                    </a:p>
                  </a:txBody>
                  <a:tcPr anchor="ctr"/>
                </a:tc>
                <a:tc>
                  <a:txBody>
                    <a:bodyPr/>
                    <a:lstStyle/>
                    <a:p>
                      <a:pPr algn="ctr"/>
                      <a:r>
                        <a:rPr lang="fr-FR" sz="1400"/>
                        <a:t>90 596</a:t>
                      </a:r>
                    </a:p>
                  </a:txBody>
                  <a:tcPr anchor="ctr"/>
                </a:tc>
                <a:tc>
                  <a:txBody>
                    <a:bodyPr/>
                    <a:lstStyle/>
                    <a:p>
                      <a:pPr algn="ctr"/>
                      <a:r>
                        <a:rPr lang="fr-FR" sz="1400"/>
                        <a:t>1 381</a:t>
                      </a:r>
                    </a:p>
                  </a:txBody>
                  <a:tcPr anchor="ctr"/>
                </a:tc>
                <a:tc>
                  <a:txBody>
                    <a:bodyPr/>
                    <a:lstStyle/>
                    <a:p>
                      <a:pPr algn="ctr"/>
                      <a:r>
                        <a:rPr lang="fr-FR" sz="1400"/>
                        <a:t>[1 372 - 1 390]</a:t>
                      </a:r>
                    </a:p>
                  </a:txBody>
                  <a:tcPr anchor="ctr"/>
                </a:tc>
                <a:tc>
                  <a:txBody>
                    <a:bodyPr/>
                    <a:lstStyle/>
                    <a:p>
                      <a:pPr algn="ctr"/>
                      <a:r>
                        <a:rPr lang="fr-FR" sz="1400"/>
                        <a:t>1 370</a:t>
                      </a:r>
                    </a:p>
                  </a:txBody>
                  <a:tcPr anchor="ctr"/>
                </a:tc>
                <a:tc>
                  <a:txBody>
                    <a:bodyPr/>
                    <a:lstStyle/>
                    <a:p>
                      <a:pPr algn="ctr"/>
                      <a:r>
                        <a:rPr lang="fr-FR" sz="1400"/>
                        <a:t>[1 361 - 1 379]</a:t>
                      </a:r>
                    </a:p>
                  </a:txBody>
                  <a:tcPr anchor="ctr"/>
                </a:tc>
                <a:tc>
                  <a:txBody>
                    <a:bodyPr/>
                    <a:lstStyle/>
                    <a:p>
                      <a:pPr algn="ctr"/>
                      <a:endParaRPr lang="fr-FR" sz="1400"/>
                    </a:p>
                  </a:txBody>
                  <a:tcPr anchor="ctr"/>
                </a:tc>
                <a:tc>
                  <a:txBody>
                    <a:bodyPr/>
                    <a:lstStyle/>
                    <a:p>
                      <a:pPr algn="ctr"/>
                      <a:endParaRPr lang="fr-FR" sz="1400" dirty="0"/>
                    </a:p>
                  </a:txBody>
                  <a:tcPr anchor="ctr"/>
                </a:tc>
                <a:extLst>
                  <a:ext uri="{0D108BD9-81ED-4DB2-BD59-A6C34878D82A}">
                    <a16:rowId xmlns:a16="http://schemas.microsoft.com/office/drawing/2014/main" val="1625530334"/>
                  </a:ext>
                </a:extLst>
              </a:tr>
            </a:tbl>
          </a:graphicData>
        </a:graphic>
      </p:graphicFrame>
    </p:spTree>
    <p:extLst>
      <p:ext uri="{BB962C8B-B14F-4D97-AF65-F5344CB8AC3E}">
        <p14:creationId xmlns:p14="http://schemas.microsoft.com/office/powerpoint/2010/main" val="12195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927648" y="6152728"/>
            <a:ext cx="6408712" cy="660648"/>
          </a:xfrm>
        </p:spPr>
        <p:txBody>
          <a:bodyPr/>
          <a:lstStyle/>
          <a:p>
            <a:pPr>
              <a:defRPr/>
            </a:pPr>
            <a:r>
              <a:rPr lang="fr-FR" altLang="fr-FR" sz="1800" i="1" dirty="0">
                <a:latin typeface="Comic Sans MS" panose="030F0702030302020204" pitchFamily="66" charset="0"/>
                <a:cs typeface="Times New Roman" panose="02020603050405020304" pitchFamily="18" charset="0"/>
              </a:rPr>
              <a:t>Tendance de l’incidence de la défaillance rénale avec traitement de suppléance selon l’âge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631504" y="317500"/>
            <a:ext cx="7512496" cy="5775796"/>
          </a:xfrm>
          <a:prstGeom prst="rect">
            <a:avLst/>
          </a:prstGeom>
        </p:spPr>
      </p:pic>
    </p:spTree>
    <p:extLst>
      <p:ext uri="{BB962C8B-B14F-4D97-AF65-F5344CB8AC3E}">
        <p14:creationId xmlns:p14="http://schemas.microsoft.com/office/powerpoint/2010/main" val="25603269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2060CD2-0321-4A05-ADEE-692B79EE3ED3}"/>
              </a:ext>
            </a:extLst>
          </p:cNvPr>
          <p:cNvSpPr txBox="1"/>
          <p:nvPr/>
        </p:nvSpPr>
        <p:spPr>
          <a:xfrm>
            <a:off x="1775520" y="1484784"/>
            <a:ext cx="8208912" cy="3416320"/>
          </a:xfrm>
          <a:prstGeom prst="rect">
            <a:avLst/>
          </a:prstGeom>
          <a:noFill/>
        </p:spPr>
        <p:txBody>
          <a:bodyPr wrap="square">
            <a:spAutoFit/>
          </a:bodyPr>
          <a:lstStyle/>
          <a:p>
            <a:r>
              <a:rPr lang="fr-FR" sz="2400" b="1" dirty="0">
                <a:latin typeface="Comic Sans MS" panose="030F0702030302020204" pitchFamily="66" charset="0"/>
                <a:ea typeface="Arial Unicode MS" panose="020B0604020202020204" pitchFamily="34" charset="-128"/>
                <a:cs typeface="Times New Roman" panose="02020603050405020304" pitchFamily="18" charset="0"/>
              </a:rPr>
              <a:t>Remerciements</a:t>
            </a:r>
            <a:r>
              <a:rPr lang="fr-FR" sz="2400" dirty="0">
                <a:latin typeface="Comic Sans MS" panose="030F0702030302020204" pitchFamily="66" charset="0"/>
                <a:ea typeface="Arial Unicode MS" panose="020B0604020202020204" pitchFamily="34" charset="-128"/>
                <a:cs typeface="Times New Roman" panose="02020603050405020304" pitchFamily="18" charset="0"/>
              </a:rPr>
              <a:t> à l’ensemble des équipes de dialyse et de greffe du territoire français et aux coordinations régionales qui par leur contribution permettent au registre d’atteindre ses objectifs avec un niveau élevé de qualité.</a:t>
            </a:r>
          </a:p>
          <a:p>
            <a:endParaRPr lang="fr-FR" sz="2400" dirty="0">
              <a:latin typeface="Comic Sans MS" panose="030F0702030302020204" pitchFamily="66" charset="0"/>
              <a:ea typeface="Arial Unicode MS" panose="020B0604020202020204" pitchFamily="34" charset="-128"/>
              <a:cs typeface="Times New Roman" panose="02020603050405020304" pitchFamily="18" charset="0"/>
            </a:endParaRPr>
          </a:p>
          <a:p>
            <a:r>
              <a:rPr lang="fr-FR" sz="2400" dirty="0">
                <a:latin typeface="Comic Sans MS" panose="030F0702030302020204" pitchFamily="66" charset="0"/>
                <a:ea typeface="Arial Unicode MS" panose="020B0604020202020204" pitchFamily="34" charset="-128"/>
                <a:cs typeface="Times New Roman" panose="02020603050405020304" pitchFamily="18" charset="0"/>
              </a:rPr>
              <a:t>Pour en savoir plus</a:t>
            </a:r>
          </a:p>
          <a:p>
            <a:endParaRPr lang="fr-FR" sz="2400" dirty="0"/>
          </a:p>
          <a:p>
            <a:r>
              <a:rPr lang="fr-FR" sz="2400" dirty="0">
                <a:hlinkClick r:id="rId2"/>
              </a:rPr>
              <a:t>https://www.agence-biomedecine.fr/Les-chiffres-du-R-E-I-N</a:t>
            </a:r>
            <a:r>
              <a:rPr lang="fr-FR" sz="2400" dirty="0"/>
              <a:t> </a:t>
            </a:r>
          </a:p>
        </p:txBody>
      </p:sp>
    </p:spTree>
    <p:extLst>
      <p:ext uri="{BB962C8B-B14F-4D97-AF65-F5344CB8AC3E}">
        <p14:creationId xmlns:p14="http://schemas.microsoft.com/office/powerpoint/2010/main" val="337264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11624" y="6248400"/>
            <a:ext cx="6912768" cy="564976"/>
          </a:xfrm>
        </p:spPr>
        <p:txBody>
          <a:bodyPr/>
          <a:lstStyle/>
          <a:p>
            <a:pPr>
              <a:defRPr/>
            </a:pPr>
            <a:r>
              <a:rPr lang="fr-FR" sz="1800" i="1" dirty="0">
                <a:latin typeface="Comic Sans MS" panose="030F0702030302020204" pitchFamily="66" charset="0"/>
                <a:cs typeface="Times New Roman" panose="02020603050405020304" pitchFamily="18" charset="0"/>
              </a:rPr>
              <a:t>Evolution du nombre de malades incidents en défaillance rénale avec traitement de suppléance</a:t>
            </a:r>
            <a:endParaRPr lang="fr-FR" altLang="fr-FR" sz="1800" i="1" dirty="0">
              <a:latin typeface="Comic Sans MS" panose="030F0702030302020204" pitchFamily="66" charset="0"/>
              <a:cs typeface="Times New Roman" panose="02020603050405020304" pitchFamily="18" charset="0"/>
            </a:endParaRP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87488" y="188640"/>
            <a:ext cx="7920880" cy="5976664"/>
          </a:xfrm>
          <a:prstGeom prst="rect">
            <a:avLst/>
          </a:prstGeom>
        </p:spPr>
      </p:pic>
    </p:spTree>
    <p:extLst>
      <p:ext uri="{BB962C8B-B14F-4D97-AF65-F5344CB8AC3E}">
        <p14:creationId xmlns:p14="http://schemas.microsoft.com/office/powerpoint/2010/main" val="1526077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29b97c5-632d-4bc3-9e0f-ce789bf88ecc"/>
  <p:tag name="_AMO_REFRESHMULTIPLELIST" val="&lt;Items&gt;&#10;  &lt;Item Id=&quot;517772354&quot; Checked=&quot;False&quot; /&gt;&#10;  &lt;Item Id=&quot;854866565&quot; Checked=&quot;False&quot; /&gt;&#10;  &lt;Item Id=&quot;730764134&quot; Checked=&quot;False&quot; /&gt;&#10;  &lt;Item Id=&quot;585866858&quot; Checked=&quot;False&quot; /&gt;&#10;&lt;/Items&gt;"/>
  <p:tag name="_AMO_CONTENTDEFINITION_854866565" val="&lt;ContentDefinition name=&quot;Fig_Inc_DIA_stand_par_sexe_age&quot; rsid=&quot;854866565&quot; type=&quot;StoredProcess&quot; format=&quot;ReportXml&quot; imgfmt=&quot;ActiveX&quot; created=&quot;03/09/2016 13:57:15&quot; modifed=&quot;05/27/2024 11:44:19&quot; user=&quot;SAS Administrator&quot; apply=&quot;False&quot; css=&quot;C:\Program Files (x86)\SASHome\x86\SASAddinforMicrosoftOffice\8\Styles\sasweb.css&quot; range=&quot;Fig_Inc_DIA_stand_par_sexe_age&quot; auto=&quot;False&quot; xTime=&quot;00:00:08.2905138&quot; rTime=&quot;00:00:00.6996709&quot; bgnew=&quot;False&quot; nFmt=&quot;False&quot; grphSet=&quot;True&quot; imgY=&quot;0&quot; imgX=&quot;0&quot; redirect=&quot;False&quot;&gt;&#10;  &lt;files&gt;D:\Users\ccouchoud\Documents\My SAS Files\Add-In for Microsoft Office\_SOA_A5ZECI7D.BC0000D8_480409878\main.srx&lt;/files&gt;&#10;  &lt;parents /&gt;&#10;  &lt;children /&gt;&#10;  &lt;param n=&quot;DisplayName&quot; v=&quot;Fig_Inc_DIA_stand_par_sexe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DisplayPath&amp;gt;/ABM/Pole REIN/Chapitre 2_INCIDENCE/Fig_Inc_DIA_stand_par_sexe_age&amp;lt;/DisplayPath&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54866565_ROM_F0.SEC2.SGRENDER_1.SEC1.BDY.IMG1" val="&lt;ContentLocation path=&quot;F0.SEC2.SGRender_1.SEC1.BDY.IMG1&quot; rsid=&quot;854866565&quot; tag=&quot;ROM&quot; fid=&quot;0&quot; /&gt;"/>
  <p:tag name="_AMO_CONTENTDEFINITION_517772354" val="&lt;ContentDefinition name=&quot;Tab_desc_DIA_age&quot; rsid=&quot;517772354&quot; type=&quot;StoredProcess&quot; format=&quot;ReportXml&quot; imgfmt=&quot;ActiveX&quot; created=&quot;03/09/2016 12:46:49&quot; modifed=&quot;05/27/2024 11:44:38&quot; user=&quot;SAS Administrator&quot; apply=&quot;False&quot; css=&quot;C:\Program Files (x86)\SASHome\x86\SASAddinforMicrosoftOffice\8\Styles\sasweb.css&quot; range=&quot;Tab_desc_DIA_age&quot; auto=&quot;False&quot; xTime=&quot;00:00:12.7721915&quot; rTime=&quot;00:00:00.6735955&quot; bgnew=&quot;False&quot; nFmt=&quot;False&quot; grphSet=&quot;True&quot; imgY=&quot;0&quot; imgX=&quot;0&quot; redirect=&quot;False&quot;&gt;&#10;  &lt;files&gt;D:\Users\ccouchoud\Documents\My SAS Files\Add-In for Microsoft Office\_SOA_A5ZECI7D.BC0000DQ_22072289\main.srx&lt;/files&gt;&#10;  &lt;parents /&gt;&#10;  &lt;children /&gt;&#10;  &lt;param n=&quot;DisplayName&quot; v=&quot;Tab_desc_DIA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DisplayPath&amp;gt;/ABM/Pole REIN/Chapitre 2_INCIDENCE/Tab_desc_DIA_age&amp;lt;/DisplayPath&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7772354_ROM_F0.SEC2.REPORT_1.SEC1.BDY.DETAILED_AND_OR_SUMMARIZED_REPORT" val="&lt;ContentLocation path=&quot;F0.SEC2.Report_1.SEC1.BDY.Detailed_and_or_summarized_report&quot; rsid=&quot;517772354&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137387077" val="&lt;ContentDefinition name=&quot;Fig_Tendance_stand_DIA_par_age&quot; rsid=&quot;137387077&quot; type=&quot;StoredProcess&quot; format=&quot;ReportXml&quot; imgfmt=&quot;ActiveX&quot; created=&quot;02/22/2018 15:03:20&quot; modifed=&quot;05/27/2024 11:44:53&quot; user=&quot;SAS Administrator&quot; apply=&quot;False&quot; css=&quot;C:\Program Files (x86)\SASHome\x86\SASAddinforMicrosoftOffice\8\Styles\sasweb.css&quot; range=&quot;Fig_Tendance_stand_DIA_par_age&quot; auto=&quot;False&quot; xTime=&quot;00:00:06.2095117&quot; rTime=&quot;00:00:00.4102167&quot; bgnew=&quot;False&quot; nFmt=&quot;False&quot; grphSet=&quot;True&quot; imgY=&quot;0&quot; imgX=&quot;0&quot; redirect=&quot;False&quot;&gt;&#10;  &lt;files&gt;D:\Users\ccouchoud\Documents\My SAS Files\Add-In for Microsoft Office\_SOA_A5ZECI7D.BC0000DN_953476671\main.srx&lt;/files&gt;&#10;  &lt;parents /&gt;&#10;  &lt;children /&gt;&#10;  &lt;param n=&quot;DisplayName&quot; v=&quot;Fig_Tendance_stand_DIA_par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stand_DIA_par_age&amp;lt;/DisplayName&amp;gt;&amp;#xD;&amp;#xA;  &amp;lt;DisplayPath&amp;gt;/ABM/Pole REIN/Chapitre 2_INCIDENCE/Fig_Tendance_stand_DIA_par_age&amp;lt;/DisplayPath&amp;gt;&amp;#xD;&amp;#xA;  &amp;lt;SBIP&amp;gt;/ABM/Pole REIN/Chapitre 2_INCIDENCE/Fig_Tendance_stand_DIA_par_age&amp;lt;/SBIP&amp;gt;&amp;#xD;&amp;#xA;  &amp;lt;SBIPFull&amp;gt;/ABM/Pole REIN/Chapitre 2_INCIDENCE/Fig_Tendance_stand_DIA_par_age(StoredProcess)&amp;lt;/SBIPFull&amp;gt;&amp;#xD;&amp;#xA;  &amp;lt;Path&amp;gt;/ABM/Pole REIN/Chapitre 2_INCIDENCE/Fig_Tendance_stand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37387077_ROM_F0.SEC2.SGRENDER_1.SEC1.BDY.IMG1" val="&lt;ContentLocation path=&quot;F0.SEC2.SGRender_1.SEC1.BDY.IMG1&quot; rsid=&quot;137387077&quot; tag=&quot;ROM&quot; fid=&quot;0&quot; /&gt;"/>
  <p:tag name="_AMO_CONTENTDEFINITION_730764134" val="&lt;ContentDefinition name=&quot;Fig_Tendance_part_residuelle&quot; rsid=&quot;730764134&quot; type=&quot;StoredProcess&quot; format=&quot;ReportXml&quot; imgfmt=&quot;ActiveX&quot; created=&quot;03/09/2016 14:45:04&quot; modifed=&quot;05/27/2024 11:45:26&quot; user=&quot;SAS Administrator&quot; apply=&quot;False&quot; css=&quot;C:\Program Files (x86)\SASHome\x86\SASAddinforMicrosoftOffice\8\Styles\sasweb.css&quot; range=&quot;Fig_Tendance_part_residuelle&quot; auto=&quot;False&quot; xTime=&quot;00:00:23.3191517&quot; rTime=&quot;00:00:00.4014459&quot; bgnew=&quot;False&quot; nFmt=&quot;False&quot; grphSet=&quot;True&quot; imgY=&quot;0&quot; imgX=&quot;0&quot; redirect=&quot;False&quot;&gt;&#10;  &lt;files&gt;D:\Users\ccouchoud\Documents\My SAS Files\Add-In for Microsoft Office\_SOA_A5ZECI7D.BC0000DK_808062476\main.srx&lt;/files&gt;&#10;  &lt;parents /&gt;&#10;  &lt;children /&gt;&#10;  &lt;param n=&quot;DisplayName&quot; v=&quot;Fig_Tendance_part_residuell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DisplayPath&amp;gt;/ABM/Pole REIN/Chapitre 2_INCIDENCE/Fig_Tendance_part_residuelle&amp;lt;/DisplayPath&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30764134_ROM_F0.SEC2.SGRENDER_1.SEC1.BDY.IMG1" val="&lt;ContentLocation path=&quot;F0.SEC2.SGRender_1.SEC1.BDY.IMG1&quot; rsid=&quot;730764134&quot; tag=&quot;ROM&quot; fid=&quot;0&quot; /&gt;"/>
  <p:tag name="_AMO_CONTENTDEFINITION_585866858" val="&lt;ContentDefinition name=&quot;Fig_Tendance_part_residuelle_diabétiques&quot; rsid=&quot;585866858&quot; type=&quot;StoredProcess&quot; format=&quot;ReportXml&quot; imgfmt=&quot;ActiveX&quot; created=&quot;03/09/2016 15:02:33&quot; modifed=&quot;05/27/2024 11:46:03&quot; user=&quot;SAS Administrator&quot; apply=&quot;False&quot; css=&quot;C:\Program Files (x86)\SASHome\x86\SASAddinforMicrosoftOffice\8\Styles\sasweb.css&quot; range=&quot;Fig_Tendance_part_residuelle_diabétiques&quot; auto=&quot;False&quot; xTime=&quot;00:00:23.3160125&quot; rTime=&quot;00:00:00.4477881&quot; bgnew=&quot;False&quot; nFmt=&quot;False&quot; grphSet=&quot;True&quot; imgY=&quot;0&quot; imgX=&quot;0&quot; redirect=&quot;False&quot;&gt;&#10;  &lt;files&gt;D:\Users\ccouchoud\Documents\My SAS Files\Add-In for Microsoft Office\_SOA_A5ZECI7D.BC0000DL_921009984\main.srx&lt;/files&gt;&#10;  &lt;parents /&gt;&#10;  &lt;children /&gt;&#10;  &lt;param n=&quot;DisplayName&quot; v=&quot;Fig_Tendance_part_residuelle_diabétiques&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DisplayPath&amp;gt;/ABM/Pole REIN/Chapitre 2_INCIDENCE/Fig_Tendance_part_residuelle_diabétiques&amp;lt;/DisplayPath&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5866858_ROM_F0.SEC2.SGRENDER_1.SEC1.BDY.IMG1" val="&lt;ContentLocation path=&quot;F0.SEC2.SGRender_1.SEC1.BDY.IMG1&quot; rsid=&quot;585866858&quot; tag=&quot;ROM&quot; fid=&quot;0&quot; /&gt;"/>
  <p:tag name="_AMO_CONTENTDEFINITION_364136269" val="&lt;ContentDefinition name=&quot;Figure_CV_sexe_age&quot; rsid=&quot;364136269&quot; type=&quot;StoredProcess&quot; format=&quot;ReportXml&quot; imgfmt=&quot;Png&quot; created=&quot;05/16/2025 12:38:59&quot; modifed=&quot;05/16/2025 12:38:59&quot; user=&quot;SAS Administrator&quot; apply=&quot;False&quot; css=&quot;C:\Program Files (x86)\SASHome\x86\SASAddinforMicrosoftOffice\8\Styles\sasweb.css&quot; range=&quot;Figure_CV_sexe_age_2&quot; auto=&quot;False&quot; xTime=&quot;00:00:13.1603994&quot; rTime=&quot;00:00:00.5784595&quot; bgnew=&quot;False&quot; nFmt=&quot;False&quot; grphSet=&quot;True&quot; imgY=&quot;0&quot; imgX=&quot;0&quot; redirect=&quot;False&quot;&gt;&#10;  &lt;files&gt;D:\Users\ccouchoud\Documents\My SAS Files\Add-In for Microsoft Office\_SOA_A5ZECI7D.BC0000G9_669236166\main.srx&lt;/files&gt;&#10;  &lt;parents /&gt;&#10;  &lt;children /&gt;&#10;  &lt;param n=&quot;DisplayName&quot; v=&quot;Figure_CV_sex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V_sexe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ure_CV_sexe_age&amp;lt;/DisplayName&amp;gt;&amp;#xD;&amp;#xA;  &amp;lt;DisplayPath&amp;gt;/ABM/Pole REIN/Chapitre 4_NOUVEAUX/Figure_CV_sexe_age&amp;lt;/DisplayPath&amp;gt;&amp;#xD;&amp;#xA;  &amp;lt;SBIP&amp;gt;/ABM/Pole REIN/Chapitre 4_NOUVEAUX/Figure_CV_sexe_age&amp;lt;/SBIP&amp;gt;&amp;#xD;&amp;#xA;  &amp;lt;SBIPFull&amp;gt;/ABM/Pole REIN/Chapitre 4_NOUVEAUX/Figure_CV_sexe_age(StoredProcess)&amp;lt;/SBIPFull&amp;gt;&amp;#xD;&amp;#xA;  &amp;lt;Path&amp;gt;/ABM/Pole REIN/Chapitre 4_NOUVEAUX/Figure_CV_sexe_age&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64136269_ROM_F0.SEC2.GPLOT_1.SEC1.BDY.IMG1" val="&lt;ContentLocation path=&quot;F0.SEC2.GPlot_1.SEC1.BDY.IMG1&quot; rsid=&quot;364136269&quot; tag=&quot;ROM&quot; fid=&quot;0&quot; /&gt;"/>
  <p:tag name="_AMO_CONTENTDEFINITION_530809552" val="&lt;ContentDefinition name=&quot;Fig_cmdt_age&quot; rsid=&quot;530809552&quot; type=&quot;StoredProcess&quot; format=&quot;ReportXml&quot; imgfmt=&quot;Png&quot; created=&quot;05/16/2025 12:43:35&quot; modifed=&quot;05/16/2025 12:43:35&quot; user=&quot;SAS Administrator&quot; apply=&quot;False&quot; css=&quot;C:\Program Files (x86)\SASHome\x86\SASAddinforMicrosoftOffice\8\Styles\sasweb.css&quot; range=&quot;Fig_cmdt_age_2&quot; auto=&quot;False&quot; xTime=&quot;00:00:07.9392612&quot; rTime=&quot;00:00:00.3813262&quot; bgnew=&quot;False&quot; nFmt=&quot;False&quot; grphSet=&quot;True&quot; imgY=&quot;0&quot; imgX=&quot;0&quot; redirect=&quot;False&quot;&gt;&#10;  &lt;files&gt;D:\Users\ccouchoud\Documents\My SAS Files\Add-In for Microsoft Office\_SOA_A5ZECI7D.BC0000G6_940761107\main.srx&lt;/files&gt;&#10;  &lt;parents /&gt;&#10;  &lt;children /&gt;&#10;  &lt;param n=&quot;DisplayName&quot; v=&quot;Fig_cmdt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cmdt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cmdt_age&amp;lt;/DisplayName&amp;gt;&amp;#xD;&amp;#xA;  &amp;lt;DisplayPath&amp;gt;/ABM/Pole REIN/Chapitre 4_NOUVEAUX/Fig_cmdt_age&amp;lt;/DisplayPath&amp;gt;&amp;#xD;&amp;#xA;  &amp;lt;SBIP&amp;gt;/ABM/Pole REIN/Chapitre 4_NOUVEAUX/Fig_cmdt_age&amp;lt;/SBIP&amp;gt;&amp;#xD;&amp;#xA;  &amp;lt;SBIPFull&amp;gt;/ABM/Pole REIN/Chapitre 4_NOUVEAUX/Fig_cmdt_age(StoredProcess)&amp;lt;/SBIPFull&amp;gt;&amp;#xD;&amp;#xA;  &amp;lt;Path&amp;gt;/ABM/Pole REIN/Chapitre 4_NOUVEAUX/Fig_cmdt_age&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30809552_ROM_F0.SEC2.SGRENDER_1.SEC1.BDY.IMG1" val="&lt;ContentLocation path=&quot;F0.SEC2.SGRender_1.SEC1.BDY.IMG1&quot; rsid=&quot;530809552&quot; tag=&quot;ROM&quot; fid=&quot;0&quot; /&gt;"/>
  <p:tag name="_AMO_CONTENTDEFINITION_597693075" val="&lt;ContentDefinition name=&quot;Fig_hb_urg&quot; rsid=&quot;597693075&quot; type=&quot;StoredProcess&quot; format=&quot;ReportXml&quot; imgfmt=&quot;Png&quot; created=&quot;05/16/2025 12:44:53&quot; modifed=&quot;05/16/2025 12:44:53&quot; user=&quot;SAS Administrator&quot; apply=&quot;False&quot; css=&quot;C:\Program Files (x86)\SASHome\x86\SASAddinforMicrosoftOffice\8\Styles\sasweb.css&quot; range=&quot;Fig_hb_urg_2&quot; auto=&quot;False&quot; xTime=&quot;00:00:08.0964408&quot; rTime=&quot;00:00:00.3863039&quot; bgnew=&quot;False&quot; nFmt=&quot;False&quot; grphSet=&quot;True&quot; imgY=&quot;0&quot; imgX=&quot;0&quot; redirect=&quot;False&quot;&gt;&#10;  &lt;files&gt;D:\Users\ccouchoud\Documents\My SAS Files\Add-In for Microsoft Office\_SOA_A5ZECI7D.BC0000G7_424029360\main.srx&lt;/files&gt;&#10;  &lt;parents /&gt;&#10;  &lt;children /&gt;&#10;  &lt;param n=&quot;DisplayName&quot; v=&quot;Fig_hb_urg&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b_urg&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hb_urg&amp;lt;/DisplayName&amp;gt;&amp;#xD;&amp;#xA;  &amp;lt;DisplayPath&amp;gt;/ABM/Pole REIN/Chapitre 4_NOUVEAUX/Fig_hb_urg&amp;lt;/DisplayPath&amp;gt;&amp;#xD;&amp;#xA;  &amp;lt;SBIP&amp;gt;/ABM/Pole REIN/Chapitre 4_NOUVEAUX/Fig_hb_urg&amp;lt;/SBIP&amp;gt;&amp;#xD;&amp;#xA;  &amp;lt;SBIPFull&amp;gt;/ABM/Pole REIN/Chapitre 4_NOUVEAUX/Fig_hb_urg(StoredProcess)&amp;lt;/SBIPFull&amp;gt;&amp;#xD;&amp;#xA;  &amp;lt;Path&amp;gt;/ABM/Pole REIN/Chapitre 4_NOUVEAUX/Fig_hb_urg&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97693075_ROM_F0.SEC2.SGRENDER_1.SEC1.BDY.IMG1" val="&lt;ContentLocation path=&quot;F0.SEC2.SGRender_1.SEC1.BDY.IMG1&quot; rsid=&quot;597693075&quot; tag=&quot;ROM&quot; fid=&quot;0&quot; /&gt;"/>
  <p:tag name="_AMO_CONTENTDEFINITION_364142555" val="&lt;ContentDefinition name=&quot;Fig_Tend_EC.sas&quot; rsid=&quot;364142555&quot; type=&quot;StoredProcess&quot; format=&quot;ReportXml&quot; imgfmt=&quot;Png&quot; created=&quot;05/16/2025 12:46:38&quot; modifed=&quot;05/16/2025 12:46:38&quot; user=&quot;Mathilde Lassalle&quot; apply=&quot;False&quot; css=&quot;C:\Program Files (x86)\SASHome\x86\SASAddinforMicrosoftOffice\8\Styles\sasweb.css&quot; range=&quot;Fig_Tend_EC_sas_2&quot; auto=&quot;False&quot; xTime=&quot;00:00:08.9913512&quot; rTime=&quot;00:00:00.3922772&quot; bgnew=&quot;False&quot; nFmt=&quot;False&quot; grphSet=&quot;True&quot; imgY=&quot;0&quot; imgX=&quot;0&quot; redirect=&quot;False&quot;&gt;&#10;  &lt;files&gt;D:\Users\ccouchoud\Documents\My SAS Files\Add-In for Microsoft Office\_SOA_A5ZECI7D.BC0000Q2_558790474\main.srx&lt;/files&gt;&#10;  &lt;parents /&gt;&#10;  &lt;children /&gt;&#10;  &lt;param n=&quot;DisplayName&quot; v=&quot;Fig_Tend_EC.sas&quot; /&gt;&#10;  &lt;param n=&quot;DisplayType&quot; v=&quot;Application stockée&quot; /&gt;&#10;  &lt;param n=&quot;AMO_Version&quot; v=&quot;8.4&quot; /&gt;&#10;  &lt;param n=&quot;ServerHostName&quot; v=&quot;yam&quot; /&gt;&#10;  &lt;param n=&quot;Author&quot; v=&quot;Mathilde Lassal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EC.sas&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EC.sas&amp;lt;/DisplayName&amp;gt;&amp;#xD;&amp;#xA;  &amp;lt;DisplayPath&amp;gt;/ABM/Pole REIN/Chapitre 4_NOUVEAUX/Fig_Tend_EC.sas&amp;lt;/DisplayPath&amp;gt;&amp;#xD;&amp;#xA;  &amp;lt;SBIP&amp;gt;/ABM/Pole REIN/Chapitre 4_NOUVEAUX/Fig_Tend_EC.sas&amp;lt;/SBIP&amp;gt;&amp;#xD;&amp;#xA;  &amp;lt;SBIPFull&amp;gt;/ABM/Pole REIN/Chapitre 4_NOUVEAUX/Fig_Tend_EC.sas(StoredProcess)&amp;lt;/SBIPFull&amp;gt;&amp;#xD;&amp;#xA;  &amp;lt;Path&amp;gt;/ABM/Pole REIN/Chapitre 4_NOUVEAUX/Fig_Tend_EC.sas&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64142555_ROM_F0.SEC2.SGRENDER_1.SEC1.BDY.IMG1" val="&lt;ContentLocation path=&quot;F0.SEC2.SGRender_1.SEC1.BDY.IMG1&quot; rsid=&quot;364142555&quot; tag=&quot;ROM&quot; fid=&quot;0&quot; /&gt;"/>
  <p:tag name="_AMO_CONTENTDEFINITION_118172493" val="&lt;ContentDefinition name=&quot;Tab_Tend_JoinPoint_PEC&quot; rsid=&quot;118172493&quot; type=&quot;StoredProcess&quot; format=&quot;ReportXml&quot; imgfmt=&quot;Png&quot; created=&quot;05/16/2025 12:47:22&quot; modifed=&quot;05/16/2025 12:47:22&quot; user=&quot;Cecile Couchoud&quot; apply=&quot;False&quot; css=&quot;C:\Program Files (x86)\SASHome\x86\SASAddinforMicrosoftOffice\8\Styles\sasweb.css&quot; range=&quot;Tab_Tend_JoinPoint_PEC&quot; auto=&quot;False&quot; xTime=&quot;00:00:18.1820165&quot; rTime=&quot;00:00:00.1274412&quot; bgnew=&quot;False&quot; nFmt=&quot;False&quot; grphSet=&quot;True&quot; imgY=&quot;0&quot; imgX=&quot;0&quot; redirect=&quot;False&quot;&gt;&#10;  &lt;files&gt;D:\Users\ccouchoud\Documents\My SAS Files\Add-In for Microsoft Office\_SOA_A5ZECI7D.BC0000GB_465071579\main.srx&lt;/files&gt;&#10;  &lt;parents /&gt;&#10;  &lt;children /&gt;&#10;  &lt;param n=&quot;DisplayName&quot; v=&quot;Tab_Tend_JoinPoint_PEC&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end_JoinPoint_PEC&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Tab_Tend_JoinPoint_PEC&amp;lt;/DisplayName&amp;gt;&amp;#xD;&amp;#xA;  &amp;lt;DisplayPath&amp;gt;/ABM/Pole REIN/Chapitre 4_NOUVEAUX/Tab_Tend_JoinPoint_PEC&amp;lt;/DisplayPath&amp;gt;&amp;#xD;&amp;#xA;  &amp;lt;SBIP&amp;gt;/ABM/Pole REIN/Chapitre 4_NOUVEAUX/Tab_Tend_JoinPoint_PEC&amp;lt;/SBIP&amp;gt;&amp;#xD;&amp;#xA;  &amp;lt;SBIPFull&amp;gt;/ABM/Pole REIN/Chapitre 4_NOUVEAUX/Tab_Tend_JoinPoint_PEC(StoredProcess)&amp;lt;/SBIPFull&amp;gt;&amp;#xD;&amp;#xA;  &amp;lt;Path&amp;gt;/ABM/Pole REIN/Chapitre 4_NOUVEAUX/Tab_Tend_JoinPoint_PEC&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lt;/ContentDefinition&gt;"/>
  <p:tag name="_AMO_CONTENTDEFINITION_173823507" val="&lt;ContentDefinition name=&quot;Fig_Tend_PEC.sas&quot; rsid=&quot;173823507&quot; type=&quot;StoredProcess&quot; format=&quot;ReportXml&quot; imgfmt=&quot;Png&quot; created=&quot;05/16/2025 12:47:44&quot; modifed=&quot;05/16/2025 12:47:44&quot; user=&quot;Cecile Couchoud&quot; apply=&quot;False&quot; css=&quot;C:\Program Files (x86)\SASHome\x86\SASAddinforMicrosoftOffice\8\Styles\sasweb.css&quot; range=&quot;Fig_Tend_PEC_sas_2&quot; auto=&quot;False&quot; xTime=&quot;00:00:08.7481678&quot; rTime=&quot;00:00:00.4231427&quot; bgnew=&quot;False&quot; nFmt=&quot;False&quot; grphSet=&quot;True&quot; imgY=&quot;0&quot; imgX=&quot;0&quot; redirect=&quot;False&quot;&gt;&#10;  &lt;files&gt;D:\Users\ccouchoud\Documents\My SAS Files\Add-In for Microsoft Office\_SOA_A5ZECI7D.BC0000Q6_888552294\main.srx&lt;/files&gt;&#10;  &lt;parents /&gt;&#10;  &lt;children /&gt;&#10;  &lt;param n=&quot;DisplayName&quot; v=&quot;Fig_Tend_PEC.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PEC.sas&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PEC.sas&amp;lt;/DisplayName&amp;gt;&amp;#xD;&amp;#xA;  &amp;lt;DisplayPath&amp;gt;/ABM/Pole REIN/Chapitre 4_NOUVEAUX/Fig_Tend_PEC.sas&amp;lt;/DisplayPath&amp;gt;&amp;#xD;&amp;#xA;  &amp;lt;SBIP&amp;gt;/ABM/Pole REIN/Chapitre 4_NOUVEAUX/Fig_Tend_PEC.sas&amp;lt;/SBIP&amp;gt;&amp;#xD;&amp;#xA;  &amp;lt;SBIPFull&amp;gt;/ABM/Pole REIN/Chapitre 4_NOUVEAUX/Fig_Tend_PEC.sas(StoredProcess)&amp;lt;/SBIPFull&amp;gt;&amp;#xD;&amp;#xA;  &amp;lt;Path&amp;gt;/ABM/Pole REIN/Chapitre 4_NOUVEAUX/Fig_Tend_PEC.sas&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73823507_ROM_F0.SEC2.SGRENDER_1.SEC1.BDY.IMG1" val="&lt;ContentLocation path=&quot;F0.SEC2.SGRender_1.SEC1.BDY.IMG1&quot; rsid=&quot;173823507&quot; tag=&quot;ROM&quot; fid=&quot;0&quot; /&gt;"/>
  <p:tag name="_AMO_CONTENTDEFINITION_288654916" val="&lt;ContentDefinition name=&quot;Fig_Tend_TT90&quot; rsid=&quot;288654916&quot; type=&quot;StoredProcess&quot; format=&quot;ReportXml&quot; imgfmt=&quot;Png&quot; created=&quot;05/16/2025 12:48:39&quot; modifed=&quot;05/16/2025 12:48:39&quot; user=&quot;Cecile Couchoud&quot; apply=&quot;False&quot; css=&quot;C:\Program Files (x86)\SASHome\x86\SASAddinforMicrosoftOffice\8\Styles\sasweb.css&quot; range=&quot;Fig_Tend_TT90_2&quot; auto=&quot;False&quot; xTime=&quot;00:00:08.2837900&quot; rTime=&quot;00:00:00.4052197&quot; bgnew=&quot;False&quot; nFmt=&quot;False&quot; grphSet=&quot;True&quot; imgY=&quot;0&quot; imgX=&quot;0&quot; redirect=&quot;False&quot;&gt;&#10;  &lt;files&gt;D:\Users\ccouchoud\Documents\My SAS Files\Add-In for Microsoft Office\_SOA_A5ZECI7D.BC0000Q4_515147889\main.srx&lt;/files&gt;&#10;  &lt;parents /&gt;&#10;  &lt;children /&gt;&#10;  &lt;param n=&quot;DisplayName&quot; v=&quot;Fig_Tend_TT90&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TT90&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TT90&amp;lt;/DisplayName&amp;gt;&amp;#xD;&amp;#xA;  &amp;lt;DisplayPath&amp;gt;/ABM/Pole REIN/Chapitre 4_NOUVEAUX/Fig_Tend_TT90&amp;lt;/DisplayPath&amp;gt;&amp;#xD;&amp;#xA;  &amp;lt;SBIP&amp;gt;/ABM/Pole REIN/Chapitre 4_NOUVEAUX/Fig_Tend_TT90&amp;lt;/SBIP&amp;gt;&amp;#xD;&amp;#xA;  &amp;lt;SBIPFull&amp;gt;/ABM/Pole REIN/Chapitre 4_NOUVEAUX/Fig_Tend_TT90(StoredProcess)&amp;lt;/SBIPFull&amp;gt;&amp;#xD;&amp;#xA;  &amp;lt;Path&amp;gt;/ABM/Pole REIN/Chapitre 4_NOUVEAUX/Fig_Tend_TT90&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88654916_ROM_F0.SEC2.SGRENDER_1.SEC1.BDY.IMG1" val="&lt;ContentLocation path=&quot;F0.SEC2.SGRender_1.SEC1.BDY.IMG1&quot; rsid=&quot;288654916&quot; tag=&quot;ROM&quot; fid=&quot;0&quot; /&gt;"/>
  <p:tag name="_AMO_CONTENTDEFINITION_886561584" val="&lt;ContentDefinition name=&quot;Tab_Provenance&quot; rsid=&quot;886561584&quot; type=&quot;StoredProcess&quot; format=&quot;ReportXml&quot; imgfmt=&quot;Png&quot; created=&quot;05/19/2025 09:47:48&quot; modifed=&quot;05/19/2025 09:47:48&quot; user=&quot;SAS Administrator&quot; apply=&quot;False&quot; css=&quot;C:\Program Files (x86)\SASHome\x86\SASAddinforMicrosoftOffice\8\Styles\sasweb.css&quot; range=&quot;Tab_Provenance_2&quot; auto=&quot;False&quot; xTime=&quot;00:00:12.7418930&quot; rTime=&quot;00:00:01.3620165&quot; bgnew=&quot;False&quot; nFmt=&quot;False&quot; grphSet=&quot;True&quot; imgY=&quot;0&quot; imgX=&quot;0&quot; redirect=&quot;False&quot;&gt;&#10;  &lt;files&gt;D:\Users\ccouchoud\Documents\My SAS Files\Add-In for Microsoft Office\_SOA_A5ZECI7D.BC0000CL_962654784\main.srx&lt;/files&gt;&#10;  &lt;parents /&gt;&#10;  &lt;children /&gt;&#10;  &lt;param n=&quot;DisplayName&quot; v=&quot;Tab_Provenanc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Provenanc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Tab_Provenance&amp;lt;/DisplayName&amp;gt;&amp;#xD;&amp;#xA;  &amp;lt;DisplayPath&amp;gt;/ABM/Pole REIN/Chapitre 11_FLUX/Tab_Provenance&amp;lt;/DisplayPath&amp;gt;&amp;#xD;&amp;#xA;  &amp;lt;SBIP&amp;gt;/ABM/Pole REIN/Chapitre 11_FLUX/Tab_Provenance&amp;lt;/SBIP&amp;gt;&amp;#xD;&amp;#xA;  &amp;lt;SBIPFull&amp;gt;/ABM/Pole REIN/Chapitre 11_FLUX/Tab_Provenance(StoredProcess)&amp;lt;/SBIPFull&amp;gt;&amp;#xD;&amp;#xA;  &amp;lt;Path&amp;gt;/ABM/Pole REIN/Chapitre 11_FLUX/Tab_Provenanc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86561584_ROM_F0.SEC2.REPORT_1.SEC1.BDY.DETAILED_AND_OR_SUMMARIZED_REPORT" val="&lt;ContentLocation path=&quot;F0.SEC2.Report_1.SEC1.BDY.Detailed_and_or_summarized_report&quot; rsid=&quot;886561584&quot; tag=&quot;ROM&quot; fid=&quot;0&quot;&gt;&#10;  &lt;param n=&quot;tableSig&quot; v=&quot;R:R=11:C=11:FCR=4:FCC=1:RSP.1=2,H,10:RSP.2=2,H,2;4,H,2;6,H,2;8,H,2;10,H,2&quot; /&gt;&#10;  &lt;param n=&quot;TruncRows&quot; v=&quot;0&quot; /&gt;&#10;  &lt;param n=&quot;TruncCols&quot; v=&quot;0&quot; /&gt;&#10;  &lt;param n=&quot;PromptLargeTables&quot; v=&quot;True&quot; /&gt;&#10;  &lt;param n=&quot;AmoRowCount&quot; v=&quot;11&quot; /&gt;&#10;  &lt;param n=&quot;AmoColCount&quot; v=&quot;11&quot; /&gt;&#10;&lt;/ContentLocation&gt;"/>
  <p:tag name="_AMO_CONTENTLOCATION_886561584_ROM_F0.SEC2.REPORT_2.SEC1.BDY.DETAILED_AND_OR_SUMMARIZED_REPORT" val="&lt;ContentLocation path=&quot;F0.SEC2.Report_2.SEC1.BDY.Detailed_and_or_summarized_report&quot; rsid=&quot;886561584&quot; tag=&quot;ROM&quot; fid=&quot;0&quot;&gt;&#10;  &lt;param n=&quot;tableSig&quot; v=&quot;R:R=8:C=11:FCR=2:FCC=1&quot; /&gt;&#10;  &lt;param n=&quot;TruncRows&quot; v=&quot;0&quot; /&gt;&#10;  &lt;param n=&quot;TruncCols&quot; v=&quot;0&quot; /&gt;&#10;  &lt;param n=&quot;PromptLargeTables&quot; v=&quot;True&quot; /&gt;&#10;  &lt;param n=&quot;AmoRowCount&quot; v=&quot;8&quot; /&gt;&#10;  &lt;param n=&quot;AmoColCount&quot; v=&quot;11&quot; /&gt;&#10;&lt;/ContentLocation&gt;"/>
  <p:tag name="_AMO_CONTENTDEFINITION_367455861" val="&lt;ContentDefinition name=&quot;Tab_Devenir&quot; rsid=&quot;367455861&quot; type=&quot;StoredProcess&quot; format=&quot;ReportXml&quot; imgfmt=&quot;Png&quot; created=&quot;05/19/2025 09:49:21&quot; modifed=&quot;05/19/2025 09:49:21&quot; user=&quot;SAS Administrator&quot; apply=&quot;False&quot; css=&quot;C:\Program Files (x86)\SASHome\x86\SASAddinforMicrosoftOffice\8\Styles\sasweb.css&quot; range=&quot;Tab_Devenir_2&quot; auto=&quot;False&quot; xTime=&quot;00:00:07.0934646&quot; rTime=&quot;00:00:00.9319059&quot; bgnew=&quot;False&quot; nFmt=&quot;False&quot; grphSet=&quot;True&quot; imgY=&quot;0&quot; imgX=&quot;0&quot; redirect=&quot;False&quot;&gt;&#10;  &lt;files&gt;D:\Users\ccouchoud\Documents\My SAS Files\Add-In for Microsoft Office\_SOA_A5ZECI7D.BC0000CJ_950711575\main.srx&lt;/files&gt;&#10;  &lt;parents /&gt;&#10;  &lt;children /&gt;&#10;  &lt;param n=&quot;DisplayName&quot; v=&quot;Tab_Devenir&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venir&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Tab_Devenir&amp;lt;/DisplayName&amp;gt;&amp;#xD;&amp;#xA;  &amp;lt;DisplayPath&amp;gt;/ABM/Pole REIN/Chapitre 11_FLUX/Tab_Devenir&amp;lt;/DisplayPath&amp;gt;&amp;#xD;&amp;#xA;  &amp;lt;SBIP&amp;gt;/ABM/Pole REIN/Chapitre 11_FLUX/Tab_Devenir&amp;lt;/SBIP&amp;gt;&amp;#xD;&amp;#xA;  &amp;lt;SBIPFull&amp;gt;/ABM/Pole REIN/Chapitre 11_FLUX/Tab_Devenir(StoredProcess)&amp;lt;/SBIPFull&amp;gt;&amp;#xD;&amp;#xA;  &amp;lt;Path&amp;gt;/ABM/Pole REIN/Chapitre 11_FLUX/Tab_Devenir&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67455861_ROM_F0.SEC2.REPORT_1.SEC1.BDY.DETAILED_AND_OR_SUMMARIZED_REPORT" val="&lt;ContentLocation path=&quot;F0.SEC2.Report_1.SEC1.BDY.Detailed_and_or_summarized_report&quot; rsid=&quot;367455861&quot; tag=&quot;ROM&quot; fid=&quot;0&quot;&gt;&#10;  &lt;param n=&quot;tableSig&quot; v=&quot;R:R=13:C=11:FCR=4:FCC=1:RSP.1=2,H,10:RSP.2=2,H,2;4,H,2;6,H,2;8,H,2;10,H,2&quot; /&gt;&#10;  &lt;param n=&quot;TruncRows&quot; v=&quot;0&quot; /&gt;&#10;  &lt;param n=&quot;TruncCols&quot; v=&quot;0&quot; /&gt;&#10;  &lt;param n=&quot;PromptLargeTables&quot; v=&quot;True&quot; /&gt;&#10;  &lt;param n=&quot;AmoRowCount&quot; v=&quot;13&quot; /&gt;&#10;  &lt;param n=&quot;AmoColCount&quot; v=&quot;11&quot; /&gt;&#10;&lt;/ContentLocation&gt;"/>
  <p:tag name="_AMO_CONTENTDEFINITION_297297864" val="&lt;ContentDefinition name=&quot;Fig_Hémo_centre&quot; rsid=&quot;297297864&quot; type=&quot;StoredProcess&quot; format=&quot;ReportXml&quot; imgfmt=&quot;Png&quot; created=&quot;05/19/2025 09:51:12&quot; modifed=&quot;05/19/2025 09:51:12&quot; user=&quot;SAS Administrator&quot; apply=&quot;False&quot; css=&quot;C:\Program Files (x86)\SASHome\x86\SASAddinforMicrosoftOffice\8\Styles\sasweb.css&quot; range=&quot;Fig_Hémo_centre_2&quot; auto=&quot;False&quot; xTime=&quot;00:00:21.9710931&quot; rTime=&quot;00:00:00.4400675&quot; bgnew=&quot;False&quot; nFmt=&quot;False&quot; grphSet=&quot;True&quot; imgY=&quot;0&quot; imgX=&quot;0&quot; redirect=&quot;False&quot;&gt;&#10;  &lt;files&gt;D:\Users\ccouchoud\Documents\My SAS Files\Add-In for Microsoft Office\_SOA_A5ZECI7D.BC0000CC_106533379\main.srx&lt;/files&gt;&#10;  &lt;parents /&gt;&#10;  &lt;children /&gt;&#10;  &lt;param n=&quot;DisplayName&quot; v=&quot;Fig_Hémo_centr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centr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centre&amp;lt;/DisplayName&amp;gt;&amp;#xD;&amp;#xA;  &amp;lt;DisplayPath&amp;gt;/ABM/Pole REIN/Chapitre 11_FLUX/Fig_Hémo_centre&amp;lt;/DisplayPath&amp;gt;&amp;#xD;&amp;#xA;  &amp;lt;SBIP&amp;gt;/ABM/Pole REIN/Chapitre 11_FLUX/Fig_Hémo_centre&amp;lt;/SBIP&amp;gt;&amp;#xD;&amp;#xA;  &amp;lt;SBIPFull&amp;gt;/ABM/Pole REIN/Chapitre 11_FLUX/Fig_Hémo_centre(StoredProcess)&amp;lt;/SBIPFull&amp;gt;&amp;#xD;&amp;#xA;  &amp;lt;Path&amp;gt;/ABM/Pole REIN/Chapitre 11_FLUX/Fig_Hémo_centr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97297864_ROM_F0.SEC2.GCHART_1.SEC1.HDR.TXT1" val="&lt;ContentLocation path=&quot;F0.SEC2.GChart_1.SEC1.HDR.TXT1&quot; rsid=&quot;297297864&quot; tag=&quot;ROM&quot; fid=&quot;0&quot;&gt;&#10;  &lt;param n=&quot;TitleText&quot; v=&quot; Provenance et devenir des patients en hémodialyse en centre au 31/12/2022 (n=27 252)&quot; /&gt;&#10;&lt;/ContentLocation&gt;"/>
  <p:tag name="_AMO_CONTENTLOCATION_297297864_ROM_F0.SEC2.GCHART_1.SEC1.BDY.IMG1" val="&lt;ContentLocation path=&quot;F0.SEC2.GChart_1.SEC1.BDY.IMG1&quot; rsid=&quot;297297864&quot; tag=&quot;ROM&quot; fid=&quot;0&quot; /&gt;"/>
  <p:tag name="_AMO_CONTENTDEFINITION_978866249" val="&lt;ContentDefinition name=&quot;Fig_UDM&quot; rsid=&quot;978866249&quot; type=&quot;StoredProcess&quot; format=&quot;ReportXml&quot; imgfmt=&quot;Png&quot; created=&quot;05/19/2025 09:59:40&quot; modifed=&quot;05/19/2025 09:59:40&quot; user=&quot;SAS Administrator&quot; apply=&quot;False&quot; css=&quot;C:\Program Files (x86)\SASHome\x86\SASAddinforMicrosoftOffice\8\Styles\sasweb.css&quot; range=&quot;Fig_UDM_2&quot; auto=&quot;False&quot; xTime=&quot;00:00:08.1264751&quot; rTime=&quot;00:00:00.4326977&quot; bgnew=&quot;False&quot; nFmt=&quot;False&quot; grphSet=&quot;True&quot; imgY=&quot;0&quot; imgX=&quot;0&quot; redirect=&quot;False&quot;&gt;&#10;  &lt;files&gt;D:\Users\ccouchoud\Documents\My SAS Files\Add-In for Microsoft Office\_SOA_A5ZECI7D.BC0000CG_442445509\main.srx&lt;/files&gt;&#10;  &lt;parents /&gt;&#10;  &lt;children /&gt;&#10;  &lt;param n=&quot;DisplayName&quot; v=&quot;Fig_UD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UDM&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UDM&amp;lt;/DisplayName&amp;gt;&amp;#xD;&amp;#xA;  &amp;lt;DisplayPath&amp;gt;/ABM/Pole REIN/Chapitre 11_FLUX/Fig_UDM&amp;lt;/DisplayPath&amp;gt;&amp;#xD;&amp;#xA;  &amp;lt;SBIP&amp;gt;/ABM/Pole REIN/Chapitre 11_FLUX/Fig_UDM&amp;lt;/SBIP&amp;gt;&amp;#xD;&amp;#xA;  &amp;lt;SBIPFull&amp;gt;/ABM/Pole REIN/Chapitre 11_FLUX/Fig_UDM(StoredProcess)&amp;lt;/SBIPFull&amp;gt;&amp;#xD;&amp;#xA;  &amp;lt;Path&amp;gt;/ABM/Pole REIN/Chapitre 11_FLUX/Fig_UDM&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78866249_ROM_F0.SEC2.GCHART_1.SEC1.HDR.TXT1" val="&lt;ContentLocation path=&quot;F0.SEC2.GChart_1.SEC1.HDR.TXT1&quot; rsid=&quot;978866249&quot; tag=&quot;ROM&quot; fid=&quot;0&quot;&gt;&#10;  &lt;param n=&quot;TitleText&quot; v=&quot; Provenance et devenir des patients en unité médicalisé au 31/12/2022 (n=13 295)&quot; /&gt;&#10;&lt;/ContentLocation&gt;"/>
  <p:tag name="_AMO_CONTENTLOCATION_978866249_ROM_F0.SEC2.GCHART_1.SEC1.BDY.IMG1" val="&lt;ContentLocation path=&quot;F0.SEC2.GChart_1.SEC1.BDY.IMG1&quot; rsid=&quot;978866249&quot; tag=&quot;ROM&quot; fid=&quot;0&quot; /&gt;"/>
  <p:tag name="_AMO_CONTENTDEFINITION_721409776" val="&lt;ContentDefinition name=&quot;Fig_Hémo_autonome&quot; rsid=&quot;721409776&quot; type=&quot;StoredProcess&quot; format=&quot;ReportXml&quot; imgfmt=&quot;Png&quot; created=&quot;05/19/2025 10:02:06&quot; modifed=&quot;05/19/2025 10:02:06&quot; user=&quot;SAS Administrator&quot; apply=&quot;False&quot; css=&quot;C:\Program Files (x86)\SASHome\x86\SASAddinforMicrosoftOffice\8\Styles\sasweb.css&quot; range=&quot;Fig_Hémo_autonome_2&quot; auto=&quot;False&quot; xTime=&quot;00:00:08.2950495&quot; rTime=&quot;00:00:00.4364214&quot; bgnew=&quot;False&quot; nFmt=&quot;False&quot; grphSet=&quot;True&quot; imgY=&quot;0&quot; imgX=&quot;0&quot; redirect=&quot;False&quot;&gt;&#10;  &lt;files&gt;D:\Users\ccouchoud\Documents\My SAS Files\Add-In for Microsoft Office\_SOA_A5ZECI7D.BC0000CB_792780457\main.srx&lt;/files&gt;&#10;  &lt;parents /&gt;&#10;  &lt;children /&gt;&#10;  &lt;param n=&quot;DisplayName&quot; v=&quot;Fig_Hémo_autonom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autonom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autonome&amp;lt;/DisplayName&amp;gt;&amp;#xD;&amp;#xA;  &amp;lt;DisplayPath&amp;gt;/ABM/Pole REIN/Chapitre 11_FLUX/Fig_Hémo_autonome&amp;lt;/DisplayPath&amp;gt;&amp;#xD;&amp;#xA;  &amp;lt;SBIP&amp;gt;/ABM/Pole REIN/Chapitre 11_FLUX/Fig_Hémo_autonome&amp;lt;/SBIP&amp;gt;&amp;#xD;&amp;#xA;  &amp;lt;SBIPFull&amp;gt;/ABM/Pole REIN/Chapitre 11_FLUX/Fig_Hémo_autonome(StoredProcess)&amp;lt;/SBIPFull&amp;gt;&amp;#xD;&amp;#xA;  &amp;lt;Path&amp;gt;/ABM/Pole REIN/Chapitre 11_FLUX/Fig_Hémo_autonom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721409776_ROM_F0.SEC2.GCHART_1.SEC1.HDR.TXT1" val="&lt;ContentLocation path=&quot;F0.SEC2.GChart_1.SEC1.HDR.TXT1&quot; rsid=&quot;721409776&quot; tag=&quot;ROM&quot; fid=&quot;0&quot;&gt;&#10;  &lt;param n=&quot;TitleText&quot; v=&quot; Provenance et devenir des patients en hémodialyse autonome au 31/12/2022 (n=8 565)&quot; /&gt;&#10;&lt;/ContentLocation&gt;"/>
  <p:tag name="_AMO_CONTENTLOCATION_721409776_ROM_F0.SEC2.GCHART_1.SEC1.BDY.IMG1" val="&lt;ContentLocation path=&quot;F0.SEC2.GChart_1.SEC1.BDY.IMG1&quot; rsid=&quot;721409776&quot; tag=&quot;ROM&quot; fid=&quot;0&quot; /&gt;"/>
  <p:tag name="_AMO_CONTENTDEFINITION_100873083" val="&lt;ContentDefinition name=&quot;Fig_DP&quot; rsid=&quot;100873083&quot; type=&quot;StoredProcess&quot; format=&quot;ReportXml&quot; imgfmt=&quot;Png&quot; created=&quot;05/19/2025 10:03:05&quot; modifed=&quot;05/19/2025 10:03:05&quot; user=&quot;SAS Administrator&quot; apply=&quot;False&quot; css=&quot;C:\Program Files (x86)\SASHome\x86\SASAddinforMicrosoftOffice\8\Styles\sasweb.css&quot; range=&quot;Fig_DP_2&quot; auto=&quot;False&quot; xTime=&quot;00:00:08.0979027&quot; rTime=&quot;00:00:00.4430530&quot; bgnew=&quot;False&quot; nFmt=&quot;False&quot; grphSet=&quot;True&quot; imgY=&quot;0&quot; imgX=&quot;0&quot; redirect=&quot;False&quot;&gt;&#10;  &lt;files&gt;D:\Users\ccouchoud\Documents\My SAS Files\Add-In for Microsoft Office\_SOA_A5ZECI7D.BC0000C9_339504919\main.srx&lt;/files&gt;&#10;  &lt;parents /&gt;&#10;  &lt;children /&gt;&#10;  &lt;param n=&quot;DisplayName&quot; v=&quot;Fig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P&amp;lt;/DisplayName&amp;gt;&amp;#xD;&amp;#xA;  &amp;lt;DisplayPath&amp;gt;/ABM/Pole REIN/Chapitre 11_FLUX/Fig_DP&amp;lt;/DisplayPath&amp;gt;&amp;#xD;&amp;#xA;  &amp;lt;SBIP&amp;gt;/ABM/Pole REIN/Chapitre 11_FLUX/Fig_DP&amp;lt;/SBIP&amp;gt;&amp;#xD;&amp;#xA;  &amp;lt;SBIPFull&amp;gt;/ABM/Pole REIN/Chapitre 11_FLUX/Fig_DP(StoredProcess)&amp;lt;/SBIPFull&amp;gt;&amp;#xD;&amp;#xA;  &amp;lt;Path&amp;gt;/ABM/Pole REIN/Chapitre 11_FLUX/Fig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00873083_ROM_F0.SEC2.GCHART_1.SEC1.HDR.TXT1" val="&lt;ContentLocation path=&quot;F0.SEC2.GChart_1.SEC1.HDR.TXT1&quot; rsid=&quot;100873083&quot; tag=&quot;ROM&quot; fid=&quot;0&quot;&gt;&#10;  &lt;param n=&quot;TitleText&quot; v=&quot; Provenance et devenir des patients en dialyse péritonéale au 31/12/2022 (n=2 986)&quot; /&gt;&#10;&lt;/ContentLocation&gt;"/>
  <p:tag name="_AMO_CONTENTLOCATION_100873083_ROM_F0.SEC2.GCHART_1.SEC1.BDY.IMG1" val="&lt;ContentLocation path=&quot;F0.SEC2.GChart_1.SEC1.BDY.IMG1&quot; rsid=&quot;100873083&quot; tag=&quot;ROM&quot; fid=&quot;0&quot; /&gt;"/>
  <p:tag name="_AMO_CONTENTDEFINITION_873795372" val="&lt;ContentDefinition name=&quot;Fig_TX&quot; rsid=&quot;873795372&quot; type=&quot;StoredProcess&quot; format=&quot;ReportXml&quot; imgfmt=&quot;Png&quot; created=&quot;05/19/2025 10:05:25&quot; modifed=&quot;05/19/2025 10:05:25&quot; user=&quot;SAS Administrator&quot; apply=&quot;False&quot; css=&quot;C:\Program Files (x86)\SASHome\x86\SASAddinforMicrosoftOffice\8\Styles\sasweb.css&quot; range=&quot;Fig_TX_2&quot; auto=&quot;False&quot; xTime=&quot;00:00:08.2639484&quot; rTime=&quot;00:00:00.4918385&quot; bgnew=&quot;False&quot; nFmt=&quot;False&quot; grphSet=&quot;True&quot; imgY=&quot;0&quot; imgX=&quot;0&quot; redirect=&quot;False&quot;&gt;&#10;  &lt;files&gt;D:\Users\ccouchoud\Documents\My SAS Files\Add-In for Microsoft Office\_SOA_A5ZECI7D.BC0000CF_513073190\main.srx&lt;/files&gt;&#10;  &lt;parents /&gt;&#10;  &lt;children /&gt;&#10;  &lt;param n=&quot;DisplayName&quot; v=&quot;Fig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X&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TX&amp;lt;/DisplayName&amp;gt;&amp;#xD;&amp;#xA;  &amp;lt;DisplayPath&amp;gt;/ABM/Pole REIN/Chapitre 11_FLUX/Fig_TX&amp;lt;/DisplayPath&amp;gt;&amp;#xD;&amp;#xA;  &amp;lt;SBIP&amp;gt;/ABM/Pole REIN/Chapitre 11_FLUX/Fig_TX&amp;lt;/SBIP&amp;gt;&amp;#xD;&amp;#xA;  &amp;lt;SBIPFull&amp;gt;/ABM/Pole REIN/Chapitre 11_FLUX/Fig_TX(StoredProcess)&amp;lt;/SBIPFull&amp;gt;&amp;#xD;&amp;#xA;  &amp;lt;Path&amp;gt;/ABM/Pole REIN/Chapitre 11_FLUX/Fig_TX&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73795372_ROM_F0.SEC2.GCHART_1.SEC1.HDR.TXT1" val="&lt;ContentLocation path=&quot;F0.SEC2.GChart_1.SEC1.HDR.TXT1&quot; rsid=&quot;873795372&quot; tag=&quot;ROM&quot; fid=&quot;0&quot;&gt;&#10;  &lt;param n=&quot;TitleText&quot; v=&quot; Provenance et devenir des patients porteur d'un greffon rénal au 31/12/2022 (n=42 015)&quot; /&gt;&#10;&lt;/ContentLocation&gt;"/>
  <p:tag name="_AMO_CONTENTLOCATION_873795372_ROM_F0.SEC2.GCHART_1.SEC1.BDY.IMG1" val="&lt;ContentLocation path=&quot;F0.SEC2.GChart_1.SEC1.BDY.IMG1&quot; rsid=&quot;873795372&quot; tag=&quot;ROM&quot; fid=&quot;0&quot; /&gt;"/>
  <p:tag name="_AMO_CONTENTDEFINITION_709013986" val="&lt;ContentDefinition name=&quot;Fig_Devenir_DP&quot; rsid=&quot;709013986&quot; type=&quot;StoredProcess&quot; format=&quot;ReportXml&quot; imgfmt=&quot;Png&quot; created=&quot;05/19/2025 10:06:39&quot; modifed=&quot;05/19/2025 10:06:39&quot; user=&quot;SAS Administrator&quot; apply=&quot;False&quot; css=&quot;C:\Program Files (x86)\SASHome\x86\SASAddinforMicrosoftOffice\8\Styles\sasweb.css&quot; range=&quot;Fig_Devenir_DP_2&quot; auto=&quot;False&quot; xTime=&quot;00:00:26.2582922&quot; rTime=&quot;00:00:00.4659532&quot; bgnew=&quot;False&quot; nFmt=&quot;False&quot; grphSet=&quot;True&quot; imgY=&quot;0&quot; imgX=&quot;0&quot; redirect=&quot;False&quot;&gt;&#10;  &lt;files&gt;D:\Users\ccouchoud\Documents\My SAS Files\Add-In for Microsoft Office\_SOA_A5ZECI7D.BC0000C7_135147216\main.srx&lt;/files&gt;&#10;  &lt;parents /&gt;&#10;  &lt;children /&gt;&#10;  &lt;param n=&quot;DisplayName&quot; v=&quot;Fig_Devenir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venir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evenir_DP&amp;lt;/DisplayName&amp;gt;&amp;#xD;&amp;#xA;  &amp;lt;DisplayPath&amp;gt;/ABM/Pole REIN/Chapitre 11_FLUX/Fig_Devenir_DP&amp;lt;/DisplayPath&amp;gt;&amp;#xD;&amp;#xA;  &amp;lt;SBIP&amp;gt;/ABM/Pole REIN/Chapitre 11_FLUX/Fig_Devenir_DP&amp;lt;/SBIP&amp;gt;&amp;#xD;&amp;#xA;  &amp;lt;SBIPFull&amp;gt;/ABM/Pole REIN/Chapitre 11_FLUX/Fig_Devenir_DP(StoredProcess)&amp;lt;/SBIPFull&amp;gt;&amp;#xD;&amp;#xA;  &amp;lt;Path&amp;gt;/ABM/Pole REIN/Chapitre 11_FLUX/Fig_Devenir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709013986_ROM_F0.SEC2.GPLOT_1.SEC1.HDR.TXT1" val="&lt;ContentLocation path=&quot;F0.SEC2.GPlot_1.SEC1.HDR.TXT1&quot; rsid=&quot;709013986&quot; tag=&quot;ROM&quot; fid=&quot;0&quot;&gt;&#10;  &lt;param n=&quot;TitleText&quot; v=&quot;Devenir sur 2 ans des 1225 patients ayant démarré en DP en 2021&quot; /&gt;&#10;&lt;/ContentLocation&gt;"/>
  <p:tag name="_AMO_CONTENTLOCATION_709013986_ROM_F0.SEC2.GPLOT_1.SEC1.BDY.IMG1" val="&lt;ContentLocation path=&quot;F0.SEC2.GPlot_1.SEC1.BDY.IMG1&quot; rsid=&quot;709013986&quot; tag=&quot;ROM&quot; fid=&quot;0&quot; /&gt;"/>
  <p:tag name="_AMO_CONTENTDEFINITION_717085894" val="&lt;ContentDefinition name=&quot;Fig_Devenir_HD&quot; rsid=&quot;717085894&quot; type=&quot;StoredProcess&quot; format=&quot;ReportXml&quot; imgfmt=&quot;Png&quot; created=&quot;05/19/2025 10:08:19&quot; modifed=&quot;05/19/2025 10:08:19&quot; user=&quot;SAS Administrator&quot; apply=&quot;False&quot; css=&quot;C:\Program Files (x86)\SASHome\x86\SASAddinforMicrosoftOffice\8\Styles\sasweb.css&quot; range=&quot;Fig_Devenir_HD_2&quot; auto=&quot;False&quot; xTime=&quot;00:00:27.3361166&quot; rTime=&quot;00:00:00.4788995&quot; bgnew=&quot;False&quot; nFmt=&quot;False&quot; grphSet=&quot;True&quot; imgY=&quot;0&quot; imgX=&quot;0&quot; redirect=&quot;False&quot;&gt;&#10;  &lt;files&gt;D:\Users\ccouchoud\Documents\My SAS Files\Add-In for Microsoft Office\_SOA_A5ZECI7D.BC0000C8_314441867\main.srx&lt;/files&gt;&#10;  &lt;parents /&gt;&#10;  &lt;children /&gt;&#10;  &lt;param n=&quot;DisplayName&quot; v=&quot;Fig_Devenir_HD&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venir_HD&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evenir_HD&amp;lt;/DisplayName&amp;gt;&amp;#xD;&amp;#xA;  &amp;lt;DisplayPath&amp;gt;/ABM/Pole REIN/Chapitre 11_FLUX/Fig_Devenir_HD&amp;lt;/DisplayPath&amp;gt;&amp;#xD;&amp;#xA;  &amp;lt;SBIP&amp;gt;/ABM/Pole REIN/Chapitre 11_FLUX/Fig_Devenir_HD&amp;lt;/SBIP&amp;gt;&amp;#xD;&amp;#xA;  &amp;lt;SBIPFull&amp;gt;/ABM/Pole REIN/Chapitre 11_FLUX/Fig_Devenir_HD(StoredProcess)&amp;lt;/SBIPFull&amp;gt;&amp;#xD;&amp;#xA;  &amp;lt;Path&amp;gt;/ABM/Pole REIN/Chapitre 11_FLUX/Fig_Devenir_HD&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717085894_ROM_F0.SEC2.GPLOT_1.SEC1.HDR.TXT1" val="&lt;ContentLocation path=&quot;F0.SEC2.GPlot_1.SEC1.HDR.TXT1&quot; rsid=&quot;717085894&quot; tag=&quot;ROM&quot; fid=&quot;0&quot;&gt;&#10;  &lt;param n=&quot;TitleText&quot; v=&quot;Devenir sur 2 ans des 8937 patients ayant démarré en HD en centre en 2021&quot; /&gt;&#10;&lt;/ContentLocation&gt;"/>
  <p:tag name="_AMO_CONTENTLOCATION_717085894_ROM_F0.SEC2.GPLOT_1.SEC1.BDY.IMG1" val="&lt;ContentLocation path=&quot;F0.SEC2.GPlot_1.SEC1.BDY.IMG1&quot; rsid=&quot;717085894&quot; tag=&quot;ROM&quot; fid=&quot;0&quot; /&gt;"/>
  <p:tag name="_AMO_CONTENTDEFINITION_279457760" val="&lt;ContentDefinition name=&quot;Fig_origine_UDM&quot; rsid=&quot;279457760&quot; type=&quot;StoredProcess&quot; format=&quot;ReportXml&quot; imgfmt=&quot;Png&quot; created=&quot;05/19/2025 10:09:49&quot; modifed=&quot;05/19/2025 10:09:49&quot; user=&quot;SAS Administrator&quot; apply=&quot;False&quot; css=&quot;C:\Program Files (x86)\SASHome\x86\SASAddinforMicrosoftOffice\8\Styles\sasweb.css&quot; range=&quot;Fig_origine_UDM_2&quot; auto=&quot;False&quot; xTime=&quot;00:00:24.4147752&quot; rTime=&quot;00:00:00.4739194&quot; bgnew=&quot;False&quot; nFmt=&quot;False&quot; grphSet=&quot;True&quot; imgY=&quot;0&quot; imgX=&quot;0&quot; redirect=&quot;False&quot;&gt;&#10;  &lt;files&gt;D:\Users\ccouchoud\Documents\My SAS Files\Add-In for Microsoft Office\_SOA_A5ZECI7D.BC0000CE_713050956\main.srx&lt;/files&gt;&#10;  &lt;parents /&gt;&#10;  &lt;children /&gt;&#10;  &lt;param n=&quot;DisplayName&quot; v=&quot;Fig_origine_UD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origine_UDM&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origine_UDM&amp;lt;/DisplayName&amp;gt;&amp;#xD;&amp;#xA;  &amp;lt;DisplayPath&amp;gt;/ABM/Pole REIN/Chapitre 11_FLUX/Fig_origine_UDM&amp;lt;/DisplayPath&amp;gt;&amp;#xD;&amp;#xA;  &amp;lt;SBIP&amp;gt;/ABM/Pole REIN/Chapitre 11_FLUX/Fig_origine_UDM&amp;lt;/SBIP&amp;gt;&amp;#xD;&amp;#xA;  &amp;lt;SBIPFull&amp;gt;/ABM/Pole REIN/Chapitre 11_FLUX/Fig_origine_UDM(StoredProcess)&amp;lt;/SBIPFull&amp;gt;&amp;#xD;&amp;#xA;  &amp;lt;Path&amp;gt;/ABM/Pole REIN/Chapitre 11_FLUX/Fig_origine_UDM&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79457760_ROM_F0.SEC2.GPLOT_1.SEC1.HDR.TXT1" val="&lt;ContentLocation path=&quot;F0.SEC2.GPlot_1.SEC1.HDR.TXT1&quot; rsid=&quot;279457760&quot; tag=&quot;ROM&quot; fid=&quot;0&quot;&gt;&#10;  &lt;param n=&quot;TitleText&quot; v=&quot;Origine des 1792 nouveaux patients 2021 en UDM 2 ans après le démarrage du traitement de suppléance&quot; /&gt;&#10;&lt;/ContentLocation&gt;"/>
  <p:tag name="_AMO_CONTENTLOCATION_279457760_ROM_F0.SEC2.GPLOT_1.SEC1.BDY.IMG1" val="&lt;ContentLocation path=&quot;F0.SEC2.GPlot_1.SEC1.BDY.IMG1&quot; rsid=&quot;279457760&quot; tag=&quot;ROM&quot; fid=&quot;0&quot; /&gt;"/>
  <p:tag name="_AMO_CONTENTDEFINITION_186390251" val="&lt;ContentDefinition name=&quot;Fig_origine_DP&quot; rsid=&quot;186390251&quot; type=&quot;StoredProcess&quot; format=&quot;ReportXml&quot; imgfmt=&quot;Png&quot; created=&quot;05/19/2025 10:11:26&quot; modifed=&quot;05/19/2025 10:11:26&quot; user=&quot;SAS Administrator&quot; apply=&quot;False&quot; css=&quot;C:\Program Files (x86)\SASHome\x86\SASAddinforMicrosoftOffice\8\Styles\sasweb.css&quot; range=&quot;Fig_origine_DP_2&quot; auto=&quot;False&quot; xTime=&quot;00:00:21.7181864&quot; rTime=&quot;00:00:00.4808885&quot; bgnew=&quot;False&quot; nFmt=&quot;False&quot; grphSet=&quot;True&quot; imgY=&quot;0&quot; imgX=&quot;0&quot; redirect=&quot;False&quot;&gt;&#10;  &lt;files&gt;D:\Users\ccouchoud\Documents\My SAS Files\Add-In for Microsoft Office\_SOA_A5ZECI7D.BC0000CD_788351358\main.srx&lt;/files&gt;&#10;  &lt;parents /&gt;&#10;  &lt;children /&gt;&#10;  &lt;param n=&quot;DisplayName&quot; v=&quot;Fig_origine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origine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origine_DP&amp;lt;/DisplayName&amp;gt;&amp;#xD;&amp;#xA;  &amp;lt;DisplayPath&amp;gt;/ABM/Pole REIN/Chapitre 11_FLUX/Fig_origine_DP&amp;lt;/DisplayPath&amp;gt;&amp;#xD;&amp;#xA;  &amp;lt;SBIP&amp;gt;/ABM/Pole REIN/Chapitre 11_FLUX/Fig_origine_DP&amp;lt;/SBIP&amp;gt;&amp;#xD;&amp;#xA;  &amp;lt;SBIPFull&amp;gt;/ABM/Pole REIN/Chapitre 11_FLUX/Fig_origine_DP(StoredProcess)&amp;lt;/SBIPFull&amp;gt;&amp;#xD;&amp;#xA;  &amp;lt;Path&amp;gt;/ABM/Pole REIN/Chapitre 11_FLUX/Fig_origine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86390251_ROM_F0.SEC2.GPLOT_1.SEC1.HDR.TXT1" val="&lt;ContentLocation path=&quot;F0.SEC2.GPlot_1.SEC1.HDR.TXT1&quot; rsid=&quot;186390251&quot; tag=&quot;ROM&quot; fid=&quot;0&quot;&gt;&#10;  &lt;param n=&quot;TitleText&quot; v=&quot;Origine des 594 nouveaux patients 2021 en DP 2 ans après le démarrage du traitement de suppléance&quot; /&gt;&#10;&lt;/ContentLocation&gt;"/>
  <p:tag name="_AMO_CONTENTLOCATION_186390251_ROM_F0.SEC2.GPLOT_1.SEC1.BDY.IMG1" val="&lt;ContentLocation path=&quot;F0.SEC2.GPlot_1.SEC1.BDY.IMG1&quot; rsid=&quot;186390251&quot; tag=&quot;ROM&quot; fid=&quot;0&quot; /&gt;"/>
  <p:tag name="_AMO_CONTENTDEFINITION_805623552" val="&lt;ContentDefinition name=&quot;Fig_HDdom_DPauto&quot; rsid=&quot;805623552&quot; type=&quot;StoredProcess&quot; format=&quot;ReportXml&quot; imgfmt=&quot;Png&quot; created=&quot;05/19/2025 10:04:00&quot; modifed=&quot;05/19/2025 10:35:17&quot; user=&quot;SAS Administrator&quot; apply=&quot;False&quot; css=&quot;C:\Program Files (x86)\SASHome\x86\SASAddinforMicrosoftOffice\8\Styles\sasweb.css&quot; range=&quot;Fig_HDdom_DPauto_2&quot; auto=&quot;False&quot; xTime=&quot;00:00:08.3156152&quot; rTime=&quot;00:00:00.4948281&quot; bgnew=&quot;False&quot; nFmt=&quot;False&quot; grphSet=&quot;True&quot; imgY=&quot;0&quot; imgX=&quot;0&quot; redirect=&quot;False&quot;&gt;&#10;  &lt;files&gt;D:\Users\ccouchoud\Documents\My SAS Files\Add-In for Microsoft Office\_SOA_A5ZECI7D.BC0000CA_551638250\main.srx&lt;/files&gt;&#10;  &lt;parents /&gt;&#10;  &lt;children /&gt;&#10;  &lt;param n=&quot;DisplayName&quot; v=&quot;Fig_HDdom_DPauto&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Ddom_DPauto&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Ddom_DPauto&amp;lt;/DisplayName&amp;gt;&amp;#xD;&amp;#xA;  &amp;lt;DisplayPath&amp;gt;/ABM/Pole REIN/Chapitre 11_FLUX/Fig_HDdom_DPauto&amp;lt;/DisplayPath&amp;gt;&amp;#xD;&amp;#xA;  &amp;lt;SBIP&amp;gt;/ABM/Pole REIN/Chapitre 11_FLUX/Fig_HDdom_DPauto&amp;lt;/SBIP&amp;gt;&amp;#xD;&amp;#xA;  &amp;lt;SBIPFull&amp;gt;/ABM/Pole REIN/Chapitre 11_FLUX/Fig_HDdom_DPauto(StoredProcess)&amp;lt;/SBIPFull&amp;gt;&amp;#xD;&amp;#xA;  &amp;lt;Path&amp;gt;/ABM/Pole REIN/Chapitre 11_FLUX/Fig_HDdom_DPauto&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05623552_ROM_F0.SEC2.GCHART_1.SEC1.HDR.TXT1" val="&lt;ContentLocation path=&quot;F0.SEC2.GChart_1.SEC1.HDR.TXT1&quot; rsid=&quot;805623552&quot; tag=&quot;ROM&quot; fid=&quot;0&quot;&gt;&#10;  &lt;param n=&quot;TitleText&quot; v=&quot; Provenance et devenir des patients en HD à domicile ou en DP autonome au 31/12/2022 (n=          2 193)&quot; /&gt;&#10;&lt;/ContentLocation&gt;"/>
  <p:tag name="_AMO_CONTENTLOCATION_805623552_ROM_F0.SEC2.GCHART_1.SEC1.BDY.IMG1" val="&lt;ContentLocation path=&quot;F0.SEC2.GChart_1.SEC1.BDY.IMG1&quot; rsid=&quot;805623552&quot; tag=&quot;ROM&quot; fid=&quot;0&quot; /&gt;"/>
  <p:tag name="_AMO_CONTENTDEFINITION_284212904" val="&lt;ContentDefinition name=&quot;Tableau_inc_age&quot; rsid=&quot;284212904&quot; type=&quot;StoredProcess&quot; format=&quot;ReportXml&quot; imgfmt=&quot;Png&quot; created=&quot;05/19/2025 10:38:54&quot; modifed=&quot;05/19/2025 10:38:54&quot; user=&quot;SAS Administrator&quot; apply=&quot;False&quot; css=&quot;C:\Program Files (x86)\SASHome\x86\SASAddinforMicrosoftOffice\8\Styles\sasweb.css&quot; range=&quot;Tableau_inc_age_2&quot; auto=&quot;False&quot; xTime=&quot;00:00:37.1601008&quot; rTime=&quot;00:00:00.6013608&quot; bgnew=&quot;False&quot; nFmt=&quot;False&quot; grphSet=&quot;True&quot; imgY=&quot;0&quot; imgX=&quot;0&quot; redirect=&quot;False&quot;&gt;&#10;  &lt;files&gt;D:\Users\ccouchoud\Documents\My SAS Files\Add-In for Microsoft Office\_SOA_A5ZECI7D.BC0000BU_711184312\main.srx&lt;/files&gt;&#10;  &lt;parents /&gt;&#10;  &lt;children /&gt;&#10;  &lt;param n=&quot;DisplayName&quot; v=&quot;Tableau_inc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au_inc_age&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leau_inc_age&amp;lt;/DisplayName&amp;gt;&amp;#xD;&amp;#xA;  &amp;lt;DisplayPath&amp;gt;/ABM/Pole REIN/Chapitre 10 - Pédiatrie/Tableau_inc_age&amp;lt;/DisplayPath&amp;gt;&amp;#xD;&amp;#xA;  &amp;lt;SBIP&amp;gt;/ABM/Pole REIN/Chapitre 10 - Pédiatrie/Tableau_inc_age&amp;lt;/SBIP&amp;gt;&amp;#xD;&amp;#xA;  &amp;lt;SBIPFull&amp;gt;/ABM/Pole REIN/Chapitre 10 - Pédiatrie/Tableau_inc_age(StoredProcess)&amp;lt;/SBIPFull&amp;gt;&amp;#xD;&amp;#xA;  &amp;lt;Path&amp;gt;/ABM/Pole REIN/Chapitre 10 - Pédiatrie/Tableau_inc_age&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84212904_ROM_F0.SEC2.PRINT_1.SEC1.BDY.DATA_SET_WORK_TAB_10_2_CLAS_3" val="&lt;ContentLocation path=&quot;F0.SEC2.Print_1.SEC1.BDY.Data_Set_WORK_TAB_10_2_CLAS_3&quot; rsid=&quot;284212904&quot; tag=&quot;ROM&quot; fid=&quot;0&quot;&gt;&#10;  &lt;param n=&quot;tableSig&quot; v=&quot;R:R=6:C=5:FCR=2:FCC=1&quot; /&gt;&#10;  &lt;param n=&quot;TruncRows&quot; v=&quot;0&quot; /&gt;&#10;  &lt;param n=&quot;TruncCols&quot; v=&quot;0&quot; /&gt;&#10;  &lt;param n=&quot;PromptLargeTables&quot; v=&quot;True&quot; /&gt;&#10;  &lt;param n=&quot;AmoRowCount&quot; v=&quot;6&quot; /&gt;&#10;  &lt;param n=&quot;AmoColCount&quot; v=&quot;5&quot; /&gt;&#10;&lt;/ContentLocation&gt;"/>
  <p:tag name="_AMO_CONTENTDEFINITION_582075246" val="&lt;ContentDefinition name=&quot;Figure_inc_tendance_tx&quot; rsid=&quot;582075246&quot; type=&quot;StoredProcess&quot; format=&quot;ReportXml&quot; imgfmt=&quot;Png&quot; created=&quot;05/19/2025 10:41:12&quot; modifed=&quot;05/19/2025 10:41:12&quot; user=&quot;SAS Administrator&quot; apply=&quot;False&quot; css=&quot;C:\Program Files (x86)\SASHome\x86\SASAddinforMicrosoftOffice\8\Styles\sasweb.css&quot; range=&quot;Figure_inc_tendance_tx_2&quot; auto=&quot;False&quot; xTime=&quot;00:00:22.1639232&quot; rTime=&quot;00:00:00.4908443&quot; bgnew=&quot;False&quot; nFmt=&quot;False&quot; grphSet=&quot;True&quot; imgY=&quot;0&quot; imgX=&quot;0&quot; redirect=&quot;False&quot;&gt;&#10;  &lt;files&gt;D:\Users\ccouchoud\Documents\My SAS Files\Add-In for Microsoft Office\_SOA_A5ZECI7D.BC0000BJ_272908390\main.srx&lt;/files&gt;&#10;  &lt;parents /&gt;&#10;  &lt;children /&gt;&#10;  &lt;param n=&quot;DisplayName&quot; v=&quot;Figure_inc_tendance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inc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inc_tendance_tx&amp;lt;/DisplayName&amp;gt;&amp;#xD;&amp;#xA;  &amp;lt;DisplayPath&amp;gt;/ABM/Pole REIN/Chapitre 10 - Pédiatrie/Figure_inc_tendance_tx&amp;lt;/DisplayPath&amp;gt;&amp;#xD;&amp;#xA;  &amp;lt;SBIP&amp;gt;/ABM/Pole REIN/Chapitre 10 - Pédiatrie/Figure_inc_tendance_tx&amp;lt;/SBIP&amp;gt;&amp;#xD;&amp;#xA;  &amp;lt;SBIPFull&amp;gt;/ABM/Pole REIN/Chapitre 10 - Pédiatrie/Figure_inc_tendance_tx(StoredProcess)&amp;lt;/SBIPFull&amp;gt;&amp;#xD;&amp;#xA;  &amp;lt;Path&amp;gt;/ABM/Pole REIN/Chapitre 10 - Pédiatrie/Figure_inc_tendance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82075246_ROM_F0.SEC2.SGRENDER_1.SEC1.BDY.IMG1" val="&lt;ContentLocation path=&quot;F0.SEC2.SGRender_1.SEC1.BDY.IMG1&quot; rsid=&quot;582075246&quot; tag=&quot;ROM&quot; fid=&quot;0&quot; /&gt;"/>
  <p:tag name="_AMO_CONTENTDEFINITION_832913840" val="&lt;ContentDefinition name=&quot;Figure_inc_tendance_modal&quot; rsid=&quot;832913840&quot; type=&quot;StoredProcess&quot; format=&quot;ReportXml&quot; imgfmt=&quot;Png&quot; created=&quot;05/19/2025 10:42:10&quot; modifed=&quot;05/19/2025 10:42:10&quot; user=&quot;SAS Administrator&quot; apply=&quot;False&quot; css=&quot;C:\Program Files (x86)\SASHome\x86\SASAddinforMicrosoftOffice\8\Styles\sasweb.css&quot; range=&quot;Figure_inc_tendance_modal_2&quot; auto=&quot;False&quot; xTime=&quot;00:00:10.6676911&quot; rTime=&quot;00:00:00.5456049&quot; bgnew=&quot;False&quot; nFmt=&quot;False&quot; grphSet=&quot;True&quot; imgY=&quot;0&quot; imgX=&quot;0&quot; redirect=&quot;False&quot;&gt;&#10;  &lt;files&gt;D:\Users\ccouchoud\Documents\My SAS Files\Add-In for Microsoft Office\_SOA_A5ZECI7D.BC0000BH_685153353\main.srx&lt;/files&gt;&#10;  &lt;parents /&gt;&#10;  &lt;children /&gt;&#10;  &lt;param n=&quot;DisplayName&quot; v=&quot;Figure_inc_tendance_modal&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inc_tendance_modal&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inc_tendance_modal&amp;lt;/DisplayName&amp;gt;&amp;#xD;&amp;#xA;  &amp;lt;DisplayPath&amp;gt;/ABM/Pole REIN/Chapitre 10 - Pédiatrie/Figure_inc_tendance_modal&amp;lt;/DisplayPath&amp;gt;&amp;#xD;&amp;#xA;  &amp;lt;SBIP&amp;gt;/ABM/Pole REIN/Chapitre 10 - Pédiatrie/Figure_inc_tendance_modal&amp;lt;/SBIP&amp;gt;&amp;#xD;&amp;#xA;  &amp;lt;SBIPFull&amp;gt;/ABM/Pole REIN/Chapitre 10 - Pédiatrie/Figure_inc_tendance_modal(StoredProcess)&amp;lt;/SBIPFull&amp;gt;&amp;#xD;&amp;#xA;  &amp;lt;Path&amp;gt;/ABM/Pole REIN/Chapitre 10 - Pédiatrie/Figure_inc_tendance_modal&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32913840_ROM_F0.SEC2.SGRENDER_1.SEC1.BDY.IMG1" val="&lt;ContentLocation path=&quot;F0.SEC2.SGRender_1.SEC1.BDY.IMG1&quot; rsid=&quot;832913840&quot; tag=&quot;ROM&quot; fid=&quot;0&quot; /&gt;"/>
  <p:tag name="_AMO_CONTENTDEFINITION_727989898" val="&lt;ContentDefinition name=&quot;Figure_cumul_lna&quot; rsid=&quot;727989898&quot; type=&quot;StoredProcess&quot; format=&quot;ReportXml&quot; imgfmt=&quot;Png&quot; created=&quot;05/19/2025 10:43:17&quot; modifed=&quot;05/19/2025 10:43:17&quot; user=&quot;SAS Administrator&quot; apply=&quot;False&quot; css=&quot;C:\Program Files (x86)\SASHome\x86\SASAddinforMicrosoftOffice\8\Styles\sasweb.css&quot; range=&quot;Figure_cumul_lna_2&quot; auto=&quot;False&quot; xTime=&quot;00:00:16.2508872&quot; rTime=&quot;00:00:00.5704969&quot; bgnew=&quot;False&quot; nFmt=&quot;False&quot; grphSet=&quot;True&quot; imgY=&quot;0&quot; imgX=&quot;0&quot; redirect=&quot;False&quot;&gt;&#10;  &lt;files&gt;D:\Users\ccouchoud\Documents\My SAS Files\Add-In for Microsoft Office\_SOA_A5ZECI7D.BC0000BB_434518961\main.srx&lt;/files&gt;&#10;  &lt;parents /&gt;&#10;  &lt;children /&gt;&#10;  &lt;param n=&quot;DisplayName&quot; v=&quot;Figure_cumul_lna&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lna&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lna&amp;lt;/DisplayName&amp;gt;&amp;#xD;&amp;#xA;  &amp;lt;DisplayPath&amp;gt;/ABM/Pole REIN/Chapitre 10 - Pédiatrie/Figure_cumul_lna&amp;lt;/DisplayPath&amp;gt;&amp;#xD;&amp;#xA;  &amp;lt;SBIP&amp;gt;/ABM/Pole REIN/Chapitre 10 - Pédiatrie/Figure_cumul_lna&amp;lt;/SBIP&amp;gt;&amp;#xD;&amp;#xA;  &amp;lt;SBIPFull&amp;gt;/ABM/Pole REIN/Chapitre 10 - Pédiatrie/Figure_cumul_lna(StoredProcess)&amp;lt;/SBIPFull&amp;gt;&amp;#xD;&amp;#xA;  &amp;lt;Path&amp;gt;/ABM/Pole REIN/Chapitre 10 - Pédiatrie/Figure_cumul_lna&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727989898_ROM_F0.SEC2.SGRENDER_1.SEC1.HDR.TXT1" val="&lt;ContentLocation path=&quot;F0.SEC2.SGRender_1.SEC1.HDR.TXT1&quot; rsid=&quot;727989898&quot; tag=&quot;ROM&quot; fid=&quot;0&quot;&gt;&#10;  &lt;param n=&quot;TitleText&quot; v=&quot; &quot; /&gt;&#10;&lt;/ContentLocation&gt;"/>
  <p:tag name="_AMO_CONTENTLOCATION_727989898_ROM_F0.SEC2.SGRENDER_1.SEC1.BDY.IMG1" val="&lt;ContentLocation path=&quot;F0.SEC2.SGRender_1.SEC1.BDY.IMG1&quot; rsid=&quot;727989898&quot; tag=&quot;ROM&quot; fid=&quot;0&quot; /&gt;"/>
  <p:tag name="_AMO_CONTENTLOCATION_727989898_ROM_F0.SEC2.SGRENDER_1.SEC1.FTR.TXT1" val="&lt;ContentLocation path=&quot;F0.SEC2.SGRender_1.SEC1.FTR.TXT1&quot; rsid=&quot;727989898&quot; tag=&quot;ROM&quot; fid=&quot;0&quot; /&gt;"/>
  <p:tag name="_AMO_CONTENTDEFINITION_348748673" val="&lt;ContentDefinition name=&quot;Tab_Figure_cumul_lna&quot; rsid=&quot;348748673&quot; type=&quot;StoredProcess&quot; format=&quot;ReportXml&quot; imgfmt=&quot;Png&quot; created=&quot;05/19/2025 10:43:54&quot; modifed=&quot;05/19/2025 10:43:54&quot; user=&quot;SAS Administrator&quot; apply=&quot;False&quot; css=&quot;C:\Program Files (x86)\SASHome\x86\SASAddinforMicrosoftOffice\8\Styles\sasweb.css&quot; range=&quot;Tab_Figure_cumul_lna_2&quot; auto=&quot;False&quot; xTime=&quot;00:00:08.4432277&quot; rTime=&quot;00:00:00.9535786&quot; bgnew=&quot;False&quot; nFmt=&quot;False&quot; grphSet=&quot;True&quot; imgY=&quot;0&quot; imgX=&quot;0&quot; redirect=&quot;False&quot;&gt;&#10;  &lt;files&gt;D:\Users\ccouchoud\Documents\My SAS Files\Add-In for Microsoft Office\_SOA_A5ZECI7D.BC0000BO_634354526\main.srx&lt;/files&gt;&#10;  &lt;parents /&gt;&#10;  &lt;children /&gt;&#10;  &lt;param n=&quot;DisplayName&quot; v=&quot;Tab_Figure_cumul_lna&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Figure_cumul_lna&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_Figure_cumul_lna&amp;lt;/DisplayName&amp;gt;&amp;#xD;&amp;#xA;  &amp;lt;DisplayPath&amp;gt;/ABM/Pole REIN/Chapitre 10 - Pédiatrie/Tab_Figure_cumul_lna&amp;lt;/DisplayPath&amp;gt;&amp;#xD;&amp;#xA;  &amp;lt;SBIP&amp;gt;/ABM/Pole REIN/Chapitre 10 - Pédiatrie/Tab_Figure_cumul_lna&amp;lt;/SBIP&amp;gt;&amp;#xD;&amp;#xA;  &amp;lt;SBIPFull&amp;gt;/ABM/Pole REIN/Chapitre 10 - Pédiatrie/Tab_Figure_cumul_lna(StoredProcess)&amp;lt;/SBIPFull&amp;gt;&amp;#xD;&amp;#xA;  &amp;lt;Path&amp;gt;/ABM/Pole REIN/Chapitre 10 - Pédiatrie/Tab_Figure_cumul_lna&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48748673_ROM_F0.SEC2.REPORT_1.SEC1.HDR.TXT1" val="&lt;ContentLocation path=&quot;F0.SEC2.Report_1.SEC1.HDR.TXT1&quot; rsid=&quot;348748673&quot; tag=&quot;ROM&quot; fid=&quot;0&quot;&gt;&#10;  &lt;param n=&quot;TitleText&quot; v=&quot; &quot; /&gt;&#10;&lt;/ContentLocation&gt;"/>
  <p:tag name="_AMO_CONTENTLOCATION_348748673_ROM_F0.SEC2.REPORT_1.SEC1.BDY.DETAILED_AND_OR_SUMMARIZED_REPORT" val="&lt;ContentLocation path=&quot;F0.SEC2.Report_1.SEC1.BDY.Detailed_and_or_summarized_report&quot; rsid=&quot;348748673&quot; tag=&quot;ROM&quot; fid=&quot;0&quot;&gt;&#10;  &lt;param n=&quot;tableSig&quot; v=&quot;R:R=8:C=10:FCR=4:FCC=1:RSP.1=1,H,2;3,H,8:RSP.2=1,H,2;3,H,2;5,H,2;7,H,2;9,H,2&quot; /&gt;&#10;  &lt;param n=&quot;TruncRows&quot; v=&quot;0&quot; /&gt;&#10;  &lt;param n=&quot;TruncCols&quot; v=&quot;0&quot; /&gt;&#10;  &lt;param n=&quot;PromptLargeTables&quot; v=&quot;True&quot; /&gt;&#10;  &lt;param n=&quot;AmoRowCount&quot; v=&quot;8&quot; /&gt;&#10;  &lt;param n=&quot;AmoColCount&quot; v=&quot;10&quot; /&gt;&#10;&lt;/ContentLocation&gt;"/>
  <p:tag name="_AMO_CONTENTLOCATION_348748673_ROM_F0.SEC2.REPORT_1.SEC1.FTR.TXT1" val="&lt;ContentLocation path=&quot;F0.SEC2.Report_1.SEC1.FTR.TXT1&quot; rsid=&quot;348748673&quot; tag=&quot;ROM&quot; fid=&quot;0&quot; /&gt;"/>
  <p:tag name="_AMO_CONTENTDEFINITION_50138224" val="&lt;ContentDefinition name=&quot;Figure_cumul_tx&quot; rsid=&quot;50138224&quot; type=&quot;StoredProcess&quot; format=&quot;ReportXml&quot; imgfmt=&quot;Png&quot; created=&quot;05/19/2025 10:45:08&quot; modifed=&quot;05/19/2025 10:45:08&quot; user=&quot;SAS Administrator&quot; apply=&quot;False&quot; css=&quot;C:\Program Files (x86)\SASHome\x86\SASAddinforMicrosoftOffice\8\Styles\sasweb.css&quot; range=&quot;Figure_cumul_tx_2&quot; auto=&quot;False&quot; xTime=&quot;00:00:09.2576596&quot; rTime=&quot;00:00:00.6262872&quot; bgnew=&quot;False&quot; nFmt=&quot;False&quot; grphSet=&quot;True&quot; imgY=&quot;0&quot; imgX=&quot;0&quot; redirect=&quot;False&quot;&gt;&#10;  &lt;files&gt;D:\Users\ccouchoud\Documents\My SAS Files\Add-In for Microsoft Office\_SOA_A5ZECI7D.BC0000BD_786153438\main.srx&lt;/files&gt;&#10;  &lt;parents /&gt;&#10;  &lt;children /&gt;&#10;  &lt;param n=&quot;DisplayName&quot; v=&quot;Figure_cumul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tx&amp;lt;/DisplayName&amp;gt;&amp;#xD;&amp;#xA;  &amp;lt;DisplayPath&amp;gt;/ABM/Pole REIN/Chapitre 10 - Pédiatrie/Figure_cumul_tx&amp;lt;/DisplayPath&amp;gt;&amp;#xD;&amp;#xA;  &amp;lt;SBIP&amp;gt;/ABM/Pole REIN/Chapitre 10 - Pédiatrie/Figure_cumul_tx&amp;lt;/SBIP&amp;gt;&amp;#xD;&amp;#xA;  &amp;lt;SBIPFull&amp;gt;/ABM/Pole REIN/Chapitre 10 - Pédiatrie/Figure_cumul_tx(StoredProcess)&amp;lt;/SBIPFull&amp;gt;&amp;#xD;&amp;#xA;  &amp;lt;Path&amp;gt;/ABM/Pole REIN/Chapitre 10 - Pédiatrie/Figure_cumul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0138224_ROM_F0.SEC2.SGRENDER_1.SEC1.HDR.TXT1" val="&lt;ContentLocation path=&quot;F0.SEC2.SGRender_1.SEC1.HDR.TXT1&quot; rsid=&quot;50138224&quot; tag=&quot;ROM&quot; fid=&quot;0&quot;&gt;&#10;  &lt;param n=&quot;TitleText&quot; v=&quot; &quot; /&gt;&#10;&lt;/ContentLocation&gt;"/>
  <p:tag name="_AMO_CONTENTLOCATION_50138224_ROM_F0.SEC2.SGRENDER_1.SEC1.BDY.IMG1" val="&lt;ContentLocation path=&quot;F0.SEC2.SGRender_1.SEC1.BDY.IMG1&quot; rsid=&quot;50138224&quot; tag=&quot;ROM&quot; fid=&quot;0&quot; /&gt;"/>
  <p:tag name="_AMO_CONTENTLOCATION_50138224_ROM_F0.SEC2.SGRENDER_1.SEC1.FTR.TXT1" val="&lt;ContentLocation path=&quot;F0.SEC2.SGRender_1.SEC1.FTR.TXT1&quot; rsid=&quot;50138224&quot; tag=&quot;ROM&quot; fid=&quot;0&quot; /&gt;"/>
  <p:tag name="_AMO_CONTENTDEFINITION_204958804" val="&lt;ContentDefinition name=&quot;Tab_figure_cumul_tx&quot; rsid=&quot;204958804&quot; type=&quot;StoredProcess&quot; format=&quot;ReportXml&quot; imgfmt=&quot;Png&quot; created=&quot;05/19/2025 10:45:49&quot; modifed=&quot;05/19/2025 10:45:49&quot; user=&quot;SAS Administrator&quot; apply=&quot;False&quot; css=&quot;C:\Program Files (x86)\SASHome\x86\SASAddinforMicrosoftOffice\8\Styles\sasweb.css&quot; range=&quot;Tab_figure_cumul_tx_2&quot; auto=&quot;False&quot; xTime=&quot;00:00:07.8836435&quot; rTime=&quot;00:00:00.9438552&quot; bgnew=&quot;False&quot; nFmt=&quot;False&quot; grphSet=&quot;True&quot; imgY=&quot;0&quot; imgX=&quot;0&quot; redirect=&quot;False&quot;&gt;&#10;  &lt;files&gt;D:\Users\ccouchoud\Documents\My SAS Files\Add-In for Microsoft Office\_SOA_A5ZECI7D.BC0000BQ_594969509\main.srx&lt;/files&gt;&#10;  &lt;parents /&gt;&#10;  &lt;children /&gt;&#10;  &lt;param n=&quot;DisplayName&quot; v=&quot;Tab_figure_cumul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figure_cumul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_figure_cumul_tx&amp;lt;/DisplayName&amp;gt;&amp;#xD;&amp;#xA;  &amp;lt;DisplayPath&amp;gt;/ABM/Pole REIN/Chapitre 10 - Pédiatrie/Tab_figure_cumul_tx&amp;lt;/DisplayPath&amp;gt;&amp;#xD;&amp;#xA;  &amp;lt;SBIP&amp;gt;/ABM/Pole REIN/Chapitre 10 - Pédiatrie/Tab_figure_cumul_tx&amp;lt;/SBIP&amp;gt;&amp;#xD;&amp;#xA;  &amp;lt;SBIPFull&amp;gt;/ABM/Pole REIN/Chapitre 10 - Pédiatrie/Tab_figure_cumul_tx(StoredProcess)&amp;lt;/SBIPFull&amp;gt;&amp;#xD;&amp;#xA;  &amp;lt;Path&amp;gt;/ABM/Pole REIN/Chapitre 10 - Pédiatrie/Tab_figure_cumul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04958804_ROM_F0.SEC2.REPORT_1.SEC1.HDR.TXT1" val="&lt;ContentLocation path=&quot;F0.SEC2.Report_1.SEC1.HDR.TXT1&quot; rsid=&quot;204958804&quot; tag=&quot;ROM&quot; fid=&quot;0&quot;&gt;&#10;  &lt;param n=&quot;TitleText&quot; v=&quot; &quot; /&gt;&#10;&lt;/ContentLocation&gt;"/>
  <p:tag name="_AMO_CONTENTLOCATION_204958804_ROM_F0.SEC2.REPORT_1.SEC1.BDY.DETAILED_AND_OR_SUMMARIZED_REPORT" val="&lt;ContentLocation path=&quot;F0.SEC2.Report_1.SEC1.BDY.Detailed_and_or_summarized_report&quot; rsid=&quot;204958804&quot; tag=&quot;ROM&quot; fid=&quot;0&quot;&gt;&#10;  &lt;param n=&quot;tableSig&quot; v=&quot;R:R=8:C=10:FCR=4:FCC=1:RSP.1=1,H,2;3,H,8:RSP.2=1,H,2;3,H,2;5,H,2;7,H,2;9,H,2&quot; /&gt;&#10;  &lt;param n=&quot;TruncRows&quot; v=&quot;0&quot; /&gt;&#10;  &lt;param n=&quot;TruncCols&quot; v=&quot;0&quot; /&gt;&#10;  &lt;param n=&quot;PromptLargeTables&quot; v=&quot;True&quot; /&gt;&#10;  &lt;param n=&quot;AmoRowCount&quot; v=&quot;8&quot; /&gt;&#10;  &lt;param n=&quot;AmoColCount&quot; v=&quot;10&quot; /&gt;&#10;&lt;/ContentLocation&gt;"/>
  <p:tag name="_AMO_CONTENTLOCATION_204958804_ROM_F0.SEC2.REPORT_1.SEC1.FTR.TXT1" val="&lt;ContentLocation path=&quot;F0.SEC2.Report_1.SEC1.FTR.TXT1&quot; rsid=&quot;204958804&quot; tag=&quot;ROM&quot; fid=&quot;0&quot; /&gt;"/>
  <p:tag name="_AMO_CONTENTDEFINITION_510825049" val="&lt;ContentDefinition name=&quot;Tableau_prev_age&quot; rsid=&quot;510825049&quot; type=&quot;StoredProcess&quot; format=&quot;ReportXml&quot; imgfmt=&quot;Png&quot; created=&quot;05/19/2025 10:47:48&quot; modifed=&quot;05/19/2025 10:47:48&quot; user=&quot;SAS Administrator&quot; apply=&quot;False&quot; css=&quot;C:\Program Files (x86)\SASHome\x86\SASAddinforMicrosoftOffice\8\Styles\sasweb.css&quot; range=&quot;Tableau_prev_age_2&quot; auto=&quot;False&quot; xTime=&quot;00:00:11.0701446&quot; rTime=&quot;00:00:00.6582657&quot; bgnew=&quot;False&quot; nFmt=&quot;False&quot; grphSet=&quot;True&quot; imgY=&quot;0&quot; imgX=&quot;0&quot; redirect=&quot;False&quot;&gt;&#10;  &lt;files&gt;D:\Users\ccouchoud\Documents\My SAS Files\Add-In for Microsoft Office\_SOA_A5ZECI7D.BC0000C1_229652281\main.srx&lt;/files&gt;&#10;  &lt;parents /&gt;&#10;  &lt;children /&gt;&#10;  &lt;param n=&quot;DisplayName&quot; v=&quot;Tableau_prev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au_prev_age&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leau_prev_age&amp;lt;/DisplayName&amp;gt;&amp;#xD;&amp;#xA;  &amp;lt;DisplayPath&amp;gt;/ABM/Pole REIN/Chapitre 10 - Pédiatrie/Tableau_prev_age&amp;lt;/DisplayPath&amp;gt;&amp;#xD;&amp;#xA;  &amp;lt;SBIP&amp;gt;/ABM/Pole REIN/Chapitre 10 - Pédiatrie/Tableau_prev_age&amp;lt;/SBIP&amp;gt;&amp;#xD;&amp;#xA;  &amp;lt;SBIPFull&amp;gt;/ABM/Pole REIN/Chapitre 10 - Pédiatrie/Tableau_prev_age(StoredProcess)&amp;lt;/SBIPFull&amp;gt;&amp;#xD;&amp;#xA;  &amp;lt;Path&amp;gt;/ABM/Pole REIN/Chapitre 10 - Pédiatrie/Tableau_prev_age&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10825049_ROM_F0.SEC2.REPORT_1.SEC1.BDY.DETAILED_AND_OR_SUMMARIZED_REPORT" val="&lt;ContentLocation path=&quot;F0.SEC2.Report_1.SEC1.BDY.Detailed_and_or_summarized_report&quot; rsid=&quot;510825049&quot; tag=&quot;ROM&quot; fid=&quot;0&quot;&gt;&#10;  &lt;param n=&quot;tableSig&quot; v=&quot;R:R=6:C=5:FCR=2:FCC=1&quot; /&gt;&#10;  &lt;param n=&quot;TruncRows&quot; v=&quot;0&quot; /&gt;&#10;  &lt;param n=&quot;TruncCols&quot; v=&quot;0&quot; /&gt;&#10;  &lt;param n=&quot;PromptLargeTables&quot; v=&quot;True&quot; /&gt;&#10;  &lt;param n=&quot;AmoRowCount&quot; v=&quot;6&quot; /&gt;&#10;  &lt;param n=&quot;AmoColCount&quot; v=&quot;5&quot; /&gt;&#10;&lt;/ContentLocation&gt;"/>
  <p:tag name="_AMO_CONTENTDEFINITION_46527223" val="&lt;ContentDefinition name=&quot;Figure_prev_tendance_tx&quot; rsid=&quot;46527223&quot; type=&quot;StoredProcess&quot; format=&quot;ReportXml&quot; imgfmt=&quot;Png&quot; created=&quot;05/19/2025 10:49:53&quot; modifed=&quot;05/19/2025 10:49:53&quot; user=&quot;SAS Administrator&quot; apply=&quot;False&quot; css=&quot;C:\Program Files (x86)\SASHome\x86\SASAddinforMicrosoftOffice\8\Styles\sasweb.css&quot; range=&quot;Figure_prev_tendance_tx_2&quot; auto=&quot;False&quot; xTime=&quot;00:00:40.3352923&quot; rTime=&quot;00:00:00.5545647&quot; bgnew=&quot;False&quot; nFmt=&quot;False&quot; grphSet=&quot;True&quot; imgY=&quot;0&quot; imgX=&quot;0&quot; redirect=&quot;False&quot;&gt;&#10;  &lt;files&gt;D:\Users\ccouchoud\Documents\My SAS Files\Add-In for Microsoft Office\_SOA_A5ZECI7D.BC0000BL_883159701\main.srx&lt;/files&gt;&#10;  &lt;parents /&gt;&#10;  &lt;children /&gt;&#10;  &lt;param n=&quot;DisplayName&quot; v=&quot;Figure_prev_tendance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prev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prev_tendance_tx&amp;lt;/DisplayName&amp;gt;&amp;#xD;&amp;#xA;  &amp;lt;DisplayPath&amp;gt;/ABM/Pole REIN/Chapitre 10 - Pédiatrie/Figure_prev_tendance_tx&amp;lt;/DisplayPath&amp;gt;&amp;#xD;&amp;#xA;  &amp;lt;SBIP&amp;gt;/ABM/Pole REIN/Chapitre 10 - Pédiatrie/Figure_prev_tendance_tx&amp;lt;/SBIP&amp;gt;&amp;#xD;&amp;#xA;  &amp;lt;SBIPFull&amp;gt;/ABM/Pole REIN/Chapitre 10 - Pédiatrie/Figure_prev_tendance_tx(StoredProcess)&amp;lt;/SBIPFull&amp;gt;&amp;#xD;&amp;#xA;  &amp;lt;Path&amp;gt;/ABM/Pole REIN/Chapitre 10 - Pédiatrie/Figure_prev_tendance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6527223_ROM_F0.SEC2.SGRENDER_1.SEC1.BDY.IMG1" val="&lt;ContentLocation path=&quot;F0.SEC2.SGRender_1.SEC1.BDY.IMG1&quot; rsid=&quot;46527223&quot; tag=&quot;ROM&quot; fid=&quot;0&quot; /&gt;"/>
  <p:tag name="_AMO_CONTENTDEFINITION_496183296" val="&lt;ContentDefinition name=&quot;Figure_prev_tendance_modal&quot; rsid=&quot;496183296&quot; type=&quot;StoredProcess&quot; format=&quot;ReportXml&quot; imgfmt=&quot;Png&quot; created=&quot;05/19/2025 10:51:04&quot; modifed=&quot;05/19/2025 10:51:04&quot; user=&quot;SAS Administrator&quot; apply=&quot;False&quot; css=&quot;C:\Program Files (x86)\SASHome\x86\SASAddinforMicrosoftOffice\8\Styles\sasweb.css&quot; range=&quot;Figure_prev_tendance_modal_2&quot; auto=&quot;False&quot; xTime=&quot;00:00:13.9054803&quot; rTime=&quot;00:00:00.5545657&quot; bgnew=&quot;False&quot; nFmt=&quot;False&quot; grphSet=&quot;True&quot; imgY=&quot;0&quot; imgX=&quot;0&quot; redirect=&quot;False&quot;&gt;&#10;  &lt;files&gt;D:\Users\ccouchoud\Documents\My SAS Files\Add-In for Microsoft Office\_SOA_A5ZECI7D.BC0000BK_344826661\main.srx&lt;/files&gt;&#10;  &lt;parents /&gt;&#10;  &lt;children /&gt;&#10;  &lt;param n=&quot;DisplayName&quot; v=&quot;Figure_prev_tendance_modal&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prev_tendance_modal&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prev_tendance_modal&amp;lt;/DisplayName&amp;gt;&amp;#xD;&amp;#xA;  &amp;lt;DisplayPath&amp;gt;/ABM/Pole REIN/Chapitre 10 - Pédiatrie/Figure_prev_tendance_modal&amp;lt;/DisplayPath&amp;gt;&amp;#xD;&amp;#xA;  &amp;lt;SBIP&amp;gt;/ABM/Pole REIN/Chapitre 10 - Pédiatrie/Figure_prev_tendance_modal&amp;lt;/SBIP&amp;gt;&amp;#xD;&amp;#xA;  &amp;lt;SBIPFull&amp;gt;/ABM/Pole REIN/Chapitre 10 - Pédiatrie/Figure_prev_tendance_modal(StoredProcess)&amp;lt;/SBIPFull&amp;gt;&amp;#xD;&amp;#xA;  &amp;lt;Path&amp;gt;/ABM/Pole REIN/Chapitre 10 - Pédiatrie/Figure_prev_tendance_modal&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96183296_ROM_F0.SEC2.GPLOT_1.SEC1.BDY.IMG1" val="&lt;ContentLocation path=&quot;F0.SEC2.GPlot_1.SEC1.BDY.IMG1&quot; rsid=&quot;496183296&quot; tag=&quot;ROM&quot; fid=&quot;0&quot; /&gt;"/>
  <p:tag name="_AMO_CONTENTDEFINITION_20307546" val="&lt;ContentDefinition name=&quot;Table_inc_tx_tous&quot; rsid=&quot;20307546&quot; type=&quot;StoredProcess&quot; format=&quot;ReportXml&quot; imgfmt=&quot;Png&quot; created=&quot;05/19/2025 12:04:37&quot; modifed=&quot;05/19/2025 12:04:37&quot; user=&quot;SAS Administrator&quot; apply=&quot;False&quot; css=&quot;C:\Program Files (x86)\SASHome\x86\SASAddinforMicrosoftOffice\8\Styles\sasweb.css&quot; range=&quot;Table_inc_tx_tous_2&quot; auto=&quot;False&quot; xTime=&quot;00:00:29.7275955&quot; rTime=&quot;00:00:01.0872233&quot; bgnew=&quot;False&quot; nFmt=&quot;False&quot; grphSet=&quot;True&quot; imgY=&quot;0&quot; imgX=&quot;0&quot; redirect=&quot;False&quot;&gt;&#10;  &lt;files&gt;D:\Users\ccouchoud\Documents\My SAS Files\Add-In for Microsoft Office\_SOA_A5ZECI7D.BC0000M6_928822556\main.srx&lt;/files&gt;&#10;  &lt;parents /&gt;&#10;  &lt;children /&gt;&#10;  &lt;param n=&quot;DisplayName&quot; v=&quot;Table_inc_tx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inc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inc_tx_tous&amp;lt;/DisplayName&amp;gt;&amp;#xD;&amp;#xA;  &amp;lt;DisplayPath&amp;gt;/ABM/Pole REIN/Chapitre 9_DOMTOM/Table_inc_tx_tous&amp;lt;/DisplayPath&amp;gt;&amp;#xD;&amp;#xA;  &amp;lt;SBIP&amp;gt;/ABM/Pole REIN/Chapitre 9_DOMTOM/Table_inc_tx_tous&amp;lt;/SBIP&amp;gt;&amp;#xD;&amp;#xA;  &amp;lt;SBIPFull&amp;gt;/ABM/Pole REIN/Chapitre 9_DOMTOM/Table_inc_tx_tous(StoredProcess)&amp;lt;/SBIPFull&amp;gt;&amp;#xD;&amp;#xA;  &amp;lt;Path&amp;gt;/ABM/Pole REIN/Chapitre 9_DOMTOM/Table_inc_tx_tous&amp;lt;/Path&amp;gt;&amp;#xD;&amp;#xA;  &amp;lt;ParentDNA&amp;gt;&amp;amp;lt;DNA&amp;amp;gt;&amp;#xD;&amp;#xA;  &amp;amp;lt;Type&amp;amp;gt;OMFolder&amp;amp;lt;/Type&amp;amp;gt;&amp;#xD;&amp;#xA;  &amp;amp;lt;Name&amp;amp;gt;Chapitre 9_DOMTOM&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9_DOMTOM&amp;amp;lt;/DisplayName&amp;amp;gt;&amp;#xD;&amp;#xA;  &amp;amp;lt;DisplayPath&amp;amp;gt;/ABM/Pole REIN/Chapitre 9_DOMTOM&amp;amp;lt;/DisplayPath&amp;amp;gt;&amp;#xD;&amp;#xA;  &amp;amp;lt;SBIP&amp;amp;gt;/ABM/Pole REIN/Chapitre 9_DOMTOM&amp;amp;lt;/SBIP&amp;amp;gt;&amp;#xD;&amp;#xA;  &amp;amp;lt;SBIPFull&amp;amp;gt;/ABM/Pole REIN/Chapitre 9_DOMTOM(Folder)&amp;amp;lt;/SBIPFull&amp;amp;gt;&amp;#xD;&amp;#xA;  &amp;amp;lt;Path&amp;amp;gt;/ABM/Pole REIN/Chapitre 9_DOMTOM&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0307546_ROM_F0.SEC2.REPORT_1.SEC1.BDY.DETAILED_AND_OR_SUMMARIZED_REPORT" val="&lt;ContentLocation path=&quot;F0.SEC2.Report_1.SEC1.BDY.Detailed_and_or_summarized_report&quot; rsid=&quot;20307546&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477832195" val="&lt;ContentDefinition name=&quot;Table_PREV_tx_tous&quot; rsid=&quot;477832195&quot; type=&quot;StoredProcess&quot; format=&quot;ReportXml&quot; imgfmt=&quot;Png&quot; created=&quot;05/19/2025 12:06:32&quot; modifed=&quot;05/19/2025 12:06:32&quot; user=&quot;SAS Administrator&quot; apply=&quot;False&quot; css=&quot;C:\Program Files (x86)\SASHome\x86\SASAddinforMicrosoftOffice\8\Styles\sasweb.css&quot; range=&quot;Table_PREV_tx_tous_2&quot; auto=&quot;False&quot; xTime=&quot;00:00:37.4377272&quot; rTime=&quot;00:00:00.9040323&quot; bgnew=&quot;False&quot; nFmt=&quot;False&quot; grphSet=&quot;True&quot; imgY=&quot;0&quot; imgX=&quot;0&quot; redirect=&quot;False&quot;&gt;&#10;  &lt;files&gt;D:\Users\ccouchoud\Documents\My SAS Files\Add-In for Microsoft Office\_SOA_A5ZECI7D.BC0000M8_126239851\main.srx&lt;/files&gt;&#10;  &lt;parents /&gt;&#10;  &lt;children /&gt;&#10;  &lt;param n=&quot;DisplayName&quot; v=&quot;Table_PREV_tx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PREV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PREV_tx_tous&amp;lt;/DisplayName&amp;gt;&amp;#xD;&amp;#xA;  &amp;lt;DisplayPath&amp;gt;/ABM/Pole REIN/Chapitre 9_DOMTOM/Table_PREV_tx_tous&amp;lt;/DisplayPath&amp;gt;&amp;#xD;&amp;#xA;  &amp;lt;SBIP&amp;gt;/ABM/Pole REIN/Chapitre 9_DOMTOM/Table_PREV_tx_tous&amp;lt;/SBIP&amp;gt;&amp;#xD;&amp;#xA;  &amp;lt;SBIPFull&amp;gt;/ABM/Pole REIN/Chapitre 9_DOMTOM/Table_PREV_tx_tous(StoredProcess)&amp;lt;/SBIPFull&amp;gt;&amp;#xD;&amp;#xA;  &amp;lt;Path&amp;gt;/ABM/Pole REIN/Chapitre 9_DOMTOM/Table_PREV_tx_tous&amp;lt;/Path&amp;gt;&amp;#xD;&amp;#xA;  &amp;lt;ParentDNA&amp;gt;&amp;amp;lt;DNA&amp;amp;gt;&amp;#xD;&amp;#xA;  &amp;amp;lt;Type&amp;amp;gt;OMFolder&amp;amp;lt;/Type&amp;amp;gt;&amp;#xD;&amp;#xA;  &amp;amp;lt;Name&amp;amp;gt;Chapitre 9_DOMTOM&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9_DOMTOM&amp;amp;lt;/DisplayName&amp;amp;gt;&amp;#xD;&amp;#xA;  &amp;amp;lt;DisplayPath&amp;amp;gt;/ABM/Pole REIN/Chapitre 9_DOMTOM&amp;amp;lt;/DisplayPath&amp;amp;gt;&amp;#xD;&amp;#xA;  &amp;amp;lt;SBIP&amp;amp;gt;/ABM/Pole REIN/Chapitre 9_DOMTOM&amp;amp;lt;/SBIP&amp;amp;gt;&amp;#xD;&amp;#xA;  &amp;amp;lt;SBIPFull&amp;amp;gt;/ABM/Pole REIN/Chapitre 9_DOMTOM(Folder)&amp;amp;lt;/SBIPFull&amp;amp;gt;&amp;#xD;&amp;#xA;  &amp;amp;lt;Path&amp;amp;gt;/ABM/Pole REIN/Chapitre 9_DOMTOM&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77832195_ROM_F0.SEC2.REPORT_1.SEC1.BDY.DETAILED_AND_OR_SUMMARIZED_REPORT" val="&lt;ContentLocation path=&quot;F0.SEC2.Report_1.SEC1.BDY.Detailed_and_or_summarized_report&quot; rsid=&quot;477832195&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119307674" val="&lt;ContentDefinition name=&quot;Fig_Taux_survie_selon_âge&quot; rsid=&quot;119307674&quot; type=&quot;StoredProcess&quot; format=&quot;ReportXml&quot; imgfmt=&quot;Png&quot; created=&quot;05/19/2025 12:59:54&quot; modifed=&quot;05/19/2025 12:59:54&quot; user=&quot;SAS Administrator&quot; apply=&quot;False&quot; css=&quot;C:\Program Files (x86)\SASHome\x86\SASAddinforMicrosoftOffice\8\Styles\sasweb.css&quot; range=&quot;Fig_Taux_survie_selon_âge_2&quot; auto=&quot;False&quot; xTime=&quot;00:00:14.2491204&quot; rTime=&quot;00:00:00.5555587&quot; bgnew=&quot;False&quot; nFmt=&quot;False&quot; grphSet=&quot;True&quot; imgY=&quot;0&quot; imgX=&quot;0&quot; redirect=&quot;False&quot;&gt;&#10;  &lt;files&gt;D:\Users\ccouchoud\Documents\My SAS Files\Add-In for Microsoft Office\_SOA_A5ZECI7D.BC0000JP_557188952\main.srx&lt;/files&gt;&#10;  &lt;parents /&gt;&#10;  &lt;children /&gt;&#10;  &lt;param n=&quot;DisplayName&quot; v=&quot;Fig_Taux_survie_selon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survie_selon_âg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survie_selon_âge&amp;lt;/DisplayName&amp;gt;&amp;#xD;&amp;#xA;  &amp;lt;DisplayPath&amp;gt;/ABM/Pole REIN/Chapitre 6_SURVIE/Fig_Taux_survie_selon_âge&amp;lt;/DisplayPath&amp;gt;&amp;#xD;&amp;#xA;  &amp;lt;SBIP&amp;gt;/ABM/Pole REIN/Chapitre 6_SURVIE/Fig_Taux_survie_selon_âge&amp;lt;/SBIP&amp;gt;&amp;#xD;&amp;#xA;  &amp;lt;SBIPFull&amp;gt;/ABM/Pole REIN/Chapitre 6_SURVIE/Fig_Taux_survie_selon_âge(StoredProcess)&amp;lt;/SBIPFull&amp;gt;&amp;#xD;&amp;#xA;  &amp;lt;Path&amp;gt;/ABM/Pole REIN/Chapitre 6_SURVIE/Fig_Taux_survie_selon_âg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19307674_ROM_F0.SEC2.GPLOT_1.SEC1.BDY.IMG1" val="&lt;ContentLocation path=&quot;F0.SEC2.GPlot_1.SEC1.BDY.IMG1&quot; rsid=&quot;119307674&quot; tag=&quot;ROM&quot; fid=&quot;0&quot; /&gt;"/>
  <p:tag name="_AMO_CONTENTDEFINITION_480694821" val="&lt;ContentDefinition name=&quot;Fig_Taux_mortalité_gref_dia_âge.sas&quot; rsid=&quot;480694821&quot; type=&quot;StoredProcess&quot; format=&quot;ReportXml&quot; imgfmt=&quot;Png&quot; created=&quot;05/19/2025 13:01:21&quot; modifed=&quot;05/19/2025 13:01:21&quot; user=&quot;Cecile Couchoud&quot; apply=&quot;False&quot; css=&quot;C:\Program Files (x86)\SASHome\x86\SASAddinforMicrosoftOffice\8\Styles\sasweb.css&quot; range=&quot;Fig_Taux_mortalité_gref_dia_âge__2&quot; auto=&quot;False&quot; xTime=&quot;00:00:17.9899747&quot; rTime=&quot;00:00:00.5525739&quot; bgnew=&quot;False&quot; nFmt=&quot;False&quot; grphSet=&quot;True&quot; imgY=&quot;0&quot; imgX=&quot;0&quot; redirect=&quot;False&quot;&gt;&#10;  &lt;files&gt;D:\Users\ccouchoud\Documents\My SAS Files\Add-In for Microsoft Office\_SOA_A5ZECI7D.BC0000O4_590940593\main.srx&lt;/files&gt;&#10;  &lt;parents /&gt;&#10;  &lt;children /&gt;&#10;  &lt;param n=&quot;DisplayName&quot; v=&quot;Fig_Taux_mortalité_gref_dia_âge.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mortalité_gref_dia_âge.sas&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mortalité_gref_dia_âge.sas&amp;lt;/DisplayName&amp;gt;&amp;#xD;&amp;#xA;  &amp;lt;DisplayPath&amp;gt;/ABM/Pole REIN/Chapitre 6_SURVIE/Fig_Taux_mortalité_gref_dia_âge.sas&amp;lt;/DisplayPath&amp;gt;&amp;#xD;&amp;#xA;  &amp;lt;SBIP&amp;gt;/ABM/Pole REIN/Chapitre 6_SURVIE/Fig_Taux_mortalité_gref_dia_âge.sas&amp;lt;/SBIP&amp;gt;&amp;#xD;&amp;#xA;  &amp;lt;SBIPFull&amp;gt;/ABM/Pole REIN/Chapitre 6_SURVIE/Fig_Taux_mortalité_gref_dia_âge.sas(StoredProcess)&amp;lt;/SBIPFull&amp;gt;&amp;#xD;&amp;#xA;  &amp;lt;Path&amp;gt;/ABM/Pole REIN/Chapitre 6_SURVIE/Fig_Taux_mortalité_gref_dia_âge.sas&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80694821_ROM_F0.SEC2.GPLOT_1.SEC1.BDY.IMG1" val="&lt;ContentLocation path=&quot;F0.SEC2.GPlot_1.SEC1.BDY.IMG1&quot; rsid=&quot;480694821&quot; tag=&quot;ROM&quot; fid=&quot;0&quot; /&gt;"/>
  <p:tag name="_AMO_CONTENTDEFINITION_352339435" val="&lt;ContentDefinition name=&quot;Tab_tendance_mortalite&quot; rsid=&quot;352339435&quot; type=&quot;StoredProcess&quot; format=&quot;ReportXml&quot; imgfmt=&quot;Png&quot; created=&quot;05/19/2025 13:02:50&quot; modifed=&quot;05/19/2025 13:02:50&quot; user=&quot;SAS Administrator&quot; apply=&quot;False&quot; css=&quot;C:\Program Files (x86)\SASHome\x86\SASAddinforMicrosoftOffice\8\Styles\sasweb.css&quot; range=&quot;Tab_tendance_mortalite&quot; auto=&quot;False&quot; xTime=&quot;00:00:40.8066929&quot; rTime=&quot;00:00:00.1184784&quot; bgnew=&quot;False&quot; nFmt=&quot;False&quot; grphSet=&quot;True&quot; imgY=&quot;0&quot; imgX=&quot;0&quot; redirect=&quot;False&quot;&gt;&#10;  &lt;files&gt;D:\Users\ccouchoud\Documents\My SAS Files\Add-In for Microsoft Office\_SOA_A5ZECI7D.BC0000JZ_761953050\main.srx&lt;/files&gt;&#10;  &lt;parents /&gt;&#10;  &lt;children /&gt;&#10;  &lt;param n=&quot;DisplayName&quot; v=&quot;Tab_tendance_mortalit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endance_mortalit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Tab_tendance_mortalite&amp;lt;/DisplayName&amp;gt;&amp;#xD;&amp;#xA;  &amp;lt;DisplayPath&amp;gt;/ABM/Pole REIN/Chapitre 6_SURVIE/Tab_tendance_mortalite&amp;lt;/DisplayPath&amp;gt;&amp;#xD;&amp;#xA;  &amp;lt;SBIP&amp;gt;/ABM/Pole REIN/Chapitre 6_SURVIE/Tab_tendance_mortalite&amp;lt;/SBIP&amp;gt;&amp;#xD;&amp;#xA;  &amp;lt;SBIPFull&amp;gt;/ABM/Pole REIN/Chapitre 6_SURVIE/Tab_tendance_mortalite(StoredProcess)&amp;lt;/SBIPFull&amp;gt;&amp;#xD;&amp;#xA;  &amp;lt;Path&amp;gt;/ABM/Pole REIN/Chapitre 6_SURVIE/Tab_tendance_mortalit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lt;/ContentDefinition&gt;"/>
  <p:tag name="_AMO_CONTENTDEFINITION_742126340" val="&lt;ContentDefinition name=&quot;Fig_tendance_TM&quot; rsid=&quot;742126340&quot; type=&quot;StoredProcess&quot; format=&quot;ReportXml&quot; imgfmt=&quot;Png&quot; created=&quot;05/19/2025 13:04:02&quot; modifed=&quot;05/19/2025 13:05:50&quot; user=&quot;SAS Administrator&quot; apply=&quot;False&quot; css=&quot;C:\Program Files (x86)\SASHome\x86\SASAddinforMicrosoftOffice\8\Styles\sasweb.css&quot; range=&quot;Fig_tendance_TM_2&quot; auto=&quot;False&quot; xTime=&quot;00:00:24.3191186&quot; rTime=&quot;00:00:00.5794547&quot; bgnew=&quot;False&quot; nFmt=&quot;False&quot; grphSet=&quot;True&quot; imgY=&quot;0&quot; imgX=&quot;0&quot; redirect=&quot;False&quot;&gt;&#10;  &lt;files&gt;D:\Users\ccouchoud\Documents\My SAS Files\Add-In for Microsoft Office\_SOA_A5ZECI7D.BC0000JQ_474281211\main.srx&lt;/files&gt;&#10;  &lt;parents /&gt;&#10;  &lt;children /&gt;&#10;  &lt;param n=&quot;DisplayName&quot; v=&quot;Fig_tendance_T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TM&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endance_TM&amp;lt;/DisplayName&amp;gt;&amp;#xD;&amp;#xA;  &amp;lt;DisplayPath&amp;gt;/ABM/Pole REIN/Chapitre 6_SURVIE/Fig_tendance_TM&amp;lt;/DisplayPath&amp;gt;&amp;#xD;&amp;#xA;  &amp;lt;SBIP&amp;gt;/ABM/Pole REIN/Chapitre 6_SURVIE/Fig_tendance_TM&amp;lt;/SBIP&amp;gt;&amp;#xD;&amp;#xA;  &amp;lt;SBIPFull&amp;gt;/ABM/Pole REIN/Chapitre 6_SURVIE/Fig_tendance_TM(StoredProcess)&amp;lt;/SBIPFull&amp;gt;&amp;#xD;&amp;#xA;  &amp;lt;Path&amp;gt;/ABM/Pole REIN/Chapitre 6_SURVIE/Fig_tendance_TM&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42126340_ROM_F0.SEC2.SGRENDER_1.SEC1.BDY.IMG1" val="&lt;ContentLocation path=&quot;F0.SEC2.SGRender_1.SEC1.BDY.IMG1&quot; rsid=&quot;742126340&quot; tag=&quot;ROM&quot; fid=&quot;0&quot; /&gt;"/>
  <p:tag name="_AMO_CONTENTDEFINITION_953618262" val="&lt;ContentDefinition name=&quot;Fig_Taux_mortalité_gref_dia_âge&quot; rsid=&quot;953618262&quot; type=&quot;StoredProcess&quot; format=&quot;ReportXml&quot; imgfmt=&quot;Png&quot; created=&quot;05/19/2025 13:18:39&quot; modifed=&quot;05/19/2025 13:18:39&quot; user=&quot;Cecile Couchoud&quot; apply=&quot;False&quot; css=&quot;C:\Program Files (x86)\SASHome\x86\SASAddinforMicrosoftOffice\8\Styles\sasweb.css&quot; range=&quot;Fig_Taux_mortalité_gref_dia_âge_2&quot; auto=&quot;False&quot; xTime=&quot;00:00:11.4678540&quot; rTime=&quot;00:00:00.5993679&quot; bgnew=&quot;False&quot; nFmt=&quot;False&quot; grphSet=&quot;True&quot; imgY=&quot;0&quot; imgX=&quot;0&quot; redirect=&quot;False&quot;&gt;&#10;  &lt;files&gt;D:\Users\ccouchoud\Documents\My SAS Files\Add-In for Microsoft Office\_SOA_A5ZECI7D.BC0000OB_547255991\main.srx&lt;/files&gt;&#10;  &lt;parents /&gt;&#10;  &lt;children /&gt;&#10;  &lt;param n=&quot;DisplayName&quot; v=&quot;Fig_Taux_mortalité_gref_dia_âge&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mortalité_gref_dia_âg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mortalité_gref_dia_âge&amp;lt;/DisplayName&amp;gt;&amp;#xD;&amp;#xA;  &amp;lt;DisplayPath&amp;gt;/ABM/Pole REIN/Chapitre 6_SURVIE/Fig_Taux_mortalité_gref_dia_âge&amp;lt;/DisplayPath&amp;gt;&amp;#xD;&amp;#xA;  &amp;lt;SBIP&amp;gt;/ABM/Pole REIN/Chapitre 6_SURVIE/Fig_Taux_mortalité_gref_dia_âge&amp;lt;/SBIP&amp;gt;&amp;#xD;&amp;#xA;  &amp;lt;SBIPFull&amp;gt;/ABM/Pole REIN/Chapitre 6_SURVIE/Fig_Taux_mortalité_gref_dia_âge(StoredProcess)&amp;lt;/SBIPFull&amp;gt;&amp;#xD;&amp;#xA;  &amp;lt;Path&amp;gt;/ABM/Pole REIN/Chapitre 6_SURVIE/Fig_Taux_mortalité_gref_dia_âg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53618262_ROM_F0.SEC2.GPLOT_1.SEC1.BDY.IMG1" val="&lt;ContentLocation path=&quot;F0.SEC2.GPlot_1.SEC1.BDY.IMG1&quot; rsid=&quot;953618262&quot; tag=&quot;ROM&quot; fid=&quot;0&quot; /&gt;"/>
  <p:tag name="_AMO_CONTENTDEFINITION_160657455" val="&lt;ContentDefinition name=&quot;Tab_desc_DIA_age (2)&quot; rsid=&quot;160657455&quot; type=&quot;StoredProcess&quot; format=&quot;ReportXml&quot; imgfmt=&quot;Png&quot; created=&quot;05/27/2025 14:04:27&quot; modifed=&quot;05/27/2025 14:04:27&quot; user=&quot;SAS Administrator&quot; apply=&quot;False&quot; css=&quot;C:\Program Files (x86)\SASHome\x86\SASAddinforMicrosoftOffice\8\Styles\sasweb.css&quot; range=&quot;Tab_desc_DIA_age__2__2&quot; auto=&quot;False&quot; xTime=&quot;00:00:17.6931191&quot; rTime=&quot;00:00:01.3978722&quot; bgnew=&quot;False&quot; nFmt=&quot;False&quot; grphSet=&quot;True&quot; imgY=&quot;0&quot; imgX=&quot;0&quot; redirect=&quot;False&quot;&gt;&#10;  &lt;files&gt;D:\Users\ccouchoud\Documents\My SAS Files\Add-In for Microsoft Office\_SOA_A5ZECI7D.BC0000DQ_801772952\main.srx&lt;/files&gt;&#10;  &lt;parents /&gt;&#10;  &lt;children /&gt;&#10;  &lt;param n=&quot;DisplayName&quot; v=&quot;Tab_desc_DIA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DisplayPath&amp;gt;/ABM/Pole REIN/Chapitre 2_INCIDENCE/Tab_desc_DIA_age&amp;lt;/DisplayPath&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60657455_ROM_F0.SEC2.REPORT_1.SEC1.BDY.DETAILED_AND_OR_SUMMARIZED_REPORT" val="&lt;ContentLocation path=&quot;F0.SEC2.Report_1.SEC1.BDY.Detailed_and_or_summarized_report&quot; rsid=&quot;160657455&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419702470" val="&lt;ContentDefinition name=&quot;Fig_Inc_DIA_stand_par_sexe_age (2)&quot; rsid=&quot;419702470&quot; type=&quot;StoredProcess&quot; format=&quot;ReportXml&quot; imgfmt=&quot;Png&quot; created=&quot;05/27/2025 14:05:44&quot; modifed=&quot;05/27/2025 14:05:44&quot; user=&quot;SAS Administrator&quot; apply=&quot;False&quot; css=&quot;C:\Program Files (x86)\SASHome\x86\SASAddinforMicrosoftOffice\8\Styles\sasweb.css&quot; range=&quot;Fig_Inc_DIA_stand_par_sexe_age___2&quot; auto=&quot;False&quot; xTime=&quot;00:00:07.5274299&quot; rTime=&quot;00:00:00.9578000&quot; bgnew=&quot;False&quot; nFmt=&quot;False&quot; grphSet=&quot;True&quot; imgY=&quot;0&quot; imgX=&quot;0&quot; redirect=&quot;False&quot;&gt;&#10;  &lt;files&gt;D:\Users\ccouchoud\Documents\My SAS Files\Add-In for Microsoft Office\_SOA_A5ZECI7D.BC0000D8_113379441\main.srx&lt;/files&gt;&#10;  &lt;parents /&gt;&#10;  &lt;children /&gt;&#10;  &lt;param n=&quot;DisplayName&quot; v=&quot;Fig_Inc_DIA_stand_par_sexe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DisplayPath&amp;gt;/ABM/Pole REIN/Chapitre 2_INCIDENCE/Fig_Inc_DIA_stand_par_sexe_age&amp;lt;/DisplayPath&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19702470_ROM_F0.SEC2.SGRENDER_1.SEC1.BDY.IMG1" val="&lt;ContentLocation path=&quot;F0.SEC2.SGRender_1.SEC1.BDY.IMG1&quot; rsid=&quot;419702470&quot; tag=&quot;ROM&quot; fid=&quot;0&quot; /&gt;"/>
  <p:tag name="_AMO_CONTENTDEFINITION_214215870" val="&lt;ContentDefinition name=&quot;Fig_Tendance_n_is&quot; rsid=&quot;214215870&quot; type=&quot;StoredProcess&quot; format=&quot;ReportXml&quot; imgfmt=&quot;Png&quot; created=&quot;05/27/2025 14:07:02&quot; modifed=&quot;05/27/2025 14:07:02&quot; user=&quot;SAS Administrator&quot; apply=&quot;False&quot; css=&quot;C:\Program Files (x86)\SASHome\x86\SASAddinforMicrosoftOffice\8\Styles\sasweb.css&quot; range=&quot;Fig_Tendance_n_is&quot; auto=&quot;False&quot; xTime=&quot;00:00:07.4824686&quot; rTime=&quot;00:00:00.1174468&quot; bgnew=&quot;False&quot; nFmt=&quot;False&quot; grphSet=&quot;True&quot; imgY=&quot;0&quot; imgX=&quot;0&quot; redirect=&quot;False&quot;&gt;&#10;  &lt;files&gt;D:\Users\ccouchoud\Documents\My SAS Files\Add-In for Microsoft Office\_SOA_A5ZECI7D.BC0000DI_695613155\main.srx&lt;/files&gt;&#10;  &lt;parents /&gt;&#10;  &lt;children /&gt;&#10;  &lt;param n=&quot;DisplayName&quot; v=&quot;Fig_Tendance_n_i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_i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_is&amp;lt;/DisplayName&amp;gt;&amp;#xD;&amp;#xA;  &amp;lt;DisplayPath&amp;gt;/ABM/Pole REIN/Chapitre 2_INCIDENCE/Fig_Tendance_n_is&amp;lt;/DisplayPath&amp;gt;&amp;#xD;&amp;#xA;  &amp;lt;SBIP&amp;gt;/ABM/Pole REIN/Chapitre 2_INCIDENCE/Fig_Tendance_n_is&amp;lt;/SBIP&amp;gt;&amp;#xD;&amp;#xA;  &amp;lt;SBIPFull&amp;gt;/ABM/Pole REIN/Chapitre 2_INCIDENCE/Fig_Tendance_n_is(StoredProcess)&amp;lt;/SBIPFull&amp;gt;&amp;#xD;&amp;#xA;  &amp;lt;Path&amp;gt;/ABM/Pole REIN/Chapitre 2_INCIDENCE/Fig_Tendance_n_i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lt;/ContentDefinition&gt;"/>
  <p:tag name="_AMO_CONTENTDEFINITION_395144097" val="&lt;ContentDefinition name=&quot;Fig_Tendance_nb_DIA_par_age&quot; rsid=&quot;395144097&quot; type=&quot;StoredProcess&quot; format=&quot;ReportXml&quot; imgfmt=&quot;Png&quot; created=&quot;05/27/2025 14:07:38&quot; modifed=&quot;05/27/2025 14:07:38&quot; user=&quot;SAS Administrator&quot; apply=&quot;False&quot; css=&quot;C:\Program Files (x86)\SASHome\x86\SASAddinforMicrosoftOffice\8\Styles\sasweb.css&quot; range=&quot;Fig_Tendance_nb_DIA_par_age_2&quot; auto=&quot;False&quot; xTime=&quot;00:00:07.6946109&quot; rTime=&quot;00:00:00.9607849&quot; bgnew=&quot;False&quot; nFmt=&quot;False&quot; grphSet=&quot;True&quot; imgY=&quot;0&quot; imgX=&quot;0&quot; redirect=&quot;False&quot;&gt;&#10;  &lt;files&gt;D:\Users\ccouchoud\Documents\My SAS Files\Add-In for Microsoft Office\_SOA_A5ZECI7D.BC0000DJ_688368320\main.srx&lt;/files&gt;&#10;  &lt;parents /&gt;&#10;  &lt;children /&gt;&#10;  &lt;param n=&quot;DisplayName&quot; v=&quot;Fig_Tendance_nb_DIA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b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b_DIA_par_age&amp;lt;/DisplayName&amp;gt;&amp;#xD;&amp;#xA;  &amp;lt;DisplayPath&amp;gt;/ABM/Pole REIN/Chapitre 2_INCIDENCE/Fig_Tendance_nb_DIA_par_age&amp;lt;/DisplayPath&amp;gt;&amp;#xD;&amp;#xA;  &amp;lt;SBIP&amp;gt;/ABM/Pole REIN/Chapitre 2_INCIDENCE/Fig_Tendance_nb_DIA_par_age&amp;lt;/SBIP&amp;gt;&amp;#xD;&amp;#xA;  &amp;lt;SBIPFull&amp;gt;/ABM/Pole REIN/Chapitre 2_INCIDENCE/Fig_Tendance_nb_DIA_par_age(StoredProcess)&amp;lt;/SBIPFull&amp;gt;&amp;#xD;&amp;#xA;  &amp;lt;Path&amp;gt;/ABM/Pole REIN/Chapitre 2_INCIDENCE/Fig_Tendance_nb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95144097_ROM_F0.SEC2.SGRENDER_1.SEC1.BDY.IMG1" val="&lt;ContentLocation path=&quot;F0.SEC2.SGRender_1.SEC1.BDY.IMG1&quot; rsid=&quot;395144097&quot; tag=&quot;ROM&quot; fid=&quot;0&quot; /&gt;"/>
  <p:tag name="_AMO_CONTENTDEFINITION_784048036" val="&lt;ContentDefinition name=&quot;Fig_Tendance_n_is (2)&quot; rsid=&quot;784048036&quot; type=&quot;StoredProcess&quot; format=&quot;ReportXml&quot; imgfmt=&quot;Png&quot; created=&quot;05/27/2025 14:08:35&quot; modifed=&quot;05/27/2025 14:08:35&quot; user=&quot;SAS Administrator&quot; apply=&quot;False&quot; css=&quot;C:\Program Files (x86)\SASHome\x86\SASAddinforMicrosoftOffice\8\Styles\sasweb.css&quot; range=&quot;Fig_Tendance_n_is__2_&quot; auto=&quot;False&quot; xTime=&quot;00:00:07.3279337&quot; rTime=&quot;00:00:00.1194762&quot; bgnew=&quot;False&quot; nFmt=&quot;False&quot; grphSet=&quot;True&quot; imgY=&quot;0&quot; imgX=&quot;0&quot; redirect=&quot;False&quot;&gt;&#10;  &lt;files&gt;D:\Users\ccouchoud\Documents\My SAS Files\Add-In for Microsoft Office\_SOA_A5ZECI7D.BC0000DI_630440713\main.srx&lt;/files&gt;&#10;  &lt;parents /&gt;&#10;  &lt;children /&gt;&#10;  &lt;param n=&quot;DisplayName&quot; v=&quot;Fig_Tendance_n_is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_i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_is&amp;lt;/DisplayName&amp;gt;&amp;#xD;&amp;#xA;  &amp;lt;DisplayPath&amp;gt;/ABM/Pole REIN/Chapitre 2_INCIDENCE/Fig_Tendance_n_is&amp;lt;/DisplayPath&amp;gt;&amp;#xD;&amp;#xA;  &amp;lt;SBIP&amp;gt;/ABM/Pole REIN/Chapitre 2_INCIDENCE/Fig_Tendance_n_is&amp;lt;/SBIP&amp;gt;&amp;#xD;&amp;#xA;  &amp;lt;SBIPFull&amp;gt;/ABM/Pole REIN/Chapitre 2_INCIDENCE/Fig_Tendance_n_is(StoredProcess)&amp;lt;/SBIPFull&amp;gt;&amp;#xD;&amp;#xA;  &amp;lt;Path&amp;gt;/ABM/Pole REIN/Chapitre 2_INCIDENCE/Fig_Tendance_n_i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lt;/ContentDefinition&gt;"/>
  <p:tag name="_AMO_CONTENTDEFINITION_663530162" val="&lt;ContentDefinition name=&quot;Fig_Tendance_stand_DIA_par_age (2)&quot; rsid=&quot;663530162&quot; type=&quot;StoredProcess&quot; format=&quot;ReportXml&quot; imgfmt=&quot;Png&quot; created=&quot;05/27/2025 14:08:58&quot; modifed=&quot;05/27/2025 14:08:58&quot; user=&quot;SAS Administrator&quot; apply=&quot;False&quot; css=&quot;C:\Program Files (x86)\SASHome\x86\SASAddinforMicrosoftOffice\8\Styles\sasweb.css&quot; range=&quot;Fig_Tendance_stand_DIA_par_age___2&quot; auto=&quot;False&quot; xTime=&quot;00:00:07.4967943&quot; rTime=&quot;00:00:00.9797007&quot; bgnew=&quot;False&quot; nFmt=&quot;False&quot; grphSet=&quot;True&quot; imgY=&quot;0&quot; imgX=&quot;0&quot; redirect=&quot;False&quot;&gt;&#10;  &lt;files&gt;D:\Users\ccouchoud\Documents\My SAS Files\Add-In for Microsoft Office\_SOA_A5ZECI7D.BC0000DN_323813915\main.srx&lt;/files&gt;&#10;  &lt;parents /&gt;&#10;  &lt;children /&gt;&#10;  &lt;param n=&quot;DisplayName&quot; v=&quot;Fig_Tendance_stand_DIA_par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stand_DIA_par_age&amp;lt;/DisplayName&amp;gt;&amp;#xD;&amp;#xA;  &amp;lt;DisplayPath&amp;gt;/ABM/Pole REIN/Chapitre 2_INCIDENCE/Fig_Tendance_stand_DIA_par_age&amp;lt;/DisplayPath&amp;gt;&amp;#xD;&amp;#xA;  &amp;lt;SBIP&amp;gt;/ABM/Pole REIN/Chapitre 2_INCIDENCE/Fig_Tendance_stand_DIA_par_age&amp;lt;/SBIP&amp;gt;&amp;#xD;&amp;#xA;  &amp;lt;SBIPFull&amp;gt;/ABM/Pole REIN/Chapitre 2_INCIDENCE/Fig_Tendance_stand_DIA_par_age(StoredProcess)&amp;lt;/SBIPFull&amp;gt;&amp;#xD;&amp;#xA;  &amp;lt;Path&amp;gt;/ABM/Pole REIN/Chapitre 2_INCIDENCE/Fig_Tendance_stand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63530162_ROM_F0.SEC2.SGRENDER_1.SEC1.BDY.IMG1" val="&lt;ContentLocation path=&quot;F0.SEC2.SGRender_1.SEC1.BDY.IMG1&quot; rsid=&quot;663530162&quot; tag=&quot;ROM&quot; fid=&quot;0&quot; /&gt;"/>
  <p:tag name="_AMO_CONTENTDEFINITION_173478144" val="&lt;ContentDefinition name=&quot;Fig_Tendance_part_residuelle (2)&quot; rsid=&quot;173478144&quot; type=&quot;StoredProcess&quot; format=&quot;ReportXml&quot; imgfmt=&quot;Png&quot; created=&quot;05/27/2025 14:10:16&quot; modifed=&quot;05/27/2025 14:10:16&quot; user=&quot;SAS Administrator&quot; apply=&quot;False&quot; css=&quot;C:\Program Files (x86)\SASHome\x86\SASAddinforMicrosoftOffice\8\Styles\sasweb.css&quot; range=&quot;Fig_Tendance_part_residuelle__2__2&quot; auto=&quot;False&quot; xTime=&quot;00:00:25.8494277&quot; rTime=&quot;00:00:00.9986173&quot; bgnew=&quot;False&quot; nFmt=&quot;False&quot; grphSet=&quot;True&quot; imgY=&quot;0&quot; imgX=&quot;0&quot; redirect=&quot;False&quot;&gt;&#10;  &lt;files&gt;D:\Users\ccouchoud\Documents\My SAS Files\Add-In for Microsoft Office\_SOA_A5ZECI7D.BC0000DK_942596160\main.srx&lt;/files&gt;&#10;  &lt;parents /&gt;&#10;  &lt;children /&gt;&#10;  &lt;param n=&quot;DisplayName&quot; v=&quot;Fig_Tendance_part_residuell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DisplayPath&amp;gt;/ABM/Pole REIN/Chapitre 2_INCIDENCE/Fig_Tendance_part_residuelle&amp;lt;/DisplayPath&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73478144_ROM_F0.SEC2.SGRENDER_1.SEC1.BDY.IMG1" val="&lt;ContentLocation path=&quot;F0.SEC2.SGRender_1.SEC1.BDY.IMG1&quot; rsid=&quot;173478144&quot; tag=&quot;ROM&quot; fid=&quot;0&quot; /&gt;"/>
  <p:tag name="_AMO_CONTENTDEFINITION_69687768" val="&lt;ContentDefinition name=&quot;Fig_Tendance_part_residuelle_diabétiques (2)&quot; rsid=&quot;69687768&quot; type=&quot;StoredProcess&quot; format=&quot;ReportXml&quot; imgfmt=&quot;Png&quot; created=&quot;05/27/2025 14:11:07&quot; modifed=&quot;05/27/2025 14:11:07&quot; user=&quot;SAS Administrator&quot; apply=&quot;False&quot; css=&quot;C:\Program Files (x86)\SASHome\x86\SASAddinforMicrosoftOffice\8\Styles\sasweb.css&quot; range=&quot;Fig_Tendance_part_residuelle_dia_2&quot; auto=&quot;False&quot; xTime=&quot;00:00:25.5623751&quot; rTime=&quot;00:00:01.0165396&quot; bgnew=&quot;False&quot; nFmt=&quot;False&quot; grphSet=&quot;True&quot; imgY=&quot;0&quot; imgX=&quot;0&quot; redirect=&quot;False&quot;&gt;&#10;  &lt;files&gt;D:\Users\ccouchoud\Documents\My SAS Files\Add-In for Microsoft Office\_SOA_A5ZECI7D.BC0000DL_693124049\main.srx&lt;/files&gt;&#10;  &lt;parents /&gt;&#10;  &lt;children /&gt;&#10;  &lt;param n=&quot;DisplayName&quot; v=&quot;Fig_Tendance_part_residuelle_diabétiques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DisplayPath&amp;gt;/ABM/Pole REIN/Chapitre 2_INCIDENCE/Fig_Tendance_part_residuelle_diabétiques&amp;lt;/DisplayPath&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9687768_ROM_F0.SEC2.SGRENDER_1.SEC1.BDY.IMG1" val="&lt;ContentLocation path=&quot;F0.SEC2.SGRender_1.SEC1.BDY.IMG1&quot; rsid=&quot;69687768&quot; tag=&quot;ROM&quot; fid=&quot;0&quot; /&gt;"/>
  <p:tag name="_AMO_CONTENTDEFINITION_81438227" val="&lt;ContentDefinition name=&quot;Tab_desc_globale_age&quot; rsid=&quot;81438227&quot; type=&quot;StoredProcess&quot; format=&quot;ReportXml&quot; imgfmt=&quot;Png&quot; created=&quot;05/27/2025 14:12:47&quot; modifed=&quot;05/27/2025 14:12:47&quot; user=&quot;SAS Administrator&quot; apply=&quot;False&quot; css=&quot;C:\Program Files (x86)\SASHome\x86\SASAddinforMicrosoftOffice\8\Styles\sasweb.css&quot; range=&quot;Tab_desc_globale_age_2&quot; auto=&quot;False&quot; xTime=&quot;00:00:08.5340026&quot; rTime=&quot;00:00:00.9319089&quot; bgnew=&quot;False&quot; nFmt=&quot;False&quot; grphSet=&quot;True&quot; imgY=&quot;0&quot; imgX=&quot;0&quot; redirect=&quot;False&quot;&gt;&#10;  &lt;files&gt;D:\Users\ccouchoud\Documents\My SAS Files\Add-In for Microsoft Office\_SOA_A5ZECI7D.BC0000FB_655048966\main.srx&lt;/files&gt;&#10;  &lt;parents /&gt;&#10;  &lt;children /&gt;&#10;  &lt;param n=&quot;DisplayName&quot; v=&quot;Tab_desc_globale_age&quot; /&gt;&#10;  &lt;param n=&quot;DisplayType&quot; v=&quot;Application stockée&quot; /&gt;&#10;  &lt;param n=&quot;AMO_Version&quot; v=&quot;8.4&quot; /&gt;&#10;  &lt;param n=&quot;ServerHostName&quot; v=&quot;yam&quot; /&gt;&#10;  &lt;param n=&quot;Author&quot; v=&quot;SAS Administrator&quot; /&gt;&#10;  &lt;param n=&quot;AMO_Description&quot; v=&quot;Age des cas prévalents en dialyse ou en greffe selon le sexe er la maladie rénales initia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global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Tab_desc_globale_age&amp;lt;/DisplayName&amp;gt;&amp;#xD;&amp;#xA;  &amp;lt;DisplayPath&amp;gt;/ABM/Pole REIN/Chapitre 3_PREVALENCE/Tab_desc_globale_age&amp;lt;/DisplayPath&amp;gt;&amp;#xD;&amp;#xA;  &amp;lt;SBIP&amp;gt;/ABM/Pole REIN/Chapitre 3_PREVALENCE/Tab_desc_globale_age&amp;lt;/SBIP&amp;gt;&amp;#xD;&amp;#xA;  &amp;lt;SBIPFull&amp;gt;/ABM/Pole REIN/Chapitre 3_PREVALENCE/Tab_desc_globale_age(StoredProcess)&amp;lt;/SBIPFull&amp;gt;&amp;#xD;&amp;#xA;  &amp;lt;Path&amp;gt;/ABM/Pole REIN/Chapitre 3_PREVALENCE/Tab_desc_global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1438227_ROM_F0.SEC2.REPORT_1.SEC1.BDY.DETAILED_AND_OR_SUMMARIZED_REPORT" val="&lt;ContentLocation path=&quot;F0.SEC2.Report_1.SEC1.BDY.Detailed_and_or_summarized_report&quot; rsid=&quot;81438227&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669362301" val="&lt;ContentDefinition name=&quot;Fig_Prev_DIA_stand_par_sexe_age&quot; rsid=&quot;669362301&quot; type=&quot;StoredProcess&quot; format=&quot;ReportXml&quot; imgfmt=&quot;Png&quot; created=&quot;05/27/2025 14:14:12&quot; modifed=&quot;05/27/2025 14:14:12&quot; user=&quot;SAS Administrator&quot; apply=&quot;False&quot; css=&quot;C:\Program Files (x86)\SASHome\x86\SASAddinforMicrosoftOffice\8\Styles\sasweb.css&quot; range=&quot;Fig_Prev_DIA_stand_par_sexe_age_2&quot; auto=&quot;False&quot; xTime=&quot;00:00:07.5149206&quot; rTime=&quot;00:00:00.6332217&quot; bgnew=&quot;False&quot; nFmt=&quot;False&quot; grphSet=&quot;True&quot; imgY=&quot;0&quot; imgX=&quot;0&quot; redirect=&quot;False&quot;&gt;&#10;  &lt;files&gt;D:\Users\ccouchoud\Documents\My SAS Files\Add-In for Microsoft Office\_SOA_A5ZECI7D.BC0000ES_846354698\main.srx&lt;/files&gt;&#10;  &lt;parents /&gt;&#10;  &lt;children /&gt;&#10;  &lt;param n=&quot;DisplayName&quot; v=&quot;Fig_Prev_DIA_stand_par_sexe_age&quot; /&gt;&#10;  &lt;param n=&quot;DisplayType&quot; v=&quot;Application stockée&quot; /&gt;&#10;  &lt;param n=&quot;AMO_Version&quot; v=&quot;8.4&quot; /&gt;&#10;  &lt;param n=&quot;ServerHostName&quot; v=&quot;yam&quot; /&gt;&#10;  &lt;param n=&quot;Author&quot; v=&quot;SAS Administrator&quot; /&gt;&#10;  &lt;param n=&quot;AMO_Description&quot; v=&quot;Figure: Préalence de l'IRTT par dialyse par âge et par sexe pour l'ensemble des 26 région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DIA_stand_par_sex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DIA_stand_par_sexe_age&amp;lt;/DisplayName&amp;gt;&amp;#xD;&amp;#xA;  &amp;lt;DisplayPath&amp;gt;/ABM/Pole REIN/Chapitre 3_PREVALENCE/Fig_Prev_DIA_stand_par_sexe_age&amp;lt;/DisplayPath&amp;gt;&amp;#xD;&amp;#xA;  &amp;lt;SBIP&amp;gt;/ABM/Pole REIN/Chapitre 3_PREVALENCE/Fig_Prev_DIA_stand_par_sexe_age&amp;lt;/SBIP&amp;gt;&amp;#xD;&amp;#xA;  &amp;lt;SBIPFull&amp;gt;/ABM/Pole REIN/Chapitre 3_PREVALENCE/Fig_Prev_DIA_stand_par_sexe_age(StoredProcess)&amp;lt;/SBIPFull&amp;gt;&amp;#xD;&amp;#xA;  &amp;lt;Path&amp;gt;/ABM/Pole REIN/Chapitre 3_PREVALENCE/Fig_Prev_DIA_stand_par_sex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69362301_ROM_F0.SEC2.SGRENDER_1.SEC1.BDY.IMG1" val="&lt;ContentLocation path=&quot;F0.SEC2.SGRender_1.SEC1.BDY.IMG1&quot; rsid=&quot;669362301&quot; tag=&quot;ROM&quot; fid=&quot;0&quot; /&gt;"/>
  <p:tag name="_AMO_CONTENTDEFINITION_678556341" val="&lt;ContentDefinition name=&quot;Fig_prev_GRF_stand_par_sexe_age&quot; rsid=&quot;678556341&quot; type=&quot;StoredProcess&quot; format=&quot;ReportXml&quot; imgfmt=&quot;Png&quot; created=&quot;05/27/2025 14:14:44&quot; modifed=&quot;05/27/2025 14:14:44&quot; user=&quot;SAS Administrator&quot; apply=&quot;False&quot; css=&quot;C:\Program Files (x86)\SASHome\x86\SASAddinforMicrosoftOffice\8\Styles\sasweb.css&quot; range=&quot;Fig_prev_GRF_stand_par_sexe_age_2&quot; auto=&quot;False&quot; xTime=&quot;00:00:07.2974752&quot; rTime=&quot;00:00:00.6381971&quot; bgnew=&quot;False&quot; nFmt=&quot;False&quot; grphSet=&quot;True&quot; imgY=&quot;0&quot; imgX=&quot;0&quot; redirect=&quot;False&quot;&gt;&#10;  &lt;files&gt;D:\Users\ccouchoud\Documents\My SAS Files\Add-In for Microsoft Office\_SOA_A5ZECI7D.BC0000EV_532208798\main.srx&lt;/files&gt;&#10;  &lt;parents /&gt;&#10;  &lt;children /&gt;&#10;  &lt;param n=&quot;DisplayName&quot; v=&quot;Fig_prev_GRF_stand_par_sex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RF_stand_par_sex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RF_stand_par_sexe_age&amp;lt;/DisplayName&amp;gt;&amp;#xD;&amp;#xA;  &amp;lt;DisplayPath&amp;gt;/ABM/Pole REIN/Chapitre 3_PREVALENCE/Fig_prev_GRF_stand_par_sexe_age&amp;lt;/DisplayPath&amp;gt;&amp;#xD;&amp;#xA;  &amp;lt;SBIP&amp;gt;/ABM/Pole REIN/Chapitre 3_PREVALENCE/Fig_prev_GRF_stand_par_sexe_age&amp;lt;/SBIP&amp;gt;&amp;#xD;&amp;#xA;  &amp;lt;SBIPFull&amp;gt;/ABM/Pole REIN/Chapitre 3_PREVALENCE/Fig_prev_GRF_stand_par_sexe_age(StoredProcess)&amp;lt;/SBIPFull&amp;gt;&amp;#xD;&amp;#xA;  &amp;lt;Path&amp;gt;/ABM/Pole REIN/Chapitre 3_PREVALENCE/Fig_prev_GRF_stand_par_sex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78556341_ROM_F0.SEC2.SGRENDER_1.SEC1.BDY.IMG1" val="&lt;ContentLocation path=&quot;F0.SEC2.SGRender_1.SEC1.BDY.IMG1&quot; rsid=&quot;678556341&quot; tag=&quot;ROM&quot; fid=&quot;0&quot; /&gt;"/>
  <p:tag name="_AMO_CONTENTDEFINITION_861121762" val="&lt;ContentDefinition name=&quot;Fig_Prev_Globale_stand_par_ttt_region&quot; rsid=&quot;861121762&quot; type=&quot;StoredProcess&quot; format=&quot;ReportXml&quot; imgfmt=&quot;Png&quot; created=&quot;05/27/2025 14:17:16&quot; modifed=&quot;05/27/2025 14:17:16&quot; user=&quot;SAS Administrator&quot; apply=&quot;False&quot; css=&quot;C:\Program Files (x86)\SASHome\x86\SASAddinforMicrosoftOffice\8\Styles\sasweb.css&quot; range=&quot;Fig_Prev_Globale_stand_par_ttt_r_2&quot; auto=&quot;False&quot; xTime=&quot;00:00:07.5875643&quot; rTime=&quot;00:00:00.6939531&quot; bgnew=&quot;False&quot; nFmt=&quot;False&quot; grphSet=&quot;True&quot; imgY=&quot;0&quot; imgX=&quot;0&quot; redirect=&quot;False&quot;&gt;&#10;  &lt;files&gt;D:\Users\ccouchoud\Documents\My SAS Files\Add-In for Microsoft Office\_SOA_A5ZECI7D.BC0000ET_792849740\main.srx&lt;/files&gt;&#10;  &lt;parents /&gt;&#10;  &lt;children /&gt;&#10;  &lt;param n=&quot;DisplayName&quot; v=&quot;Fig_Prev_Globale_stand_par_ttt_region&quot; /&gt;&#10;  &lt;param n=&quot;DisplayType&quot; v=&quot;Application stockée&quot; /&gt;&#10;  &lt;param n=&quot;AMO_Version&quot; v=&quot;8.4&quot; /&gt;&#10;  &lt;param n=&quot;ServerHostName&quot; v=&quot;yam&quot; /&gt;&#10;  &lt;param n=&quot;Author&quot; v=&quot;SAS Administrator&quot; /&gt;&#10;  &lt;param n=&quot;AMO_Description&quot; v=&quot;Figure: Prévalence standardisée de l'insuffisance rénale terminale traitée par modalité de traitement et par région&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lobale_stand_par_ttt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lobale_stand_par_ttt_region&amp;lt;/DisplayName&amp;gt;&amp;#xD;&amp;#xA;  &amp;lt;DisplayPath&amp;gt;/ABM/Pole REIN/Chapitre 3_PREVALENCE/Fig_Prev_Globale_stand_par_ttt_region&amp;lt;/DisplayPath&amp;gt;&amp;#xD;&amp;#xA;  &amp;lt;SBIP&amp;gt;/ABM/Pole REIN/Chapitre 3_PREVALENCE/Fig_Prev_Globale_stand_par_ttt_region&amp;lt;/SBIP&amp;gt;&amp;#xD;&amp;#xA;  &amp;lt;SBIPFull&amp;gt;/ABM/Pole REIN/Chapitre 3_PREVALENCE/Fig_Prev_Globale_stand_par_ttt_region(StoredProcess)&amp;lt;/SBIPFull&amp;gt;&amp;#xD;&amp;#xA;  &amp;lt;Path&amp;gt;/ABM/Pole REIN/Chapitre 3_PREVALENCE/Fig_Prev_Globale_stand_par_ttt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61121762_ROM_F0.SEC2.SGRENDER_1.SEC1.BDY.IMG1" val="&lt;ContentLocation path=&quot;F0.SEC2.SGRender_1.SEC1.BDY.IMG1&quot; rsid=&quot;861121762&quot; tag=&quot;ROM&quot; fid=&quot;0&quot; /&gt;"/>
  <p:tag name="_AMO_CONTENTLOCATION_861121762_ROM_F0.SEC2.ODSTEXT_1.BDY.TXT1" val="&lt;ContentLocation path=&quot;F0.SEC2.ODSTEXT_1.BDY.TXT1&quot; rsid=&quot;861121762&quot; tag=&quot;ROM&quot; fid=&quot;0&quot; /&gt;"/>
  <p:tag name="_AMO_CONTENTDEFINITION_116473053" val="&lt;ContentDefinition name=&quot;Fig_Prev_Globale_stand_par_ttt_region (2)&quot; rsid=&quot;116473053&quot; type=&quot;StoredProcess&quot; format=&quot;ReportXml&quot; imgfmt=&quot;Png&quot; created=&quot;05/27/2025 14:17:54&quot; modifed=&quot;05/27/2025 14:17:54&quot; user=&quot;SAS Administrator&quot; apply=&quot;False&quot; css=&quot;C:\Program Files (x86)\SASHome\x86\SASAddinforMicrosoftOffice\8\Styles\sasweb.css&quot; range=&quot;Fig_Prev_Globale_stand_par_ttt_region__2_&quot; auto=&quot;False&quot; xTime=&quot;00:00:07.4589103&quot; rTime=&quot;00:00:00.1194766&quot; bgnew=&quot;False&quot; nFmt=&quot;False&quot; grphSet=&quot;True&quot; imgY=&quot;0&quot; imgX=&quot;0&quot; redirect=&quot;False&quot;&gt;&#10;  &lt;files&gt;D:\Users\ccouchoud\Documents\My SAS Files\Add-In for Microsoft Office\_SOA_A5ZECI7D.BC0000ET_456357778\main.srx&lt;/files&gt;&#10;  &lt;parents /&gt;&#10;  &lt;children /&gt;&#10;  &lt;param n=&quot;DisplayName&quot; v=&quot;Fig_Prev_Globale_stand_par_ttt_region (2)&quot; /&gt;&#10;  &lt;param n=&quot;DisplayType&quot; v=&quot;Application stockée&quot; /&gt;&#10;  &lt;param n=&quot;AMO_Version&quot; v=&quot;8.4&quot; /&gt;&#10;  &lt;param n=&quot;ServerHostName&quot; v=&quot;yam&quot; /&gt;&#10;  &lt;param n=&quot;Author&quot; v=&quot;SAS Administrator&quot; /&gt;&#10;  &lt;param n=&quot;AMO_Description&quot; v=&quot;Figure: Prévalence standardisée de l'insuffisance rénale terminale traitée par modalité de traitement et par région&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lobale_stand_par_ttt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lobale_stand_par_ttt_region&amp;lt;/DisplayName&amp;gt;&amp;#xD;&amp;#xA;  &amp;lt;DisplayPath&amp;gt;/ABM/Pole REIN/Chapitre 3_PREVALENCE/Fig_Prev_Globale_stand_par_ttt_region&amp;lt;/DisplayPath&amp;gt;&amp;#xD;&amp;#xA;  &amp;lt;SBIP&amp;gt;/ABM/Pole REIN/Chapitre 3_PREVALENCE/Fig_Prev_Globale_stand_par_ttt_region&amp;lt;/SBIP&amp;gt;&amp;#xD;&amp;#xA;  &amp;lt;SBIPFull&amp;gt;/ABM/Pole REIN/Chapitre 3_PREVALENCE/Fig_Prev_Globale_stand_par_ttt_region(StoredProcess)&amp;lt;/SBIPFull&amp;gt;&amp;#xD;&amp;#xA;  &amp;lt;Path&amp;gt;/ABM/Pole REIN/Chapitre 3_PREVALENCE/Fig_Prev_Globale_stand_par_ttt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809897617" val="&lt;ContentDefinition name=&quot;Fig_Tendance_stand_GRF_DIA&quot; rsid=&quot;809897617&quot; type=&quot;StoredProcess&quot; format=&quot;ReportXml&quot; imgfmt=&quot;Png&quot; created=&quot;05/27/2025 14:18:13&quot; modifed=&quot;05/27/2025 14:18:13&quot; user=&quot;SAS Administrator&quot; apply=&quot;False&quot; css=&quot;C:\Program Files (x86)\SASHome\x86\SASAddinforMicrosoftOffice\8\Styles\sasweb.css&quot; range=&quot;Fig_Tendance_stand_GRF_DIA_2&quot; auto=&quot;False&quot; xTime=&quot;00:00:07.3318861&quot; rTime=&quot;00:00:00.6820119&quot; bgnew=&quot;False&quot; nFmt=&quot;False&quot; grphSet=&quot;True&quot; imgY=&quot;0&quot; imgX=&quot;0&quot; redirect=&quot;False&quot;&gt;&#10;  &lt;files&gt;D:\Users\ccouchoud\Documents\My SAS Files\Add-In for Microsoft Office\_SOA_A5ZECI7D.BC0000F0_173946428\main.srx&lt;/files&gt;&#10;  &lt;parents /&gt;&#10;  &lt;children /&gt;&#10;  &lt;param n=&quot;DisplayName&quot; v=&quot;Fig_Tendance_stand_GRF_DIA&quot; /&gt;&#10;  &lt;param n=&quot;DisplayType&quot; v=&quot;Application stockée&quot; /&gt;&#10;  &lt;param n=&quot;AMO_Version&quot; v=&quot;8.4&quot; /&gt;&#10;  &lt;param n=&quot;ServerHostName&quot; v=&quot;yam&quot; /&gt;&#10;  &lt;param n=&quot;Author&quot; v=&quot;SAS Administrator&quot; /&gt;&#10;  &lt;param n=&quot;AMO_Description&quot; v=&quot;Evolution de la prévalence globale standardisé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GRF_DIA&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GRF_DIA&amp;lt;/DisplayName&amp;gt;&amp;#xD;&amp;#xA;  &amp;lt;DisplayPath&amp;gt;/ABM/Pole REIN/Chapitre 3_PREVALENCE/Fig_Tendance_stand_GRF_DIA&amp;lt;/DisplayPath&amp;gt;&amp;#xD;&amp;#xA;  &amp;lt;SBIP&amp;gt;/ABM/Pole REIN/Chapitre 3_PREVALENCE/Fig_Tendance_stand_GRF_DIA&amp;lt;/SBIP&amp;gt;&amp;#xD;&amp;#xA;  &amp;lt;SBIPFull&amp;gt;/ABM/Pole REIN/Chapitre 3_PREVALENCE/Fig_Tendance_stand_GRF_DIA(StoredProcess)&amp;lt;/SBIPFull&amp;gt;&amp;#xD;&amp;#xA;  &amp;lt;Path&amp;gt;/ABM/Pole REIN/Chapitre 3_PREVALENCE/Fig_Tendance_stand_GRF_DIA&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09897617_ROM_F0.SEC2.SGRENDER_1.SEC1.BDY.IMG1" val="&lt;ContentLocation path=&quot;F0.SEC2.SGRender_1.SEC1.BDY.IMG1&quot; rsid=&quot;809897617&quot; tag=&quot;ROM&quot; fid=&quot;0&quot; /&gt;"/>
  <p:tag name="_AMO_CONTENTDEFINITION_909172662" val="&lt;ContentDefinition name=&quot;Fig_tendance_effectif_dia_grf_par_age&quot; rsid=&quot;909172662&quot; type=&quot;StoredProcess&quot; format=&quot;ReportXml&quot; imgfmt=&quot;Png&quot; created=&quot;05/27/2025 14:19:01&quot; modifed=&quot;05/27/2025 14:19:01&quot; user=&quot;SAS Administrator&quot; apply=&quot;False&quot; css=&quot;C:\Program Files (x86)\SASHome\x86\SASAddinforMicrosoftOffice\8\Styles\sasweb.css&quot; range=&quot;Fig_tendance_effectif_dia_grf_par_age&quot; auto=&quot;False&quot; xTime=&quot;00:00:07.3181134&quot; rTime=&quot;00:00:00.1202537&quot; bgnew=&quot;False&quot; nFmt=&quot;False&quot; grphSet=&quot;True&quot; imgY=&quot;0&quot; imgX=&quot;0&quot; redirect=&quot;False&quot;&gt;&#10;  &lt;files&gt;D:\Users\ccouchoud\Documents\My SAS Files\Add-In for Microsoft Office\_SOA_A5ZECI7D.BC0000EX_855408634\main.srx&lt;/files&gt;&#10;  &lt;parents /&gt;&#10;  &lt;children /&gt;&#10;  &lt;param n=&quot;DisplayName&quot; v=&quot;Fig_tendance_effectif_dia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effectif_dia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effectif_dia_grf_par_age&amp;lt;/DisplayName&amp;gt;&amp;#xD;&amp;#xA;  &amp;lt;DisplayPath&amp;gt;/ABM/Pole REIN/Chapitre 3_PREVALENCE/Fig_tendance_effectif_dia_grf_par_age&amp;lt;/DisplayPath&amp;gt;&amp;#xD;&amp;#xA;  &amp;lt;SBIP&amp;gt;/ABM/Pole REIN/Chapitre 3_PREVALENCE/Fig_tendance_effectif_dia_grf_par_age&amp;lt;/SBIP&amp;gt;&amp;#xD;&amp;#xA;  &amp;lt;SBIPFull&amp;gt;/ABM/Pole REIN/Chapitre 3_PREVALENCE/Fig_tendance_effectif_dia_grf_par_age(StoredProcess)&amp;lt;/SBIPFull&amp;gt;&amp;#xD;&amp;#xA;  &amp;lt;Path&amp;gt;/ABM/Pole REIN/Chapitre 3_PREVALENCE/Fig_tendance_effectif_dia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989136925" val="&lt;ContentDefinition name=&quot;Fig_Tendance_stand_DIA_par_age (3)&quot; rsid=&quot;989136925&quot; type=&quot;StoredProcess&quot; format=&quot;ReportXml&quot; imgfmt=&quot;Png&quot; created=&quot;05/27/2025 14:21:38&quot; modifed=&quot;05/27/2025 14:21:38&quot; user=&quot;SAS Administrator&quot; apply=&quot;False&quot; css=&quot;C:\Program Files (x86)\SASHome\x86\SASAddinforMicrosoftOffice\8\Styles\sasweb.css&quot; range=&quot;Fig_Tendance_stand_DIA_par_age___3&quot; auto=&quot;False&quot; xTime=&quot;00:00:07.2621465&quot; rTime=&quot;00:00:00.7437368&quot; bgnew=&quot;False&quot; nFmt=&quot;False&quot; grphSet=&quot;True&quot; imgY=&quot;0&quot; imgX=&quot;0&quot; redirect=&quot;False&quot;&gt;&#10;  &lt;files&gt;D:\Users\ccouchoud\Documents\My SAS Files\Add-In for Microsoft Office\_SOA_A5ZECI7D.BC0000EZ_284980859\main.srx&lt;/files&gt;&#10;  &lt;parents /&gt;&#10;  &lt;children /&gt;&#10;  &lt;param n=&quot;DisplayName&quot; v=&quot;Fig_Tendance_stand_DIA_par_age (3)&quot; /&gt;&#10;  &lt;param n=&quot;DisplayType&quot; v=&quot;Application stockée&quot; /&gt;&#10;  &lt;param n=&quot;AMO_Version&quot; v=&quot;8.4&quot; /&gt;&#10;  &lt;param n=&quot;ServerHostName&quot; v=&quot;yam&quot; /&gt;&#10;  &lt;param n=&quot;Author&quot; v=&quot;SAS Administrator&quot; /&gt;&#10;  &lt;param n=&quot;AMO_Description&quot; v=&quot;Evolution de la prévalence standardisée de l'IRTT par dialyse par tranche d'âge et dans les 21 régions exhaustive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DIA_par_age&amp;lt;/DisplayName&amp;gt;&amp;#xD;&amp;#xA;  &amp;lt;DisplayPath&amp;gt;/ABM/Pole REIN/Chapitre 3_PREVALENCE/Fig_Tendance_stand_DIA_par_age&amp;lt;/DisplayPath&amp;gt;&amp;#xD;&amp;#xA;  &amp;lt;SBIP&amp;gt;/ABM/Pole REIN/Chapitre 3_PREVALENCE/Fig_Tendance_stand_DIA_par_age&amp;lt;/SBIP&amp;gt;&amp;#xD;&amp;#xA;  &amp;lt;SBIPFull&amp;gt;/ABM/Pole REIN/Chapitre 3_PREVALENCE/Fig_Tendance_stand_DIA_par_age(StoredProcess)&amp;lt;/SBIPFull&amp;gt;&amp;#xD;&amp;#xA;  &amp;lt;Path&amp;gt;/ABM/Pole REIN/Chapitre 3_PREVALENCE/Fig_Tendance_stand_DIA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89136925_ROM_F0.SEC2.SGRENDER_1.SEC1.BDY.IMG1" val="&lt;ContentLocation path=&quot;F0.SEC2.SGRender_1.SEC1.BDY.IMG1&quot; rsid=&quot;989136925&quot; tag=&quot;ROM&quot; fid=&quot;0&quot; /&gt;"/>
  <p:tag name="_AMO_CONTENTDEFINITION_207737512" val="&lt;ContentDefinition name=&quot;Fig_tendance_Dia_par_region&quot; rsid=&quot;207737512&quot; type=&quot;StoredProcess&quot; format=&quot;ReportXml&quot; imgfmt=&quot;Png&quot; created=&quot;05/27/2025 14:22:23&quot; modifed=&quot;05/27/2025 14:22:23&quot; user=&quot;SAS Administrator&quot; apply=&quot;False&quot; css=&quot;C:\Program Files (x86)\SASHome\x86\SASAddinforMicrosoftOffice\8\Styles\sasweb.css&quot; range=&quot;Fig_tendance_Dia_par_region&quot; auto=&quot;False&quot; xTime=&quot;00:00:09.8898615&quot; rTime=&quot;00:00:00.0248901&quot; bgnew=&quot;False&quot; nFmt=&quot;False&quot; grphSet=&quot;True&quot; imgY=&quot;0&quot; imgX=&quot;0&quot; redirect=&quot;False&quot;&gt;&#10;  &lt;files&gt;D:\Users\ccouchoud\Documents\My SAS Files\Add-In for Microsoft Office\_SOA_A5ZECI7D.BC0000EW_494218983\main.srx&lt;/files&gt;&#10;  &lt;parents /&gt;&#10;  &lt;children /&gt;&#10;  &lt;param n=&quot;DisplayName&quot; v=&quot;Fig_tendance_Dia_par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Dia_par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Dia_par_region&amp;lt;/DisplayName&amp;gt;&amp;#xD;&amp;#xA;  &amp;lt;DisplayPath&amp;gt;/ABM/Pole REIN/Chapitre 3_PREVALENCE/Fig_tendance_Dia_par_region&amp;lt;/DisplayPath&amp;gt;&amp;#xD;&amp;#xA;  &amp;lt;SBIP&amp;gt;/ABM/Pole REIN/Chapitre 3_PREVALENCE/Fig_tendance_Dia_par_region&amp;lt;/SBIP&amp;gt;&amp;#xD;&amp;#xA;  &amp;lt;SBIPFull&amp;gt;/ABM/Pole REIN/Chapitre 3_PREVALENCE/Fig_tendance_Dia_par_region(StoredProcess)&amp;lt;/SBIPFull&amp;gt;&amp;#xD;&amp;#xA;  &amp;lt;Path&amp;gt;/ABM/Pole REIN/Chapitre 3_PREVALENCE/Fig_tendance_Dia_par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594433104" val="&lt;ContentDefinition name=&quot;Fig_Evolution_nb_Prev_DIA_par_age&quot; rsid=&quot;594433104&quot; type=&quot;StoredProcess&quot; format=&quot;ReportXml&quot; imgfmt=&quot;Png&quot; created=&quot;05/27/2025 14:22:48&quot; modifed=&quot;05/27/2025 14:22:48&quot; user=&quot;SAS Administrator&quot; apply=&quot;False&quot; css=&quot;C:\Program Files (x86)\SASHome\x86\SASAddinforMicrosoftOffice\8\Styles\sasweb.css&quot; range=&quot;Fig_Evolution_nb_Prev_DIA_par_ag_2&quot; auto=&quot;False&quot; xTime=&quot;00:00:07.1728656&quot; rTime=&quot;00:00:00.7696218&quot; bgnew=&quot;False&quot; nFmt=&quot;False&quot; grphSet=&quot;True&quot; imgY=&quot;0&quot; imgX=&quot;0&quot; redirect=&quot;False&quot;&gt;&#10;  &lt;files&gt;D:\Users\ccouchoud\Documents\My SAS Files\Add-In for Microsoft Office\_SOA_A5ZECI7D.BC0000EP_791932571\main.srx&lt;/files&gt;&#10;  &lt;parents /&gt;&#10;  &lt;children /&gt;&#10;  &lt;param n=&quot;DisplayName&quot; v=&quot;Fig_Evolution_nb_Prev_DIA_par_age&quot; /&gt;&#10;  &lt;param n=&quot;DisplayType&quot; v=&quot;Application stockée&quot; /&gt;&#10;  &lt;param n=&quot;AMO_Version&quot; v=&quot;8.4&quot; /&gt;&#10;  &lt;param n=&quot;ServerHostName&quot; v=&quot;yam&quot; /&gt;&#10;  &lt;param n=&quot;Author&quot; v=&quot;SAS Administrator&quot; /&gt;&#10;  &lt;param n=&quot;AMO_Description&quot; v=&quot;Evolution du nombre absolu de patients prévalents en IRTT par dialyse par tranche d'âge dans les 21 régions exhaustive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Evolution_nb_Prev_DIA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Evolution_nb_Prev_DIA_par_age&amp;lt;/DisplayName&amp;gt;&amp;#xD;&amp;#xA;  &amp;lt;DisplayPath&amp;gt;/ABM/Pole REIN/Chapitre 3_PREVALENCE/Fig_Evolution_nb_Prev_DIA_par_age&amp;lt;/DisplayPath&amp;gt;&amp;#xD;&amp;#xA;  &amp;lt;SBIP&amp;gt;/ABM/Pole REIN/Chapitre 3_PREVALENCE/Fig_Evolution_nb_Prev_DIA_par_age&amp;lt;/SBIP&amp;gt;&amp;#xD;&amp;#xA;  &amp;lt;SBIPFull&amp;gt;/ABM/Pole REIN/Chapitre 3_PREVALENCE/Fig_Evolution_nb_Prev_DIA_par_age(StoredProcess)&amp;lt;/SBIPFull&amp;gt;&amp;#xD;&amp;#xA;  &amp;lt;Path&amp;gt;/ABM/Pole REIN/Chapitre 3_PREVALENCE/Fig_Evolution_nb_Prev_DIA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94433104_ROM_F0.SEC2.SGRENDER_1.SEC1.BDY.IMG1" val="&lt;ContentLocation path=&quot;F0.SEC2.SGRender_1.SEC1.BDY.IMG1&quot; rsid=&quot;594433104&quot; tag=&quot;ROM&quot; fid=&quot;0&quot; /&gt;"/>
  <p:tag name="_AMO_CONTENTDEFINITION_579945223" val="&lt;ContentDefinition name=&quot;Fig_Tendance_stand_GRF_par_age&quot; rsid=&quot;579945223&quot; type=&quot;StoredProcess&quot; format=&quot;ReportXml&quot; imgfmt=&quot;Png&quot; created=&quot;05/27/2025 14:23:30&quot; modifed=&quot;05/27/2025 14:23:30&quot; user=&quot;SAS Administrator&quot; apply=&quot;False&quot; css=&quot;C:\Program Files (x86)\SASHome\x86\SASAddinforMicrosoftOffice\8\Styles\sasweb.css&quot; range=&quot;Fig_Tendance_stand_GRF_par_age_2&quot; auto=&quot;False&quot; xTime=&quot;00:00:07.3069365&quot; rTime=&quot;00:00:00.7646451&quot; bgnew=&quot;False&quot; nFmt=&quot;False&quot; grphSet=&quot;True&quot; imgY=&quot;0&quot; imgX=&quot;0&quot; redirect=&quot;False&quot;&gt;&#10;  &lt;files&gt;D:\Users\ccouchoud\Documents\My SAS Files\Add-In for Microsoft Office\_SOA_A5ZECI7D.BC0000F1_405103808\main.srx&lt;/files&gt;&#10;  &lt;parents /&gt;&#10;  &lt;children /&gt;&#10;  &lt;param n=&quot;DisplayName&quot; v=&quot;Fig_Tendance_stand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GRF_par_age&amp;lt;/DisplayName&amp;gt;&amp;#xD;&amp;#xA;  &amp;lt;DisplayPath&amp;gt;/ABM/Pole REIN/Chapitre 3_PREVALENCE/Fig_Tendance_stand_GRF_par_age&amp;lt;/DisplayPath&amp;gt;&amp;#xD;&amp;#xA;  &amp;lt;SBIP&amp;gt;/ABM/Pole REIN/Chapitre 3_PREVALENCE/Fig_Tendance_stand_GRF_par_age&amp;lt;/SBIP&amp;gt;&amp;#xD;&amp;#xA;  &amp;lt;SBIPFull&amp;gt;/ABM/Pole REIN/Chapitre 3_PREVALENCE/Fig_Tendance_stand_GRF_par_age(StoredProcess)&amp;lt;/SBIPFull&amp;gt;&amp;#xD;&amp;#xA;  &amp;lt;Path&amp;gt;/ABM/Pole REIN/Chapitre 3_PREVALENCE/Fig_Tendance_stand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79945223_ROM_F0.SEC2.SGRENDER_1.SEC1.BDY.IMG1" val="&lt;ContentLocation path=&quot;F0.SEC2.SGRender_1.SEC1.BDY.IMG1&quot; rsid=&quot;579945223&quot; tag=&quot;ROM&quot; fid=&quot;0&quot; /&gt;"/>
  <p:tag name="_AMO_CONTENTDEFINITION_472636025" val="&lt;ContentDefinition name=&quot;Fig_evolution_nb_prev_GRF_par_age&quot; rsid=&quot;472636025&quot; type=&quot;StoredProcess&quot; format=&quot;ReportXml&quot; imgfmt=&quot;Png&quot; created=&quot;05/27/2025 14:24:10&quot; modifed=&quot;05/27/2025 14:24:10&quot; user=&quot;SAS Administrator&quot; apply=&quot;False&quot; css=&quot;C:\Program Files (x86)\SASHome\x86\SASAddinforMicrosoftOffice\8\Styles\sasweb.css&quot; range=&quot;Fig_evolution_nb_prev_GRF_par_ag_2&quot; auto=&quot;False&quot; xTime=&quot;00:00:07.3052645&quot; rTime=&quot;00:00:00.7407487&quot; bgnew=&quot;False&quot; nFmt=&quot;False&quot; grphSet=&quot;True&quot; imgY=&quot;0&quot; imgX=&quot;0&quot; redirect=&quot;False&quot;&gt;&#10;  &lt;files&gt;D:\Users\ccouchoud\Documents\My SAS Files\Add-In for Microsoft Office\_SOA_A5ZECI7D.BC0000ER_918257354\main.srx&lt;/files&gt;&#10;  &lt;parents /&gt;&#10;  &lt;children /&gt;&#10;  &lt;param n=&quot;DisplayName&quot; v=&quot;Fig_evolution_nb_prev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evolution_nb_prev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evolution_nb_prev_GRF_par_age&amp;lt;/DisplayName&amp;gt;&amp;#xD;&amp;#xA;  &amp;lt;DisplayPath&amp;gt;/ABM/Pole REIN/Chapitre 3_PREVALENCE/Fig_evolution_nb_prev_GRF_par_age&amp;lt;/DisplayPath&amp;gt;&amp;#xD;&amp;#xA;  &amp;lt;SBIP&amp;gt;/ABM/Pole REIN/Chapitre 3_PREVALENCE/Fig_evolution_nb_prev_GRF_par_age&amp;lt;/SBIP&amp;gt;&amp;#xD;&amp;#xA;  &amp;lt;SBIPFull&amp;gt;/ABM/Pole REIN/Chapitre 3_PREVALENCE/Fig_evolution_nb_prev_GRF_par_age(StoredProcess)&amp;lt;/SBIPFull&amp;gt;&amp;#xD;&amp;#xA;  &amp;lt;Path&amp;gt;/ABM/Pole REIN/Chapitre 3_PREVALENCE/Fig_evolution_nb_prev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72636025_ROM_F0.SEC2.SGRENDER_1.SEC1.BDY.IMG1" val="&lt;ContentLocation path=&quot;F0.SEC2.SGRender_1.SEC1.BDY.IMG1&quot; rsid=&quot;472636025&quot; tag=&quot;ROM&quot; fid=&quot;0&quot; /&gt;"/>
  <p:tag name="_AMO_CONTENTDEFINITION_379028024" val="&lt;ContentDefinition name=&quot;T310_Tend_trait&quot; rsid=&quot;379028024&quot; type=&quot;StoredProcess&quot; format=&quot;ReportXml&quot; imgfmt=&quot;Png&quot; created=&quot;05/27/2025 14:29:52&quot; modifed=&quot;05/27/2025 14:29:52&quot; user=&quot;SAS Administrator&quot; apply=&quot;False&quot; css=&quot;C:\Program Files (x86)\SASHome\x86\SASAddinforMicrosoftOffice\8\Styles\sasweb.css&quot; range=&quot;T310_Tend_trait&quot; auto=&quot;False&quot; xTime=&quot;00:00:19.4003960&quot; rTime=&quot;00:00:00.1194753&quot; bgnew=&quot;False&quot; nFmt=&quot;False&quot; grphSet=&quot;True&quot; imgY=&quot;0&quot; imgX=&quot;0&quot; redirect=&quot;False&quot;&gt;&#10;  &lt;files&gt;D:\Users\ccouchoud\Documents\My SAS Files\Add-In for Microsoft Office\_SOA_A5ZECI7D.BC0000IW_573415453\main.srx&lt;/files&gt;&#10;  &lt;parents /&gt;&#10;  &lt;children /&gt;&#10;  &lt;param n=&quot;DisplayName&quot; v=&quot;T310_Tend_trait&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10_Tend_trai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10_Tend_trait&amp;lt;/DisplayName&amp;gt;&amp;#xD;&amp;#xA;  &amp;lt;DisplayPath&amp;gt;/ABM/Pole REIN/Chapitre 5_PRESENTS/T310_Tend_trait&amp;lt;/DisplayPath&amp;gt;&amp;#xD;&amp;#xA;  &amp;lt;SBIP&amp;gt;/ABM/Pole REIN/Chapitre 5_PRESENTS/T310_Tend_trait&amp;lt;/SBIP&amp;gt;&amp;#xD;&amp;#xA;  &amp;lt;SBIPFull&amp;gt;/ABM/Pole REIN/Chapitre 5_PRESENTS/T310_Tend_trait(StoredProcess)&amp;lt;/SBIPFull&amp;gt;&amp;#xD;&amp;#xA;  &amp;lt;Path&amp;gt;/ABM/Pole REIN/Chapitre 5_PRESENTS/T310_Tend_trait&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lt;/ContentDefinition&gt;"/>
  <p:tag name="_AMO_CONTENTDEFINITION_442533508" val="&lt;ContentDefinition name=&quot;F80_Tend_HB_ASE&quot; rsid=&quot;442533508&quot; type=&quot;StoredProcess&quot; format=&quot;ReportXml&quot; imgfmt=&quot;Png&quot; created=&quot;05/28/2025 12:33:16&quot; modifed=&quot;05/28/2025 12:33:16&quot; user=&quot;SAS Administrator&quot; apply=&quot;False&quot; css=&quot;C:\Program Files (x86)\SASHome\x86\SASAddinforMicrosoftOffice\8\Styles\sasweb.css&quot; range=&quot;F80_Tend_HB_ASE_2&quot; auto=&quot;False&quot; xTime=&quot;00:01:28.9146528&quot; rTime=&quot;00:00:00.8880085&quot; bgnew=&quot;False&quot; nFmt=&quot;False&quot; grphSet=&quot;True&quot; imgY=&quot;0&quot; imgX=&quot;0&quot; redirect=&quot;False&quot;&gt;&#10;  &lt;files&gt;D:\Users\ccouchoud\Documents\My SAS Files\Add-In for Microsoft Office\_SOA_A5ZECI7D.BC0000I4_25084584\main.srx&lt;/files&gt;&#10;  &lt;parents /&gt;&#10;  &lt;children /&gt;&#10;  &lt;param n=&quot;DisplayName&quot; v=&quot;F80_Tend_HB_AS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80_Tend_HB_ASE&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80_Tend_HB_ASE&amp;lt;/DisplayName&amp;gt;&amp;#xD;&amp;#xA;  &amp;lt;DisplayPath&amp;gt;/ABM/Pole REIN/Chapitre 5_PRESENTS/F80_Tend_HB_ASE&amp;lt;/DisplayPath&amp;gt;&amp;#xD;&amp;#xA;  &amp;lt;SBIP&amp;gt;/ABM/Pole REIN/Chapitre 5_PRESENTS/F80_Tend_HB_ASE&amp;lt;/SBIP&amp;gt;&amp;#xD;&amp;#xA;  &amp;lt;SBIPFull&amp;gt;/ABM/Pole REIN/Chapitre 5_PRESENTS/F80_Tend_HB_ASE(StoredProcess)&amp;lt;/SBIPFull&amp;gt;&amp;#xD;&amp;#xA;  &amp;lt;Path&amp;gt;/ABM/Pole REIN/Chapitre 5_PRESENTS/F80_Tend_HB_ASE&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42533508_ROM_F0.SEC2.SGRENDER_1.SEC1.BDY.IMG1" val="&lt;ContentLocation path=&quot;F0.SEC2.SGRender_1.SEC1.BDY.IMG1&quot; rsid=&quot;442533508&quot; tag=&quot;ROM&quot; fid=&quot;0&quot; /&gt;"/>
  <p:tag name="_AMO_CONTENTDEFINITION_190264884" val="&lt;ContentDefinition name=&quot;F50_VAV_region&quot; rsid=&quot;190264884&quot; type=&quot;StoredProcess&quot; format=&quot;ReportXml&quot; imgfmt=&quot;Png&quot; created=&quot;05/28/2025 12:33:59&quot; modifed=&quot;05/28/2025 12:33:59&quot; user=&quot;SAS Administrator&quot; apply=&quot;False&quot; css=&quot;C:\Program Files (x86)\SASHome\x86\SASAddinforMicrosoftOffice\8\Styles\sasweb.css&quot; range=&quot;F50_VAV_region_2&quot; auto=&quot;False&quot; xTime=&quot;00:00:11.8614359&quot; rTime=&quot;00:00:00.7955001&quot; bgnew=&quot;False&quot; nFmt=&quot;False&quot; grphSet=&quot;True&quot; imgY=&quot;0&quot; imgX=&quot;0&quot; redirect=&quot;False&quot;&gt;&#10;  &lt;files&gt;D:\Users\ccouchoud\Documents\My SAS Files\Add-In for Microsoft Office\_SOA_A5ZECI7D.BC0000I1_922212823\main.srx&lt;/files&gt;&#10;  &lt;parents /&gt;&#10;  &lt;children /&gt;&#10;  &lt;param n=&quot;DisplayName&quot; v=&quot;F50_VAV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50_VAV_regio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50_VAV_region&amp;lt;/DisplayName&amp;gt;&amp;#xD;&amp;#xA;  &amp;lt;DisplayPath&amp;gt;/ABM/Pole REIN/Chapitre 5_PRESENTS/F50_VAV_region&amp;lt;/DisplayPath&amp;gt;&amp;#xD;&amp;#xA;  &amp;lt;SBIP&amp;gt;/ABM/Pole REIN/Chapitre 5_PRESENTS/F50_VAV_region&amp;lt;/SBIP&amp;gt;&amp;#xD;&amp;#xA;  &amp;lt;SBIPFull&amp;gt;/ABM/Pole REIN/Chapitre 5_PRESENTS/F50_VAV_region(StoredProcess)&amp;lt;/SBIPFull&amp;gt;&amp;#xD;&amp;#xA;  &amp;lt;Path&amp;gt;/ABM/Pole REIN/Chapitre 5_PRESENTS/F50_VAV_regio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190264884_ROM_F0.SEC2.SGRENDER_1.SEC1.HDR.TXT1" val="&lt;ContentLocation path=&quot;F0.SEC2.SGRender_1.SEC1.HDR.TXT1&quot; rsid=&quot;190264884&quot; tag=&quot;ROM&quot; fid=&quot;0&quot;&gt;&#10;  &lt;param n=&quot;TitleText&quot; v=&quot; &quot; /&gt;&#10;&lt;/ContentLocation&gt;"/>
  <p:tag name="_AMO_CONTENTLOCATION_190264884_ROM_F0.SEC2.SGRENDER_1.SEC1.BDY.IMG1" val="&lt;ContentLocation path=&quot;F0.SEC2.SGRender_1.SEC1.BDY.IMG1&quot; rsid=&quot;190264884&quot; tag=&quot;ROM&quot; fid=&quot;0&quot; /&gt;"/>
  <p:tag name="_AMO_CONTENTDEFINITION_465057566" val="&lt;ContentDefinition name=&quot;T300_Tend_Carac_Clin&quot; rsid=&quot;465057566&quot; type=&quot;StoredProcess&quot; format=&quot;ReportXml&quot; imgfmt=&quot;Png&quot; created=&quot;05/28/2025 12:34:47&quot; modifed=&quot;05/28/2025 12:34:47&quot; user=&quot;SAS Administrator&quot; apply=&quot;False&quot; css=&quot;C:\Program Files (x86)\SASHome\x86\SASAddinforMicrosoftOffice\8\Styles\sasweb.css&quot; range=&quot;T300_Tend_Carac_Clin&quot; auto=&quot;False&quot; xTime=&quot;00:00:18.7881183&quot; rTime=&quot;00:00:00.1214687&quot; bgnew=&quot;False&quot; nFmt=&quot;False&quot; grphSet=&quot;True&quot; imgY=&quot;0&quot; imgX=&quot;0&quot; redirect=&quot;False&quot;&gt;&#10;  &lt;files&gt;D:\Users\ccouchoud\Documents\My SAS Files\Add-In for Microsoft Office\_SOA_A5ZECI7D.BC0000IV_651043822\main.srx&lt;/files&gt;&#10;  &lt;parents /&gt;&#10;  &lt;children /&gt;&#10;  &lt;param n=&quot;DisplayName&quot; v=&quot;T300_Tend_Carac_Cli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00_Tend_Carac_Cli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00_Tend_Carac_Clin&amp;lt;/DisplayName&amp;gt;&amp;#xD;&amp;#xA;  &amp;lt;DisplayPath&amp;gt;/ABM/Pole REIN/Chapitre 5_PRESENTS/T300_Tend_Carac_Clin&amp;lt;/DisplayPath&amp;gt;&amp;#xD;&amp;#xA;  &amp;lt;SBIP&amp;gt;/ABM/Pole REIN/Chapitre 5_PRESENTS/T300_Tend_Carac_Clin&amp;lt;/SBIP&amp;gt;&amp;#xD;&amp;#xA;  &amp;lt;SBIPFull&amp;gt;/ABM/Pole REIN/Chapitre 5_PRESENTS/T300_Tend_Carac_Clin(StoredProcess)&amp;lt;/SBIPFull&amp;gt;&amp;#xD;&amp;#xA;  &amp;lt;Path&amp;gt;/ABM/Pole REIN/Chapitre 5_PRESENTS/T300_Tend_Carac_Cli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lt;/ContentDefinition&gt;"/>
  <p:tag name="_AMO_CONTENTDEFINITION_318420604" val="&lt;ContentDefinition name=&quot;F91_tend_clin&quot; rsid=&quot;318420604&quot; type=&quot;StoredProcess&quot; format=&quot;ReportXml&quot; imgfmt=&quot;Png&quot; created=&quot;05/28/2025 12:38:08&quot; modifed=&quot;05/28/2025 12:38:08&quot; user=&quot;Cecile Couchoud&quot; apply=&quot;False&quot; css=&quot;C:\Program Files (x86)\SASHome\x86\SASAddinforMicrosoftOffice\8\Styles\sasweb.css&quot; range=&quot;F91_tend_clin_2&quot; auto=&quot;False&quot; xTime=&quot;00:00:18.9055816&quot; rTime=&quot;00:00:00.7795801&quot; bgnew=&quot;False&quot; nFmt=&quot;False&quot; grphSet=&quot;True&quot; imgY=&quot;0&quot; imgX=&quot;0&quot; redirect=&quot;False&quot;&gt;&#10;  &lt;files&gt;D:\Users\ccouchoud\Documents\My SAS Files\Add-In for Microsoft Office\_SOA_A5ZECI7D.BC0000P6_998840565\main.srx&lt;/files&gt;&#10;  &lt;parents /&gt;&#10;  &lt;children /&gt;&#10;  &lt;param n=&quot;DisplayName&quot; v=&quot;F91_tend_clin&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91_tend_cli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91_tend_clin&amp;lt;/DisplayName&amp;gt;&amp;#xD;&amp;#xA;  &amp;lt;DisplayPath&amp;gt;/ABM/Pole REIN/Chapitre 5_PRESENTS/F91_tend_clin&amp;lt;/DisplayPath&amp;gt;&amp;#xD;&amp;#xA;  &amp;lt;SBIP&amp;gt;/ABM/Pole REIN/Chapitre 5_PRESENTS/F91_tend_clin&amp;lt;/SBIP&amp;gt;&amp;#xD;&amp;#xA;  &amp;lt;SBIPFull&amp;gt;/ABM/Pole REIN/Chapitre 5_PRESENTS/F91_tend_clin(StoredProcess)&amp;lt;/SBIPFull&amp;gt;&amp;#xD;&amp;#xA;  &amp;lt;Path&amp;gt;/ABM/Pole REIN/Chapitre 5_PRESENTS/F91_tend_cli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18420604_ROM_F0.SEC2.SGRENDER_1.SEC1.BDY.IMG1" val="&lt;ContentLocation path=&quot;F0.SEC2.SGRender_1.SEC1.BDY.IMG1&quot; rsid=&quot;318420604&quot; tag=&quot;ROM&quot; fid=&quot;0&quot; /&gt;"/>
  <p:tag name="_AMO_CONTENTDEFINITION_646491749" val="&lt;ContentDefinition name=&quot;F90_tend&quot; rsid=&quot;646491749&quot; type=&quot;StoredProcess&quot; format=&quot;ReportXml&quot; imgfmt=&quot;Png&quot; created=&quot;05/28/2025 12:39:20&quot; modifed=&quot;05/28/2025 12:39:20&quot; user=&quot;SAS Administrator&quot; apply=&quot;False&quot; css=&quot;C:\Program Files (x86)\SASHome\x86\SASAddinforMicrosoftOffice\8\Styles\sasweb.css&quot; range=&quot;F90_tend_2&quot; auto=&quot;False&quot; xTime=&quot;00:00:17.9975660&quot; rTime=&quot;00:00:00.7686248&quot; bgnew=&quot;False&quot; nFmt=&quot;False&quot; grphSet=&quot;True&quot; imgY=&quot;0&quot; imgX=&quot;0&quot; redirect=&quot;False&quot;&gt;&#10;  &lt;files&gt;D:\Users\ccouchoud\Documents\My SAS Files\Add-In for Microsoft Office\_SOA_A5ZECI7D.BC0000I5_275905903\main.srx&lt;/files&gt;&#10;  &lt;parents /&gt;&#10;  &lt;children /&gt;&#10;  &lt;param n=&quot;DisplayName&quot; v=&quot;F90_tend&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90_tend&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90_tend&amp;lt;/DisplayName&amp;gt;&amp;#xD;&amp;#xA;  &amp;lt;DisplayPath&amp;gt;/ABM/Pole REIN/Chapitre 5_PRESENTS/F90_tend&amp;lt;/DisplayPath&amp;gt;&amp;#xD;&amp;#xA;  &amp;lt;SBIP&amp;gt;/ABM/Pole REIN/Chapitre 5_PRESENTS/F90_tend&amp;lt;/SBIP&amp;gt;&amp;#xD;&amp;#xA;  &amp;lt;SBIPFull&amp;gt;/ABM/Pole REIN/Chapitre 5_PRESENTS/F90_tend(StoredProcess)&amp;lt;/SBIPFull&amp;gt;&amp;#xD;&amp;#xA;  &amp;lt;Path&amp;gt;/ABM/Pole REIN/Chapitre 5_PRESENTS/F90_tend&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46491749_ROM_F0.SEC2.SGRENDER_1.SEC1.BDY.IMG1" val="&lt;ContentLocation path=&quot;F0.SEC2.SGRender_1.SEC1.BDY.IMG1&quot; rsid=&quot;646491749&quot; tag=&quot;ROM&quot; fid=&quot;0&quot; /&gt;"/>
  <p:tag name="_AMO_CONTENTDEFINITION_876590370" val="&lt;ContentDefinition name=&quot;F100_tend TRT&quot; rsid=&quot;876590370&quot; type=&quot;StoredProcess&quot; format=&quot;ReportXml&quot; imgfmt=&quot;Png&quot; created=&quot;05/28/2025 12:40:37&quot; modifed=&quot;05/28/2025 12:40:37&quot; user=&quot;Cecile Couchoud&quot; apply=&quot;False&quot; css=&quot;C:\Program Files (x86)\SASHome\x86\SASAddinforMicrosoftOffice\8\Styles\sasweb.css&quot; range=&quot;F100_tend_TRT_2&quot; auto=&quot;False&quot; xTime=&quot;00:00:19.9052360&quot; rTime=&quot;00:00:00.7915234&quot; bgnew=&quot;False&quot; nFmt=&quot;False&quot; grphSet=&quot;True&quot; imgY=&quot;0&quot; imgX=&quot;0&quot; redirect=&quot;False&quot;&gt;&#10;  &lt;files&gt;D:\Users\ccouchoud\Documents\My SAS Files\Add-In for Microsoft Office\_SOA_A5ZECI7D.BC0000P5_981165267\main.srx&lt;/files&gt;&#10;  &lt;parents /&gt;&#10;  &lt;children /&gt;&#10;  &lt;param n=&quot;DisplayName&quot; v=&quot;F100_tend TRT&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100_tend TR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100_tend TRT&amp;lt;/DisplayName&amp;gt;&amp;#xD;&amp;#xA;  &amp;lt;DisplayPath&amp;gt;/ABM/Pole REIN/Chapitre 5_PRESENTS/F100_tend TRT&amp;lt;/DisplayPath&amp;gt;&amp;#xD;&amp;#xA;  &amp;lt;SBIP&amp;gt;/ABM/Pole REIN/Chapitre 5_PRESENTS/F100_tend TRT&amp;lt;/SBIP&amp;gt;&amp;#xD;&amp;#xA;  &amp;lt;SBIPFull&amp;gt;/ABM/Pole REIN/Chapitre 5_PRESENTS/F100_tend TRT(StoredProcess)&amp;lt;/SBIPFull&amp;gt;&amp;#xD;&amp;#xA;  &amp;lt;Path&amp;gt;/ABM/Pole REIN/Chapitre 5_PRESENTS/F100_tend TRT&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76590370_ROM_F0.SEC2.SGRENDER_1.SEC1.BDY.IMG1" val="&lt;ContentLocation path=&quot;F0.SEC2.SGRender_1.SEC1.BDY.IMG1&quot; rsid=&quot;876590370&quot; tag=&quot;ROM&quot; fid=&quot;0&quot; /&gt;"/>
  <p:tag name="_AMO_CONTENTDEFINITION_283605513" val="&lt;ContentDefinition name=&quot;Tab_Causes_de_DC_par_3âge.sas&quot; rsid=&quot;283605513&quot; type=&quot;StoredProcess&quot; format=&quot;ReportXml&quot; imgfmt=&quot;Png&quot; created=&quot;05/19/2025 13:16:20&quot; modifed=&quot;05/28/2025 12:41:33&quot; user=&quot;Cecile Couchoud&quot; apply=&quot;False&quot; css=&quot;C:\Program Files (x86)\SASHome\x86\SASAddinforMicrosoftOffice\8\Styles\sasweb.css&quot; range=&quot;Tab_Causes_de_DC_par_3âge_sas_2&quot; auto=&quot;False&quot; xTime=&quot;00:00:23.4331531&quot; rTime=&quot;00:00:01.4082845&quot; bgnew=&quot;False&quot; nFmt=&quot;False&quot; grphSet=&quot;True&quot; imgY=&quot;0&quot; imgX=&quot;0&quot; redirect=&quot;False&quot;&gt;&#10;  &lt;files&gt;D:\Users\ccouchoud\Documents\My SAS Files\Add-In for Microsoft Office\_SOA_A5ZECI7D.BC0000Q7_778662603\main.srx&lt;/files&gt;&#10;  &lt;parents /&gt;&#10;  &lt;children /&gt;&#10;  &lt;param n=&quot;DisplayName&quot; v=&quot;Tab_Causes_de_DC_par_3âge.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Causes_de_DC_par_3âge.sas&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Tab_Causes_de_DC_par_3âge.sas&amp;lt;/DisplayName&amp;gt;&amp;#xD;&amp;#xA;  &amp;lt;DisplayPath&amp;gt;/ABM/Pole REIN/Chapitre 6_SURVIE/Tab_Causes_de_DC_par_3âge.sas&amp;lt;/DisplayPath&amp;gt;&amp;#xD;&amp;#xA;  &amp;lt;SBIP&amp;gt;/ABM/Pole REIN/Chapitre 6_SURVIE/Tab_Causes_de_DC_par_3âge.sas&amp;lt;/SBIP&amp;gt;&amp;#xD;&amp;#xA;  &amp;lt;SBIPFull&amp;gt;/ABM/Pole REIN/Chapitre 6_SURVIE/Tab_Causes_de_DC_par_3âge.sas(StoredProcess)&amp;lt;/SBIPFull&amp;gt;&amp;#xD;&amp;#xA;  &amp;lt;Path&amp;gt;/ABM/Pole REIN/Chapitre 6_SURVIE/Tab_Causes_de_DC_par_3âge.sas&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F0.SEC2.ODSTEXT_1.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83605513_ROM_F0.SEC2.REPORT_1.SEC1.BDY.DETAILED_AND_OR_SUMMARIZED_REPORT" val="&lt;ContentLocation path=&quot;F0.SEC2.Report_1.SEC1.BDY.Detailed_and_or_summarized_report&quot; rsid=&quot;283605513&quot; tag=&quot;ROM&quot; fid=&quot;0&quot;&gt;&#10;  &lt;param n=&quot;tableSig&quot; v=&quot;R:R=21:C=7:FCR=3:FCC=1:RSP.1=2,H,2;4,H,2;6,H,2&quot; /&gt;&#10;  &lt;param n=&quot;TruncRows&quot; v=&quot;0&quot; /&gt;&#10;  &lt;param n=&quot;TruncCols&quot; v=&quot;0&quot; /&gt;&#10;  &lt;param n=&quot;PromptLargeTables&quot; v=&quot;True&quot; /&gt;&#10;  &lt;param n=&quot;AmoRowCount&quot; v=&quot;21&quot; /&gt;&#10;  &lt;param n=&quot;AmoColCount&quot; v=&quot;7&quot; /&gt;&#10;&lt;/ContentLocation&gt;"/>
  <p:tag name="_AMO_CONTENTLOCATION_283605513_ROM_F0.SEC2.ODSTEXT_1.BDY.TXT1" val="&lt;ContentLocation path=&quot;F0.SEC2.ODSTEXT_1.BDY.TXT1&quot; rsid=&quot;283605513&quot; tag=&quot;ROM&quot; fid=&quot;0&quot; /&gt;"/>
  <p:tag name="_AMO_CONTENTDEFINITION_470958131" val="&lt;ContentDefinition name=&quot;Tab_Devenir_patients&quot; rsid=&quot;470958131&quot; type=&quot;StoredProcess&quot; format=&quot;ReportXml&quot; imgfmt=&quot;Png&quot; created=&quot;05/28/2025 12:43:31&quot; modifed=&quot;05/28/2025 12:43:31&quot; user=&quot;SAS Administrator&quot; apply=&quot;False&quot; css=&quot;C:\Program Files (x86)\SASHome\x86\SASAddinforMicrosoftOffice\8\Styles\sasweb.css&quot; range=&quot;Tab_Devenir_patients_2&quot; auto=&quot;False&quot; xTime=&quot;00:00:52.6369760&quot; rTime=&quot;00:00:12.5746957&quot; bgnew=&quot;False&quot; nFmt=&quot;False&quot; grphSet=&quot;True&quot; imgY=&quot;0&quot; imgX=&quot;0&quot; redirect=&quot;False&quot;&gt;&#10;  &lt;files&gt;D:\Users\ccouchoud\Documents\My SAS Files\Add-In for Microsoft Office\_SOA_A5ZECI7D.BC0000LA_986894852\main.srx&lt;/files&gt;&#10;  &lt;parents /&gt;&#10;  &lt;children /&gt;&#10;  &lt;param n=&quot;DisplayName&quot; v=&quot;Tab_Devenir_patien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venir_patien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Devenir_patients&amp;lt;/DisplayName&amp;gt;&amp;#xD;&amp;#xA;  &amp;lt;DisplayPath&amp;gt;/ABM/Pole REIN/Chapitre 7_ACCESS/Tab_Devenir_patients&amp;lt;/DisplayPath&amp;gt;&amp;#xD;&amp;#xA;  &amp;lt;SBIP&amp;gt;/ABM/Pole REIN/Chapitre 7_ACCESS/Tab_Devenir_patients&amp;lt;/SBIP&amp;gt;&amp;#xD;&amp;#xA;  &amp;lt;SBIPFull&amp;gt;/ABM/Pole REIN/Chapitre 7_ACCESS/Tab_Devenir_patients(StoredProcess)&amp;lt;/SBIPFull&amp;gt;&amp;#xD;&amp;#xA;  &amp;lt;Path&amp;gt;/ABM/Pole REIN/Chapitre 7_ACCESS/Tab_Devenir_patient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70958131_ROM_F0.SEC2.REPORT_1.SEC1.BDY.DETAILED_AND_OR_SUMMARIZED_REPORT" val="&lt;ContentLocation path=&quot;F0.SEC2.Report_1.SEC1.BDY.Detailed_and_or_summarized_report&quot; rsid=&quot;470958131&quot; tag=&quot;ROM&quot; fid=&quot;0&quot;&gt;&#10;  &lt;param n=&quot;tableSig&quot; v=&quot;R:R=26:C=4:FCR=3:FCC=1&quot; /&gt;&#10;  &lt;param n=&quot;TruncRows&quot; v=&quot;0&quot; /&gt;&#10;  &lt;param n=&quot;TruncCols&quot; v=&quot;0&quot; /&gt;&#10;  &lt;param n=&quot;PromptLargeTables&quot; v=&quot;True&quot; /&gt;&#10;  &lt;param n=&quot;AmoRowCount&quot; v=&quot;26&quot; /&gt;&#10;  &lt;param n=&quot;AmoColCount&quot; v=&quot;4&quot; /&gt;&#10;&lt;/ContentLocation&gt;"/>
  <p:tag name="_AMO_CONTENTDEFINITION_875263635" val="&lt;ContentDefinition name=&quot;Fig_acces_liste_age&quot; rsid=&quot;875263635&quot; type=&quot;StoredProcess&quot; format=&quot;ReportXml&quot; imgfmt=&quot;Png&quot; created=&quot;05/28/2025 12:45:22&quot; modifed=&quot;05/28/2025 12:45:22&quot; user=&quot;SAS Administrator&quot; apply=&quot;False&quot; css=&quot;C:\Program Files (x86)\SASHome\x86\SASAddinforMicrosoftOffice\8\Styles\sasweb.css&quot; range=&quot;Fig_acces_liste_age_2&quot; auto=&quot;False&quot; xTime=&quot;00:00:12.0055873&quot; rTime=&quot;00:00:00.8323385&quot; bgnew=&quot;False&quot; nFmt=&quot;False&quot; grphSet=&quot;True&quot; imgY=&quot;0&quot; imgX=&quot;0&quot; redirect=&quot;False&quot;&gt;&#10;  &lt;files&gt;D:\Users\ccouchoud\Documents\My SAS Files\Add-In for Microsoft Office\_SOA_A5ZECI7D.BC0000K0_33909056\main.srx&lt;/files&gt;&#10;  &lt;parents /&gt;&#10;  &lt;children /&gt;&#10;  &lt;param n=&quot;DisplayName&quot; v=&quot;Fig_acces_list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es_liste_a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es_liste_age&amp;lt;/DisplayName&amp;gt;&amp;#xD;&amp;#xA;  &amp;lt;DisplayPath&amp;gt;/ABM/Pole REIN/Chapitre 7_ACCESS/Fig_acces_liste_age&amp;lt;/DisplayPath&amp;gt;&amp;#xD;&amp;#xA;  &amp;lt;SBIP&amp;gt;/ABM/Pole REIN/Chapitre 7_ACCESS/Fig_acces_liste_age&amp;lt;/SBIP&amp;gt;&amp;#xD;&amp;#xA;  &amp;lt;SBIPFull&amp;gt;/ABM/Pole REIN/Chapitre 7_ACCESS/Fig_acces_liste_age(StoredProcess)&amp;lt;/SBIPFull&amp;gt;&amp;#xD;&amp;#xA;  &amp;lt;Path&amp;gt;/ABM/Pole REIN/Chapitre 7_ACCESS/Fig_acces_liste_a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75263635_ROM_F0.SEC2.SGRENDER_1.SEC1.HDR.TXT1" val="&lt;ContentLocation path=&quot;F0.SEC2.SGRender_1.SEC1.HDR.TXT1&quot; rsid=&quot;875263635&quot; tag=&quot;ROM&quot; fid=&quot;0&quot;&gt;&#10;  &lt;param n=&quot;TitleText&quot; v=&quot; &quot; /&gt;&#10;&lt;/ContentLocation&gt;"/>
  <p:tag name="_AMO_CONTENTLOCATION_875263635_ROM_F0.SEC2.SGRENDER_1.SEC1.BDY.IMG1" val="&lt;ContentLocation path=&quot;F0.SEC2.SGRender_1.SEC1.BDY.IMG1&quot; rsid=&quot;875263635&quot; tag=&quot;ROM&quot; fid=&quot;0&quot; /&gt;"/>
  <p:tag name="_AMO_CONTENTLOCATION_875263635_ROM_F0.SEC2.SGRENDER_1.SEC1.FTR.TXT1" val="&lt;ContentLocation path=&quot;F0.SEC2.SGRender_1.SEC1.FTR.TXT1&quot; rsid=&quot;875263635&quot; tag=&quot;ROM&quot; fid=&quot;0&quot; /&gt;"/>
  <p:tag name="_AMO_CONTENTDEFINITION_269802279" val="&lt;ContentDefinition name=&quot;Fig_tendance_tx_inscr_tous&quot; rsid=&quot;269802279&quot; type=&quot;StoredProcess&quot; format=&quot;ReportXml&quot; imgfmt=&quot;Png&quot; created=&quot;05/28/2025 12:47:03&quot; modifed=&quot;05/28/2025 12:47:03&quot; user=&quot;SAS Administrator&quot; apply=&quot;False&quot; css=&quot;C:\Program Files (x86)\SASHome\x86\SASAddinforMicrosoftOffice\8\Styles\sasweb.css&quot; range=&quot;Fig_tendance_tx_inscr_tous_2&quot; auto=&quot;False&quot; xTime=&quot;00:00:25.4901252&quot; rTime=&quot;00:00:00.8373181&quot; bgnew=&quot;False&quot; nFmt=&quot;False&quot; grphSet=&quot;True&quot; imgY=&quot;0&quot; imgX=&quot;0&quot; redirect=&quot;False&quot;&gt;&#10;  &lt;files&gt;D:\Users\ccouchoud\Documents\My SAS Files\Add-In for Microsoft Office\_SOA_A5ZECI7D.BC0000L2_948523459\main.srx&lt;/files&gt;&#10;  &lt;parents /&gt;&#10;  &lt;children /&gt;&#10;  &lt;param n=&quot;DisplayName&quot; v=&quot;Fig_tendance_tx_inscr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tx_inscr_tou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tendance_tx_inscr_tous&amp;lt;/DisplayName&amp;gt;&amp;#xD;&amp;#xA;  &amp;lt;DisplayPath&amp;gt;/ABM/Pole REIN/Chapitre 7_ACCESS/Fig_tendance_tx_inscr_tous&amp;lt;/DisplayPath&amp;gt;&amp;#xD;&amp;#xA;  &amp;lt;SBIP&amp;gt;/ABM/Pole REIN/Chapitre 7_ACCESS/Fig_tendance_tx_inscr_tous&amp;lt;/SBIP&amp;gt;&amp;#xD;&amp;#xA;  &amp;lt;SBIPFull&amp;gt;/ABM/Pole REIN/Chapitre 7_ACCESS/Fig_tendance_tx_inscr_tous(StoredProcess)&amp;lt;/SBIPFull&amp;gt;&amp;#xD;&amp;#xA;  &amp;lt;Path&amp;gt;/ABM/Pole REIN/Chapitre 7_ACCESS/Fig_tendance_tx_inscr_tou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69802279_ROM_F0.SEC2.SGRENDER_1.SEC1.BDY.IMG1" val="&lt;ContentLocation path=&quot;F0.SEC2.SGRender_1.SEC1.BDY.IMG1&quot; rsid=&quot;269802279&quot; tag=&quot;ROM&quot; fid=&quot;0&quot; /&gt;"/>
  <p:tag name="_AMO_CONTENTDEFINITION_351514234" val="&lt;ContentDefinition name=&quot;Fig_Tab_accès_greffe_âge&quot; rsid=&quot;351514234&quot; type=&quot;StoredProcess&quot; format=&quot;ReportXml&quot; imgfmt=&quot;Png&quot; created=&quot;05/28/2025 12:47:57&quot; modifed=&quot;05/28/2025 12:47:57&quot; user=&quot;SAS Administrator&quot; apply=&quot;False&quot; css=&quot;C:\Program Files (x86)\SASHome\x86\SASAddinforMicrosoftOffice\8\Styles\sasweb.css&quot; range=&quot;Fig_Tab_accès_greffe_âge&quot; auto=&quot;False&quot; xTime=&quot;00:00:11.8621569&quot; rTime=&quot;00:00:00.1205087&quot; bgnew=&quot;False&quot; nFmt=&quot;False&quot; grphSet=&quot;True&quot; imgY=&quot;0&quot; imgX=&quot;0&quot; redirect=&quot;False&quot;&gt;&#10;  &lt;files&gt;D:\Users\ccouchoud\Documents\My SAS Files\Add-In for Microsoft Office\_SOA_A5ZECI7D.BC0000KP_852650455\main.srx&lt;/files&gt;&#10;  &lt;parents /&gt;&#10;  &lt;children /&gt;&#10;  &lt;param n=&quot;DisplayName&quot; v=&quot;Fig_Tab_accès_greffe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b_accès_greff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Tab_accès_greffe_âge&amp;lt;/DisplayName&amp;gt;&amp;#xD;&amp;#xA;  &amp;lt;DisplayPath&amp;gt;/ABM/Pole REIN/Chapitre 7_ACCESS/Fig_Tab_accès_greffe_âge&amp;lt;/DisplayPath&amp;gt;&amp;#xD;&amp;#xA;  &amp;lt;SBIP&amp;gt;/ABM/Pole REIN/Chapitre 7_ACCESS/Fig_Tab_accès_greffe_âge&amp;lt;/SBIP&amp;gt;&amp;#xD;&amp;#xA;  &amp;lt;SBIPFull&amp;gt;/ABM/Pole REIN/Chapitre 7_ACCESS/Fig_Tab_accès_greffe_âge(StoredProcess)&amp;lt;/SBIPFull&amp;gt;&amp;#xD;&amp;#xA;  &amp;lt;Path&amp;gt;/ABM/Pole REIN/Chapitre 7_ACCESS/Fig_Tab_accès_greffe_â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lt;/ContentDefinition&gt;"/>
  <p:tag name="_AMO_CONTENTDEFINITION_280977440" val="&lt;ContentDefinition name=&quot;Fig_accès_greffe_âge&quot; rsid=&quot;280977440&quot; type=&quot;StoredProcess&quot; format=&quot;ReportXml&quot; imgfmt=&quot;Png&quot; created=&quot;05/28/2025 12:48:23&quot; modifed=&quot;05/28/2025 12:48:23&quot; user=&quot;SAS Administrator&quot; apply=&quot;False&quot; css=&quot;C:\Program Files (x86)\SASHome\x86\SASAddinforMicrosoftOffice\8\Styles\sasweb.css&quot; range=&quot;Fig_accès_greffe_âge_2&quot; auto=&quot;False&quot; xTime=&quot;00:00:12.6827177&quot; rTime=&quot;00:00:00.8791342&quot; bgnew=&quot;False&quot; nFmt=&quot;False&quot; grphSet=&quot;True&quot; imgY=&quot;0&quot; imgX=&quot;0&quot; redirect=&quot;False&quot;&gt;&#10;  &lt;files&gt;D:\Users\ccouchoud\Documents\My SAS Files\Add-In for Microsoft Office\_SOA_A5ZECI7D.BC0000K8_544874169\main.srx&lt;/files&gt;&#10;  &lt;parents /&gt;&#10;  &lt;children /&gt;&#10;  &lt;param n=&quot;DisplayName&quot; v=&quot;Fig_accès_greffe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ès_greff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ès_greffe_âge&amp;lt;/DisplayName&amp;gt;&amp;#xD;&amp;#xA;  &amp;lt;DisplayPath&amp;gt;/ABM/Pole REIN/Chapitre 7_ACCESS/Fig_accès_greffe_âge&amp;lt;/DisplayPath&amp;gt;&amp;#xD;&amp;#xA;  &amp;lt;SBIP&amp;gt;/ABM/Pole REIN/Chapitre 7_ACCESS/Fig_accès_greffe_âge&amp;lt;/SBIP&amp;gt;&amp;#xD;&amp;#xA;  &amp;lt;SBIPFull&amp;gt;/ABM/Pole REIN/Chapitre 7_ACCESS/Fig_accès_greffe_âge(StoredProcess)&amp;lt;/SBIPFull&amp;gt;&amp;#xD;&amp;#xA;  &amp;lt;Path&amp;gt;/ABM/Pole REIN/Chapitre 7_ACCESS/Fig_accès_greffe_â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280977440_ROM_F0.SEC2.SGRENDER_1.SEC1.HDR.TXT1" val="&lt;ContentLocation path=&quot;F0.SEC2.SGRender_1.SEC1.HDR.TXT1&quot; rsid=&quot;280977440&quot; tag=&quot;ROM&quot; fid=&quot;0&quot;&gt;&#10;  &lt;param n=&quot;TitleText&quot; v=&quot; &quot; /&gt;&#10;&lt;/ContentLocation&gt;"/>
  <p:tag name="_AMO_CONTENTLOCATION_280977440_ROM_F0.SEC2.SGRENDER_1.SEC1.BDY.IMG1" val="&lt;ContentLocation path=&quot;F0.SEC2.SGRender_1.SEC1.BDY.IMG1&quot; rsid=&quot;280977440&quot; tag=&quot;ROM&quot; fid=&quot;0&quot; /&gt;"/>
  <p:tag name="_AMO_CONTENTLOCATION_280977440_ROM_F0.SEC2.SGRENDER_1.SEC1.FTR.TXT1" val="&lt;ContentLocation path=&quot;F0.SEC2.SGRender_1.SEC1.FTR.TXT1&quot; rsid=&quot;280977440&quot; tag=&quot;ROM&quot; fid=&quot;0&quot; /&gt;"/>
  <p:tag name="_AMO_CONTENTDEFINITION_519007284" val="&lt;ContentDefinition name=&quot;Tab_Causes_non_inscrits&quot; rsid=&quot;519007284&quot; type=&quot;StoredProcess&quot; format=&quot;ReportXml&quot; imgfmt=&quot;Png&quot; created=&quot;05/28/2025 12:49:30&quot; modifed=&quot;05/28/2025 12:49:30&quot; user=&quot;SAS Administrator&quot; apply=&quot;False&quot; css=&quot;C:\Program Files (x86)\SASHome\x86\SASAddinforMicrosoftOffice\8\Styles\sasweb.css&quot; range=&quot;Tab_Causes_non_inscrits_2&quot; auto=&quot;False&quot; xTime=&quot;00:00:16.5655512&quot; rTime=&quot;00:00:01.1136002&quot; bgnew=&quot;False&quot; nFmt=&quot;False&quot; grphSet=&quot;True&quot; imgY=&quot;0&quot; imgX=&quot;0&quot; redirect=&quot;False&quot;&gt;&#10;  &lt;files&gt;D:\Users\ccouchoud\Documents\My SAS Files\Add-In for Microsoft Office\_SOA_A5ZECI7D.BC0000L9_797226938\main.srx&lt;/files&gt;&#10;  &lt;parents /&gt;&#10;  &lt;children /&gt;&#10;  &lt;param n=&quot;DisplayName&quot; v=&quot;Tab_Causes_non_inscri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Causes_non_inscri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Causes_non_inscrits&amp;lt;/DisplayName&amp;gt;&amp;#xD;&amp;#xA;  &amp;lt;DisplayPath&amp;gt;/ABM/Pole REIN/Chapitre 7_ACCESS/Tab_Causes_non_inscrits&amp;lt;/DisplayPath&amp;gt;&amp;#xD;&amp;#xA;  &amp;lt;SBIP&amp;gt;/ABM/Pole REIN/Chapitre 7_ACCESS/Tab_Causes_non_inscrits&amp;lt;/SBIP&amp;gt;&amp;#xD;&amp;#xA;  &amp;lt;SBIPFull&amp;gt;/ABM/Pole REIN/Chapitre 7_ACCESS/Tab_Causes_non_inscrits(StoredProcess)&amp;lt;/SBIPFull&amp;gt;&amp;#xD;&amp;#xA;  &amp;lt;Path&amp;gt;/ABM/Pole REIN/Chapitre 7_ACCESS/Tab_Causes_non_inscrit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519007284_ROM_F0.SEC2.REPORT_1.SEC1.BDY.DETAILED_AND_OR_SUMMARIZED_REPORT" val="&lt;ContentLocation path=&quot;F0.SEC2.Report_1.SEC1.BDY.Detailed_and_or_summarized_report&quot; rsid=&quot;519007284&quot; tag=&quot;ROM&quot; fid=&quot;0&quot;&gt;&#10;  &lt;param n=&quot;tableSig&quot; v=&quot;R:R=10:C=9:FCR=4:FCC=1:RSP.1=2,H,3;5,H,5:RSP.2=1,V,2;3,H,2&quot; /&gt;&#10;  &lt;param n=&quot;TruncRows&quot; v=&quot;0&quot; /&gt;&#10;  &lt;param n=&quot;TruncCols&quot; v=&quot;0&quot; /&gt;&#10;  &lt;param n=&quot;PromptLargeTables&quot; v=&quot;True&quot; /&gt;&#10;  &lt;param n=&quot;AmoRowCount&quot; v=&quot;10&quot; /&gt;&#10;  &lt;param n=&quot;AmoColCount&quot; v=&quot;9&quot; /&gt;&#10;&lt;/ContentLocation&gt;"/>
  <p:tag name="_AMO_CONTENTDEFINITION_945699197" val="&lt;ContentDefinition name=&quot;Tab_greffe_preemptive&quot; rsid=&quot;945699197&quot; type=&quot;StoredProcess&quot; format=&quot;ReportXml&quot; imgfmt=&quot;Png&quot; created=&quot;05/28/2025 12:52:18&quot; modifed=&quot;05/28/2025 12:52:18&quot; user=&quot;SAS Administrator&quot; apply=&quot;False&quot; css=&quot;C:\Program Files (x86)\SASHome\x86\SASAddinforMicrosoftOffice\8\Styles\sasweb.css&quot; range=&quot;Tab_greffe_preemptive&quot; auto=&quot;False&quot; xTime=&quot;00:00:27.7690255&quot; rTime=&quot;00:00:00.1194340&quot; bgnew=&quot;False&quot; nFmt=&quot;False&quot; grphSet=&quot;True&quot; imgY=&quot;0&quot; imgX=&quot;0&quot; redirect=&quot;False&quot;&gt;&#10;  &lt;files&gt;D:\Users\ccouchoud\Documents\My SAS Files\Add-In for Microsoft Office\_SOA_A5ZECI7D.BC0000LM_965164537\main.srx&lt;/files&gt;&#10;  &lt;parents /&gt;&#10;  &lt;children /&gt;&#10;  &lt;param n=&quot;DisplayName&quot; v=&quot;Tab_greffe_preemptiv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15773127" val="&lt;ContentDefinition name=&quot;INDIC_nb_grf&quot; rsid=&quot;115773127&quot; type=&quot;StoredProcess&quot; format=&quot;ReportXml&quot; imgfmt=&quot;Png&quot; created=&quot;05/28/2025 12:52:46&quot; modifed=&quot;05/28/2025 12:52:46&quot; user=&quot;SAS Administrator&quot; apply=&quot;False&quot; css=&quot;C:\Program Files (x86)\SASHome\x86\SASAddinforMicrosoftOffice\8\Styles\sasweb.css&quot; range=&quot;INDIC_nb_grf&quot; auto=&quot;False&quot; xTime=&quot;00:00:09.5185596&quot; rTime=&quot;00:00:00.1225023&quot; bgnew=&quot;False&quot; nFmt=&quot;False&quot; grphSet=&quot;True&quot; imgY=&quot;0&quot; imgX=&quot;0&quot; redirect=&quot;False&quot;&gt;&#10;  &lt;files&gt;D:\Users\ccouchoud\Documents\My SAS Files\Add-In for Microsoft Office\_SOA_A5ZECI7D.BC0000LL_160543704\main.srx&lt;/files&gt;&#10;  &lt;parents /&gt;&#10;  &lt;children /&gt;&#10;  &lt;param n=&quot;DisplayName&quot; v=&quot;INDIC_nb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INDIC_nb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INDIC_nb_grf&amp;lt;/DisplayName&amp;gt;&amp;#xD;&amp;#xA;  &amp;lt;DisplayPath&amp;gt;/ABM/Pole REIN/Chapitre 8_GREFFE/INDIC_nb_grf&amp;lt;/DisplayPath&amp;gt;&amp;#xD;&amp;#xA;  &amp;lt;SBIP&amp;gt;/ABM/Pole REIN/Chapitre 8_GREFFE/INDIC_nb_grf&amp;lt;/SBIP&amp;gt;&amp;#xD;&amp;#xA;  &amp;lt;SBIPFull&amp;gt;/ABM/Pole REIN/Chapitre 8_GREFFE/INDIC_nb_grf(StoredProcess)&amp;lt;/SBIPFull&amp;gt;&amp;#xD;&amp;#xA;  &amp;lt;Path&amp;gt;/ABM/Pole REIN/Chapitre 8_GREFFE/INDIC_nb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36877649" val="&lt;ContentDefinition name=&quot;Tab_greffe_preemptive (2)&quot; rsid=&quot;136877649&quot; type=&quot;StoredProcess&quot; format=&quot;ReportXml&quot; imgfmt=&quot;Png&quot; created=&quot;05/28/2025 12:53:49&quot; modifed=&quot;05/28/2025 12:53:49&quot; user=&quot;SAS Administrator&quot; apply=&quot;False&quot; css=&quot;C:\Program Files (x86)\SASHome\x86\SASAddinforMicrosoftOffice\8\Styles\sasweb.css&quot; range=&quot;Tab_greffe_preemptive__2_&quot; auto=&quot;False&quot; xTime=&quot;00:00:17.1398648&quot; rTime=&quot;00:00:00.1293865&quot; bgnew=&quot;False&quot; nFmt=&quot;False&quot; grphSet=&quot;True&quot; imgY=&quot;0&quot; imgX=&quot;0&quot; redirect=&quot;False&quot;&gt;&#10;  &lt;files&gt;D:\Users\ccouchoud\Documents\My SAS Files\Add-In for Microsoft Office\_SOA_A5ZECI7D.BC0000LM_745708258\main.srx&lt;/files&gt;&#10;  &lt;parents /&gt;&#10;  &lt;children /&gt;&#10;  &lt;param n=&quot;DisplayName&quot; v=&quot;Tab_greffe_preemptiv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886857932" val="&lt;ContentDefinition name=&quot;Fig_GRF_Preemp_nvx_patients&quot; rsid=&quot;886857932&quot; type=&quot;StoredProcess&quot; format=&quot;ReportXml&quot; imgfmt=&quot;Png&quot; created=&quot;05/28/2025 12:54:24&quot; modifed=&quot;05/28/2025 12:54:24&quot; user=&quot;SAS Administrator&quot; apply=&quot;False&quot; css=&quot;C:\Program Files (x86)\SASHome\x86\SASAddinforMicrosoftOffice\8\Styles\sasweb.css&quot; range=&quot;Fig_GRF_Preemp_nvx_patients_2&quot; auto=&quot;False&quot; xTime=&quot;00:00:14.3329388&quot; rTime=&quot;00:00:01.2883500&quot; bgnew=&quot;False&quot; nFmt=&quot;False&quot; grphSet=&quot;True&quot; imgY=&quot;0&quot; imgX=&quot;0&quot; redirect=&quot;False&quot;&gt;&#10;  &lt;files&gt;D:\Users\ccouchoud\Documents\My SAS Files\Add-In for Microsoft Office\_SOA_A5ZECI7D.BC0000LJ_578378555\main.srx&lt;/files&gt;&#10;  &lt;parents /&gt;&#10;  &lt;children /&gt;&#10;  &lt;param n=&quot;DisplayName&quot; v=&quot;Fig_GRF_Preemp_nvx_patien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GRF_Preemp_nvx_patients&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GRF_Preemp_nvx_patients&amp;lt;/DisplayName&amp;gt;&amp;#xD;&amp;#xA;  &amp;lt;DisplayPath&amp;gt;/ABM/Pole REIN/Chapitre 8_GREFFE/Fig_GRF_Preemp_nvx_patients&amp;lt;/DisplayPath&amp;gt;&amp;#xD;&amp;#xA;  &amp;lt;SBIP&amp;gt;/ABM/Pole REIN/Chapitre 8_GREFFE/Fig_GRF_Preemp_nvx_patients&amp;lt;/SBIP&amp;gt;&amp;#xD;&amp;#xA;  &amp;lt;SBIPFull&amp;gt;/ABM/Pole REIN/Chapitre 8_GREFFE/Fig_GRF_Preemp_nvx_patients(StoredProcess)&amp;lt;/SBIPFull&amp;gt;&amp;#xD;&amp;#xA;  &amp;lt;Path&amp;gt;/ABM/Pole REIN/Chapitre 8_GREFFE/Fig_GRF_Preemp_nvx_patients&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886857932_ROM_F0.SEC2.GCHART_1.SEC1.BDY.IMG1" val="&lt;ContentLocation path=&quot;F0.SEC2.GChart_1.SEC1.BDY.IMG1&quot; rsid=&quot;886857932&quot; tag=&quot;ROM&quot; fid=&quot;0&quot; /&gt;"/>
  <p:tag name="_AMO_CONTENTDEFINITION_365036911" val="&lt;ContentDefinition name=&quot;Fig_delai_perte_greffon&quot; rsid=&quot;365036911&quot; type=&quot;StoredProcess&quot; format=&quot;ReportXml&quot; imgfmt=&quot;Png&quot; created=&quot;05/28/2025 12:54:56&quot; modifed=&quot;05/28/2025 12:54:56&quot; user=&quot;SAS Administrator&quot; apply=&quot;False&quot; css=&quot;C:\Program Files (x86)\SASHome\x86\SASAddinforMicrosoftOffice\8\Styles\sasweb.css&quot; range=&quot;Fig_delai_perte_greffon_2&quot; auto=&quot;False&quot; xTime=&quot;00:00:05.6034284&quot; rTime=&quot;00:00:01.0045934&quot; bgnew=&quot;False&quot; nFmt=&quot;False&quot; grphSet=&quot;True&quot; imgY=&quot;0&quot; imgX=&quot;0&quot; redirect=&quot;False&quot;&gt;&#10;  &lt;files&gt;D:\Users\ccouchoud\Documents\My SAS Files\Add-In for Microsoft Office\_SOA_A5ZECI7D.BC0000LI_699426465\main.srx&lt;/files&gt;&#10;  &lt;parents /&gt;&#10;  &lt;children /&gt;&#10;  &lt;param n=&quot;DisplayName&quot; v=&quot;Fig_delai_perte_greff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lai_perte_greffon&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delai_perte_greffon&amp;lt;/DisplayName&amp;gt;&amp;#xD;&amp;#xA;  &amp;lt;DisplayPath&amp;gt;/ABM/Pole REIN/Chapitre 8_GREFFE/Fig_delai_perte_greffon&amp;lt;/DisplayPath&amp;gt;&amp;#xD;&amp;#xA;  &amp;lt;SBIP&amp;gt;/ABM/Pole REIN/Chapitre 8_GREFFE/Fig_delai_perte_greffon&amp;lt;/SBIP&amp;gt;&amp;#xD;&amp;#xA;  &amp;lt;SBIPFull&amp;gt;/ABM/Pole REIN/Chapitre 8_GREFFE/Fig_delai_perte_greffon(StoredProcess)&amp;lt;/SBIPFull&amp;gt;&amp;#xD;&amp;#xA;  &amp;lt;Path&amp;gt;/ABM/Pole REIN/Chapitre 8_GREFFE/Fig_delai_perte_greffon&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65036911_ROM_F0.SEC2.GCHART_1.SEC1.BDY.IMG1" val="&lt;ContentLocation path=&quot;F0.SEC2.GChart_1.SEC1.BDY.IMG1&quot; rsid=&quot;365036911&quot; tag=&quot;ROM&quot; fid=&quot;0&quot; /&gt;"/>
  <p:tag name="_AMO_CONTENTDEFINITION_166128375" val="&lt;ContentDefinition name=&quot;Tab_Retour_GRF&quot; rsid=&quot;166128375&quot; type=&quot;StoredProcess&quot; format=&quot;ReportXml&quot; imgfmt=&quot;Png&quot; created=&quot;05/28/2025 12:56:37&quot; modifed=&quot;05/28/2025 12:56:37&quot; user=&quot;SAS Administrator&quot; apply=&quot;False&quot; css=&quot;C:\Program Files (x86)\SASHome\x86\SASAddinforMicrosoftOffice\8\Styles\sasweb.css&quot; range=&quot;Tab_Retour_GRF&quot; auto=&quot;False&quot; xTime=&quot;00:01:16.1886522&quot; rTime=&quot;00:00:00.1214669&quot; bgnew=&quot;False&quot; nFmt=&quot;False&quot; grphSet=&quot;True&quot; imgY=&quot;0&quot; imgX=&quot;0&quot; redirect=&quot;False&quot;&gt;&#10;  &lt;files&gt;D:\Users\ccouchoud\Documents\My SAS Files\Add-In for Microsoft Office\_SOA_A5ZECI7D.BC0000LP_65148360\main.srx&lt;/files&gt;&#10;  &lt;parents /&gt;&#10;  &lt;children /&gt;&#10;  &lt;param n=&quot;DisplayName&quot; v=&quot;Tab_Retour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Retour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Retour_GRF&amp;lt;/DisplayName&amp;gt;&amp;#xD;&amp;#xA;  &amp;lt;DisplayPath&amp;gt;/ABM/Pole REIN/Chapitre 8_GREFFE/Tab_Retour_GRF&amp;lt;/DisplayPath&amp;gt;&amp;#xD;&amp;#xA;  &amp;lt;SBIP&amp;gt;/ABM/Pole REIN/Chapitre 8_GREFFE/Tab_Retour_GRF&amp;lt;/SBIP&amp;gt;&amp;#xD;&amp;#xA;  &amp;lt;SBIPFull&amp;gt;/ABM/Pole REIN/Chapitre 8_GREFFE/Tab_Retour_GRF(StoredProcess)&amp;lt;/SBIPFull&amp;gt;&amp;#xD;&amp;#xA;  &amp;lt;Path&amp;gt;/ABM/Pole REIN/Chapitre 8_GREFFE/Tab_Retour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305787574" val="&lt;ContentDefinition name=&quot;Tab_traitement_retour_GRF&quot; rsid=&quot;305787574&quot; type=&quot;StoredProcess&quot; format=&quot;ReportXml&quot; imgfmt=&quot;Png&quot; created=&quot;05/28/2025 13:01:39&quot; modifed=&quot;05/28/2025 13:01:39&quot; user=&quot;SAS Administrator&quot; apply=&quot;False&quot; css=&quot;C:\Program Files (x86)\SASHome\x86\SASAddinforMicrosoftOffice\8\Styles\sasweb.css&quot; range=&quot;Tab_traitement_retour_GRF_2&quot; auto=&quot;False&quot; xTime=&quot;00:04:28.6664699&quot; rTime=&quot;00:00:01.0324618&quot; bgnew=&quot;False&quot; nFmt=&quot;False&quot; grphSet=&quot;True&quot; imgY=&quot;0&quot; imgX=&quot;0&quot; redirect=&quot;False&quot;&gt;&#10;  &lt;files&gt;D:\Users\ccouchoud\Documents\My SAS Files\Add-In for Microsoft Office\_SOA_A5ZECI7D.BC0000LT_284359172\main.srx&lt;/files&gt;&#10;  &lt;parents /&gt;&#10;  &lt;children /&gt;&#10;  &lt;param n=&quot;DisplayName&quot; v=&quot;Tab_traitement_retour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raitement_retour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traitement_retour_GRF&amp;lt;/DisplayName&amp;gt;&amp;#xD;&amp;#xA;  &amp;lt;DisplayPath&amp;gt;/ABM/Pole REIN/Chapitre 8_GREFFE/Tab_traitement_retour_GRF&amp;lt;/DisplayPath&amp;gt;&amp;#xD;&amp;#xA;  &amp;lt;SBIP&amp;gt;/ABM/Pole REIN/Chapitre 8_GREFFE/Tab_traitement_retour_GRF&amp;lt;/SBIP&amp;gt;&amp;#xD;&amp;#xA;  &amp;lt;SBIPFull&amp;gt;/ABM/Pole REIN/Chapitre 8_GREFFE/Tab_traitement_retour_GRF(StoredProcess)&amp;lt;/SBIPFull&amp;gt;&amp;#xD;&amp;#xA;  &amp;lt;Path&amp;gt;/ABM/Pole REIN/Chapitre 8_GREFFE/Tab_traitement_retour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05787574_ROM_F0.SEC2.REPORT_1.SEC1.BDY.DETAILED_AND_OR_SUMMARIZED_REPORT" val="&lt;ContentLocation path=&quot;F0.SEC2.Report_1.SEC1.BDY.Detailed_and_or_summarized_report&quot; rsid=&quot;305787574&quot; tag=&quot;ROM&quot; fid=&quot;0&quot;&gt;&#10;  &lt;param n=&quot;tableSig&quot; v=&quot;R:R=12:C=3:FCR=2:FCC=1&quot; /&gt;&#10;  &lt;param n=&quot;TruncRows&quot; v=&quot;0&quot; /&gt;&#10;  &lt;param n=&quot;TruncCols&quot; v=&quot;0&quot; /&gt;&#10;  &lt;param n=&quot;PromptLargeTables&quot; v=&quot;True&quot; /&gt;&#10;  &lt;param n=&quot;AmoRowCount&quot; v=&quot;12&quot; /&gt;&#10;  &lt;param n=&quot;AmoColCount&quot; v=&quot;3&quot; /&gt;&#10;&lt;/ContentLocation&gt;"/>
  <p:tag name="_AMO_CONTENTLOCATION_305787574_ROM_F0.SEC2.ODSTEXT_1.BDY.TXT1" val="&lt;ContentLocation path=&quot;F0.SEC2.ODSTEXT_1.BDY.TXT1&quot; rsid=&quot;305787574&quot; tag=&quot;ROM&quot; fid=&quot;0&quot; /&gt;"/>
  <p:tag name="_AMO_CONTENTDEFINITION_994117689" val="&lt;ContentDefinition name=&quot;Tab_greffe_preemptive (3)&quot; rsid=&quot;994117689&quot; type=&quot;StoredProcess&quot; format=&quot;ReportXml&quot; imgfmt=&quot;Png&quot; created=&quot;05/28/2025 13:03:23&quot; modifed=&quot;05/28/2025 13:03:23&quot; user=&quot;SAS Administrator&quot; apply=&quot;False&quot; css=&quot;C:\Program Files (x86)\SASHome\x86\SASAddinforMicrosoftOffice\8\Styles\sasweb.css&quot; range=&quot;Tab_greffe_preemptive__3_&quot; auto=&quot;False&quot; xTime=&quot;00:00:42.1059956&quot; rTime=&quot;00:00:00.1513348&quot; bgnew=&quot;False&quot; nFmt=&quot;False&quot; grphSet=&quot;True&quot; imgY=&quot;0&quot; imgX=&quot;0&quot; redirect=&quot;False&quot;&gt;&#10;  &lt;files&gt;D:\Users\ccouchoud\Documents\My SAS Files\Add-In for Microsoft Office\_SOA_A5ZECI7D.BC0000LM_524605806\main.srx&lt;/files&gt;&#10;  &lt;parents /&gt;&#10;  &lt;children /&gt;&#10;  &lt;param n=&quot;DisplayName&quot; v=&quot;Tab_greffe_preemptive (3)&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399779748" val="&lt;ContentDefinition name=&quot;Tab_Nb_greffe_region&quot; rsid=&quot;399779748&quot; type=&quot;StoredProcess&quot; format=&quot;ReportXml&quot; imgfmt=&quot;Png&quot; created=&quot;05/28/2025 13:04:05&quot; modifed=&quot;05/28/2025 13:04:05&quot; user=&quot;SAS Administrator&quot; apply=&quot;False&quot; css=&quot;C:\Program Files (x86)\SASHome\x86\SASAddinforMicrosoftOffice\8\Styles\sasweb.css&quot; range=&quot;Tab_Nb_greffe_region_2&quot; auto=&quot;False&quot; xTime=&quot;00:00:31.8666634&quot; rTime=&quot;00:00:05.0319989&quot; bgnew=&quot;False&quot; nFmt=&quot;False&quot; grphSet=&quot;True&quot; imgY=&quot;0&quot; imgX=&quot;0&quot; redirect=&quot;False&quot;&gt;&#10;  &lt;files&gt;D:\Users\ccouchoud\Documents\My SAS Files\Add-In for Microsoft Office\_SOA_A5ZECI7D.BC0000LO_260844986\main.srx&lt;/files&gt;&#10;  &lt;parents /&gt;&#10;  &lt;children /&gt;&#10;  &lt;param n=&quot;DisplayName&quot; v=&quot;Tab_Nb_greffe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Nb_greffe_region&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Nb_greffe_region&amp;lt;/DisplayName&amp;gt;&amp;#xD;&amp;#xA;  &amp;lt;DisplayPath&amp;gt;/ABM/Pole REIN/Chapitre 8_GREFFE/Tab_Nb_greffe_region&amp;lt;/DisplayPath&amp;gt;&amp;#xD;&amp;#xA;  &amp;lt;SBIP&amp;gt;/ABM/Pole REIN/Chapitre 8_GREFFE/Tab_Nb_greffe_region&amp;lt;/SBIP&amp;gt;&amp;#xD;&amp;#xA;  &amp;lt;SBIPFull&amp;gt;/ABM/Pole REIN/Chapitre 8_GREFFE/Tab_Nb_greffe_region(StoredProcess)&amp;lt;/SBIPFull&amp;gt;&amp;#xD;&amp;#xA;  &amp;lt;Path&amp;gt;/ABM/Pole REIN/Chapitre 8_GREFFE/Tab_Nb_greffe_region&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399779748_ROM_F0.SEC2.REPORT_1.SEC1.BDY.DETAILED_AND_OR_SUMMARIZED_REPORT" val="&lt;ContentLocation path=&quot;F0.SEC2.Report_1.SEC1.BDY.Detailed_and_or_summarized_report&quot; rsid=&quot;399779748&quot; tag=&quot;ROM&quot; fid=&quot;0&quot;&gt;&#10;  &lt;param n=&quot;tableSig&quot; v=&quot;R:R=35:C=8:FCR=3:FCC=1:RSP.1=1,V,2;3,H,2;5,H,2;7,H,2&quot; /&gt;&#10;  &lt;param n=&quot;TruncRows&quot; v=&quot;0&quot; /&gt;&#10;  &lt;param n=&quot;TruncCols&quot; v=&quot;0&quot; /&gt;&#10;  &lt;param n=&quot;PromptLargeTables&quot; v=&quot;True&quot; /&gt;&#10;  &lt;param n=&quot;AmoRowCount&quot; v=&quot;35&quot; /&gt;&#10;  &lt;param n=&quot;AmoColCount&quot; v=&quot;8&quot; /&gt;&#10;&lt;/ContentLocation&gt;"/>
  <p:tag name="_AMO_CONTENTLOCATION_399779748_ROM_F0.SEC2.ODSTEXT_1.BDY.TXT1" val="&lt;ContentLocation path=&quot;F0.SEC2.ODSTEXT_1.BDY.TXT1&quot; rsid=&quot;399779748&quot; tag=&quot;ROM&quot; fid=&quot;0&quot; /&gt;"/>
  <p:tag name="_AMO_CONTENTDEFINITION_605583148" val="&lt;ContentDefinition name=&quot;Fig_tendance_effectif_prev_dia_tx&quot; rsid=&quot;605583148&quot; type=&quot;StoredProcess&quot; format=&quot;ReportXml&quot; imgfmt=&quot;Png&quot; created=&quot;05/28/2025 13:08:59&quot; modifed=&quot;05/28/2025 13:08:59&quot; user=&quot;SAS Administrator&quot; apply=&quot;False&quot; css=&quot;C:\Program Files (x86)\SASHome\x86\SASAddinforMicrosoftOffice\8\Styles\sasweb.css&quot; range=&quot;Fig_tendance_effectif_prev_dia_t_2&quot; auto=&quot;False&quot; xTime=&quot;00:00:06.5778910&quot; rTime=&quot;00:00:01.0922279&quot; bgnew=&quot;False&quot; nFmt=&quot;False&quot; grphSet=&quot;True&quot; imgY=&quot;0&quot; imgX=&quot;0&quot; redirect=&quot;False&quot;&gt;&#10;  &lt;files&gt;D:\Users\ccouchoud\Documents\My SAS Files\Add-In for Microsoft Office\_SOA_A5ZECI7D.BC0000EY_737763830\main.srx&lt;/files&gt;&#10;  &lt;parents /&gt;&#10;  &lt;children /&gt;&#10;  &lt;param n=&quot;DisplayName&quot; v=&quot;Fig_tendance_effectif_prev_dia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effectif_prev_dia_tx&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effectif_prev_dia_tx&amp;lt;/DisplayName&amp;gt;&amp;#xD;&amp;#xA;  &amp;lt;DisplayPath&amp;gt;/ABM/Pole REIN/Chapitre 3_PREVALENCE/Fig_tendance_effectif_prev_dia_tx&amp;lt;/DisplayPath&amp;gt;&amp;#xD;&amp;#xA;  &amp;lt;SBIP&amp;gt;/ABM/Pole REIN/Chapitre 3_PREVALENCE/Fig_tendance_effectif_prev_dia_tx&amp;lt;/SBIP&amp;gt;&amp;#xD;&amp;#xA;  &amp;lt;SBIPFull&amp;gt;/ABM/Pole REIN/Chapitre 3_PREVALENCE/Fig_tendance_effectif_prev_dia_tx(StoredProcess)&amp;lt;/SBIPFull&amp;gt;&amp;#xD;&amp;#xA;  &amp;lt;Path&amp;gt;/ABM/Pole REIN/Chapitre 3_PREVALENCE/Fig_tendance_effectif_prev_dia_tx&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05583148_ROM_F0.SEC2.SGRENDER_1.SEC1.BDY.IMG1" val="&lt;ContentLocation path=&quot;F0.SEC2.SGRender_1.SEC1.BDY.IMG1&quot; rsid=&quot;605583148&quot; tag=&quot;ROM&quot; fid=&quot;0&quot; /&gt;"/>
  <p:tag name="_AMO_XMLVERSION" val="1"/>
  <p:tag name="_AMO_CONTENTDEFINITION_94226577" val="&lt;ContentDefinition name=&quot;Fig_acces_liste_comcl_age&quot; rsid=&quot;94226577&quot; type=&quot;StoredProcess&quot; format=&quot;ReportXml&quot; imgfmt=&quot;Png&quot; created=&quot;05/28/2025 17:36:08&quot; modifed=&quot;05/28/2025 17:36:08&quot; user=&quot;Mathilde Lassalle&quot; apply=&quot;False&quot; css=&quot;C:\Program Files (x86)\SASHome\x86\SASAddinforMicrosoftOffice\8\Styles\sasweb.css&quot; range=&quot;Fig_acces_liste_comcl_age_2&quot; auto=&quot;False&quot; xTime=&quot;00:00:43.1178571&quot; rTime=&quot;00:00:00.7307876&quot; bgnew=&quot;False&quot; nFmt=&quot;False&quot; grphSet=&quot;True&quot; imgY=&quot;0&quot; imgX=&quot;0&quot; redirect=&quot;False&quot;&gt;&#10;  &lt;files&gt;D:\Users\mlassalle\Documents\My SAS Files\Add-In for Microsoft Office\_SOA_A5ZECI7D.BC0000QG_353868822\main.srx&lt;/files&gt;&#10;  &lt;parents /&gt;&#10;  &lt;children /&gt;&#10;  &lt;param n=&quot;DisplayName&quot; v=&quot;Fig_acces_liste_comcl_age&quot; /&gt;&#10;  &lt;param n=&quot;DisplayType&quot; v=&quot;Application stockée&quot; /&gt;&#10;  &lt;param n=&quot;AMO_Version&quot; v=&quot;8.4&quot; /&gt;&#10;  &lt;param n=&quot;ServerHostName&quot; v=&quot;yam&quot; /&gt;&#10;  &lt;param n=&quot;Author&quot; v=&quot;Mathilde Lassal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es_liste_comcl_a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es_liste_comcl_age&amp;lt;/DisplayName&amp;gt;&amp;#xD;&amp;#xA;  &amp;lt;DisplayPath&amp;gt;/ABM/Pole REIN/Chapitre 7_ACCESS/Fig_acces_liste_comcl_age&amp;lt;/DisplayPath&amp;gt;&amp;#xD;&amp;#xA;  &amp;lt;SBIP&amp;gt;/ABM/Pole REIN/Chapitre 7_ACCESS/Fig_acces_liste_comcl_age&amp;lt;/SBIP&amp;gt;&amp;#xD;&amp;#xA;  &amp;lt;SBIPFull&amp;gt;/ABM/Pole REIN/Chapitre 7_ACCESS/Fig_acces_liste_comcl_age(StoredProcess)&amp;lt;/SBIPFull&amp;gt;&amp;#xD;&amp;#xA;  &amp;lt;Path&amp;gt;/ABM/Pole REIN/Chapitre 7_ACCESS/Fig_acces_liste_comcl_a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94226577_ROM_F0.SEC2.SGRENDER_1.SEC1.HDR.TXT1" val="&lt;ContentLocation path=&quot;F0.SEC2.SGRender_1.SEC1.HDR.TXT1&quot; rsid=&quot;94226577&quot; tag=&quot;ROM&quot; fid=&quot;0&quot;&gt;&#10;  &lt;param n=&quot;TitleText&quot; v=&quot; &quot; /&gt;&#10;&lt;/ContentLocation&gt;"/>
  <p:tag name="_AMO_CONTENTLOCATION_94226577_ROM_F0.SEC2.SGRENDER_1.SEC1.BDY.IMG1" val="&lt;ContentLocation path=&quot;F0.SEC2.SGRender_1.SEC1.BDY.IMG1&quot; rsid=&quot;94226577&quot; tag=&quot;ROM&quot; fid=&quot;0&quot; /&gt;"/>
  <p:tag name="_AMO_CONTENTLOCATION_94226577_ROM_F0.SEC2.SGRENDER_1.SEC1.FTR.TXT1" val="&lt;ContentLocation path=&quot;F0.SEC2.SGRender_1.SEC1.FTR.TXT1&quot; rsid=&quot;94226577&quot; tag=&quot;ROM&quot; fid=&quot;0&quot; /&gt;"/>
</p:tagLst>
</file>

<file path=ppt/tags/tag10.xml><?xml version="1.0" encoding="utf-8"?>
<p:tagLst xmlns:a="http://schemas.openxmlformats.org/drawingml/2006/main" xmlns:r="http://schemas.openxmlformats.org/officeDocument/2006/relationships" xmlns:p="http://schemas.openxmlformats.org/presentationml/2006/main">
  <p:tag name="_AMO_SINGLEOBJECT_" val="_AMO_SingleObject_678556341_ROM_F0.SEC2.SGRender_1.SEC1.BDY.IMG1"/>
  <p:tag name="RSID" val="678556341"/>
</p:tagLst>
</file>

<file path=ppt/tags/tag11.xml><?xml version="1.0" encoding="utf-8"?>
<p:tagLst xmlns:a="http://schemas.openxmlformats.org/drawingml/2006/main" xmlns:r="http://schemas.openxmlformats.org/officeDocument/2006/relationships" xmlns:p="http://schemas.openxmlformats.org/presentationml/2006/main">
  <p:tag name="SASTXTTYPE" val="bdy"/>
</p:tagLst>
</file>

<file path=ppt/tags/tag12.xml><?xml version="1.0" encoding="utf-8"?>
<p:tagLst xmlns:a="http://schemas.openxmlformats.org/drawingml/2006/main" xmlns:r="http://schemas.openxmlformats.org/officeDocument/2006/relationships" xmlns:p="http://schemas.openxmlformats.org/presentationml/2006/main">
  <p:tag name="_AMO_SINGLEOBJECT_" val="_AMO_SingleObject_861121762_ROM_F0.SEC2.SGRender_1.SEC1.BDY.IMG1"/>
  <p:tag name="RSID" val="861121762"/>
</p:tagLst>
</file>

<file path=ppt/tags/tag13.xml><?xml version="1.0" encoding="utf-8"?>
<p:tagLst xmlns:a="http://schemas.openxmlformats.org/drawingml/2006/main" xmlns:r="http://schemas.openxmlformats.org/officeDocument/2006/relationships" xmlns:p="http://schemas.openxmlformats.org/presentationml/2006/main">
  <p:tag name="_AMO_SINGLEOBJECT_" val="_AMO_SingleObject_809897617_ROM_F0.SEC2.SGRender_1.SEC1.BDY.IMG1"/>
  <p:tag name="RSID" val="809897617"/>
</p:tagLst>
</file>

<file path=ppt/tags/tag14.xml><?xml version="1.0" encoding="utf-8"?>
<p:tagLst xmlns:a="http://schemas.openxmlformats.org/drawingml/2006/main" xmlns:r="http://schemas.openxmlformats.org/officeDocument/2006/relationships" xmlns:p="http://schemas.openxmlformats.org/presentationml/2006/main">
  <p:tag name="_AMO_SINGLEOBJECT_" val="_AMO_SingleObject_605583148_ROM_F0.SEC2.SGRender_1.SEC1.BDY.IMG1"/>
  <p:tag name="RSID" val="605583148"/>
</p:tagLst>
</file>

<file path=ppt/tags/tag15.xml><?xml version="1.0" encoding="utf-8"?>
<p:tagLst xmlns:a="http://schemas.openxmlformats.org/drawingml/2006/main" xmlns:r="http://schemas.openxmlformats.org/officeDocument/2006/relationships" xmlns:p="http://schemas.openxmlformats.org/presentationml/2006/main">
  <p:tag name="_AMO_SINGLEOBJECT_" val="_AMO_SingleObject_989136925_ROM_F0.SEC2.SGRender_1.SEC1.BDY.IMG1"/>
  <p:tag name="RSID" val="989136925"/>
</p:tagLst>
</file>

<file path=ppt/tags/tag16.xml><?xml version="1.0" encoding="utf-8"?>
<p:tagLst xmlns:a="http://schemas.openxmlformats.org/drawingml/2006/main" xmlns:r="http://schemas.openxmlformats.org/officeDocument/2006/relationships" xmlns:p="http://schemas.openxmlformats.org/presentationml/2006/main">
  <p:tag name="_AMO_SINGLEOBJECT_" val="_AMO_SingleObject_594433104_ROM_F0.SEC2.SGRender_1.SEC1.BDY.IMG1"/>
  <p:tag name="RSID" val="594433104"/>
</p:tagLst>
</file>

<file path=ppt/tags/tag17.xml><?xml version="1.0" encoding="utf-8"?>
<p:tagLst xmlns:a="http://schemas.openxmlformats.org/drawingml/2006/main" xmlns:r="http://schemas.openxmlformats.org/officeDocument/2006/relationships" xmlns:p="http://schemas.openxmlformats.org/presentationml/2006/main">
  <p:tag name="_AMO_SINGLEOBJECT_" val="_AMO_SingleObject_579945223_ROM_F0.SEC2.SGRender_1.SEC1.BDY.IMG1"/>
  <p:tag name="RSID" val="579945223"/>
</p:tagLst>
</file>

<file path=ppt/tags/tag18.xml><?xml version="1.0" encoding="utf-8"?>
<p:tagLst xmlns:a="http://schemas.openxmlformats.org/drawingml/2006/main" xmlns:r="http://schemas.openxmlformats.org/officeDocument/2006/relationships" xmlns:p="http://schemas.openxmlformats.org/presentationml/2006/main">
  <p:tag name="_AMO_SINGLEOBJECT_" val="_AMO_SingleObject_472636025_ROM_F0.SEC2.SGRender_1.SEC1.BDY.IMG1"/>
  <p:tag name="RSID" val="472636025"/>
</p:tagLst>
</file>

<file path=ppt/tags/tag19.xml><?xml version="1.0" encoding="utf-8"?>
<p:tagLst xmlns:a="http://schemas.openxmlformats.org/drawingml/2006/main" xmlns:r="http://schemas.openxmlformats.org/officeDocument/2006/relationships" xmlns:p="http://schemas.openxmlformats.org/presentationml/2006/main">
  <p:tag name="_AMO_SINGLEOBJECT_" val="_AMO_SingleObject_364136269_ROM_F0.SEC2.GPlot_1.SEC1.BDY.IMG1"/>
  <p:tag name="RSID" val="364136269"/>
</p:tagLst>
</file>

<file path=ppt/tags/tag2.xml><?xml version="1.0" encoding="utf-8"?>
<p:tagLst xmlns:a="http://schemas.openxmlformats.org/drawingml/2006/main" xmlns:r="http://schemas.openxmlformats.org/officeDocument/2006/relationships" xmlns:p="http://schemas.openxmlformats.org/presentationml/2006/main">
  <p:tag name="_AMO_SINGLEOBJECT_" val="_AMO_SingleObject_160657455_ROM_F0.SEC2.Report_1.SEC1.BDY.Detailed_and_or_summarized_report"/>
  <p:tag name="RSID" val="160657455"/>
</p:tagLst>
</file>

<file path=ppt/tags/tag20.xml><?xml version="1.0" encoding="utf-8"?>
<p:tagLst xmlns:a="http://schemas.openxmlformats.org/drawingml/2006/main" xmlns:r="http://schemas.openxmlformats.org/officeDocument/2006/relationships" xmlns:p="http://schemas.openxmlformats.org/presentationml/2006/main">
  <p:tag name="_AMO_SINGLEOBJECT_" val="_AMO_SingleObject_530809552_ROM_F0.SEC2.SGRender_1.SEC1.BDY.IMG1"/>
  <p:tag name="RSID" val="530809552"/>
</p:tagLst>
</file>

<file path=ppt/tags/tag21.xml><?xml version="1.0" encoding="utf-8"?>
<p:tagLst xmlns:a="http://schemas.openxmlformats.org/drawingml/2006/main" xmlns:r="http://schemas.openxmlformats.org/officeDocument/2006/relationships" xmlns:p="http://schemas.openxmlformats.org/presentationml/2006/main">
  <p:tag name="_AMO_SINGLEOBJECT_" val="_AMO_SingleObject_597693075_ROM_F0.SEC2.SGRender_1.SEC1.BDY.IMG1"/>
  <p:tag name="RSID" val="597693075"/>
</p:tagLst>
</file>

<file path=ppt/tags/tag22.xml><?xml version="1.0" encoding="utf-8"?>
<p:tagLst xmlns:a="http://schemas.openxmlformats.org/drawingml/2006/main" xmlns:r="http://schemas.openxmlformats.org/officeDocument/2006/relationships" xmlns:p="http://schemas.openxmlformats.org/presentationml/2006/main">
  <p:tag name="_AMO_SINGLEOBJECT_" val="_AMO_SingleObject_364142555_ROM_F0.SEC2.SGRender_1.SEC1.BDY.IMG1"/>
  <p:tag name="RSID" val="364142555"/>
</p:tagLst>
</file>

<file path=ppt/tags/tag23.xml><?xml version="1.0" encoding="utf-8"?>
<p:tagLst xmlns:a="http://schemas.openxmlformats.org/drawingml/2006/main" xmlns:r="http://schemas.openxmlformats.org/officeDocument/2006/relationships" xmlns:p="http://schemas.openxmlformats.org/presentationml/2006/main">
  <p:tag name="_AMO_SINGLEOBJECT_" val="_AMO_SingleObject_173823507_ROM_F0.SEC2.SGRender_1.SEC1.BDY.IMG1"/>
  <p:tag name="RSID" val="173823507"/>
</p:tagLst>
</file>

<file path=ppt/tags/tag24.xml><?xml version="1.0" encoding="utf-8"?>
<p:tagLst xmlns:a="http://schemas.openxmlformats.org/drawingml/2006/main" xmlns:r="http://schemas.openxmlformats.org/officeDocument/2006/relationships" xmlns:p="http://schemas.openxmlformats.org/presentationml/2006/main">
  <p:tag name="_AMO_SINGLEOBJECT_" val="_AMO_SingleObject_288654916_ROM_F0.SEC2.SGRender_1.SEC1.BDY.IMG1"/>
  <p:tag name="RSID" val="288654916"/>
</p:tagLst>
</file>

<file path=ppt/tags/tag25.xml><?xml version="1.0" encoding="utf-8"?>
<p:tagLst xmlns:a="http://schemas.openxmlformats.org/drawingml/2006/main" xmlns:r="http://schemas.openxmlformats.org/officeDocument/2006/relationships" xmlns:p="http://schemas.openxmlformats.org/presentationml/2006/main">
  <p:tag name="_AMO_SINGLEOBJECT_" val="_AMO_SingleObject_442533508_ROM_F0.SEC2.SGRender_1.SEC1.BDY.IMG1"/>
  <p:tag name="RSID" val="442533508"/>
</p:tagLst>
</file>

<file path=ppt/tags/tag26.xml><?xml version="1.0" encoding="utf-8"?>
<p:tagLst xmlns:a="http://schemas.openxmlformats.org/drawingml/2006/main" xmlns:r="http://schemas.openxmlformats.org/officeDocument/2006/relationships" xmlns:p="http://schemas.openxmlformats.org/presentationml/2006/main">
  <p:tag name="_AMO_SINGLEOBJECT_" val="_AMO_SingleObject_190264884_ROM_F0.SEC2.SGRender_1.SEC1.HDR.TXT1"/>
  <p:tag name="RSID" val="190264884"/>
</p:tagLst>
</file>

<file path=ppt/tags/tag27.xml><?xml version="1.0" encoding="utf-8"?>
<p:tagLst xmlns:a="http://schemas.openxmlformats.org/drawingml/2006/main" xmlns:r="http://schemas.openxmlformats.org/officeDocument/2006/relationships" xmlns:p="http://schemas.openxmlformats.org/presentationml/2006/main">
  <p:tag name="_AMO_SINGLEOBJECT_" val="_AMO_SingleObject_190264884_ROM_F0.SEC2.SGRender_1.SEC1.BDY.IMG1"/>
  <p:tag name="RSID" val="190264884"/>
</p:tagLst>
</file>

<file path=ppt/tags/tag28.xml><?xml version="1.0" encoding="utf-8"?>
<p:tagLst xmlns:a="http://schemas.openxmlformats.org/drawingml/2006/main" xmlns:r="http://schemas.openxmlformats.org/officeDocument/2006/relationships" xmlns:p="http://schemas.openxmlformats.org/presentationml/2006/main">
  <p:tag name="_AMO_SINGLEOBJECT_" val="_AMO_SingleObject_318420604_ROM_F0.SEC2.SGRender_1.SEC1.BDY.IMG1"/>
  <p:tag name="RSID" val="318420604"/>
</p:tagLst>
</file>

<file path=ppt/tags/tag29.xml><?xml version="1.0" encoding="utf-8"?>
<p:tagLst xmlns:a="http://schemas.openxmlformats.org/drawingml/2006/main" xmlns:r="http://schemas.openxmlformats.org/officeDocument/2006/relationships" xmlns:p="http://schemas.openxmlformats.org/presentationml/2006/main">
  <p:tag name="_AMO_SINGLEOBJECT_" val="_AMO_SingleObject_876590370_ROM_F0.SEC2.SGRender_1.SEC1.BDY.IMG1"/>
  <p:tag name="RSID" val="876590370"/>
</p:tagLst>
</file>

<file path=ppt/tags/tag3.xml><?xml version="1.0" encoding="utf-8"?>
<p:tagLst xmlns:a="http://schemas.openxmlformats.org/drawingml/2006/main" xmlns:r="http://schemas.openxmlformats.org/officeDocument/2006/relationships" xmlns:p="http://schemas.openxmlformats.org/presentationml/2006/main">
  <p:tag name="_AMO_SINGLEOBJECT_" val="_AMO_SingleObject_419702470_ROM_F0.SEC2.SGRender_1.SEC1.BDY.IMG1"/>
  <p:tag name="RSID" val="419702470"/>
</p:tagLst>
</file>

<file path=ppt/tags/tag30.xml><?xml version="1.0" encoding="utf-8"?>
<p:tagLst xmlns:a="http://schemas.openxmlformats.org/drawingml/2006/main" xmlns:r="http://schemas.openxmlformats.org/officeDocument/2006/relationships" xmlns:p="http://schemas.openxmlformats.org/presentationml/2006/main">
  <p:tag name="_AMO_SINGLEOBJECT_" val="_AMO_SingleObject_119307674_ROM_F0.SEC2.GPlot_1.SEC1.BDY.IMG1"/>
  <p:tag name="RSID" val="119307674"/>
</p:tagLst>
</file>

<file path=ppt/tags/tag31.xml><?xml version="1.0" encoding="utf-8"?>
<p:tagLst xmlns:a="http://schemas.openxmlformats.org/drawingml/2006/main" xmlns:r="http://schemas.openxmlformats.org/officeDocument/2006/relationships" xmlns:p="http://schemas.openxmlformats.org/presentationml/2006/main">
  <p:tag name="_AMO_SINGLEOBJECT_" val="_AMO_SingleObject_953618262_ROM_F0.SEC2.GPlot_1.SEC1.BDY.IMG1"/>
  <p:tag name="RSID" val="953618262"/>
</p:tagLst>
</file>

<file path=ppt/tags/tag32.xml><?xml version="1.0" encoding="utf-8"?>
<p:tagLst xmlns:a="http://schemas.openxmlformats.org/drawingml/2006/main" xmlns:r="http://schemas.openxmlformats.org/officeDocument/2006/relationships" xmlns:p="http://schemas.openxmlformats.org/presentationml/2006/main">
  <p:tag name="_AMO_SINGLEOBJECT_" val="_AMO_SingleObject_742126340_ROM_F0.SEC2.SGRender_1.SEC1.BDY.IMG1"/>
  <p:tag name="RSID" val="742126340"/>
</p:tagLst>
</file>

<file path=ppt/tags/tag33.xml><?xml version="1.0" encoding="utf-8"?>
<p:tagLst xmlns:a="http://schemas.openxmlformats.org/drawingml/2006/main" xmlns:r="http://schemas.openxmlformats.org/officeDocument/2006/relationships" xmlns:p="http://schemas.openxmlformats.org/presentationml/2006/main">
  <p:tag name="_AMO_SINGLEOBJECT_" val="_AMO_SingleObject_283605513_ROM_F0.SEC2.Report_1.SEC1.BDY.Detailed_and_or_summarized_report"/>
  <p:tag name="RSID" val="283605513"/>
</p:tagLst>
</file>

<file path=ppt/tags/tag34.xml><?xml version="1.0" encoding="utf-8"?>
<p:tagLst xmlns:a="http://schemas.openxmlformats.org/drawingml/2006/main" xmlns:r="http://schemas.openxmlformats.org/officeDocument/2006/relationships" xmlns:p="http://schemas.openxmlformats.org/presentationml/2006/main">
  <p:tag name="_AMO_SINGLEOBJECT_" val="_AMO_SingleObject_470958131_ROM_F0.SEC2.Report_1.SEC1.BDY.Detailed_and_or_summarized_report"/>
  <p:tag name="RSID" val="470958131"/>
</p:tagLst>
</file>

<file path=ppt/tags/tag35.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HDR.TXT1"/>
  <p:tag name="RSID" val="875263635"/>
</p:tagLst>
</file>

<file path=ppt/tags/tag36.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BDY.IMG1"/>
  <p:tag name="RSID" val="875263635"/>
</p:tagLst>
</file>

<file path=ppt/tags/tag37.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FTR.TXT1"/>
  <p:tag name="RSID" val="875263635"/>
</p:tagLst>
</file>

<file path=ppt/tags/tag38.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HDR.TXT1"/>
  <p:tag name="RSID" val="94226577"/>
</p:tagLst>
</file>

<file path=ppt/tags/tag39.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BDY.IMG1"/>
  <p:tag name="RSID" val="94226577"/>
</p:tagLst>
</file>

<file path=ppt/tags/tag4.xml><?xml version="1.0" encoding="utf-8"?>
<p:tagLst xmlns:a="http://schemas.openxmlformats.org/drawingml/2006/main" xmlns:r="http://schemas.openxmlformats.org/officeDocument/2006/relationships" xmlns:p="http://schemas.openxmlformats.org/presentationml/2006/main">
  <p:tag name="_AMO_SINGLEOBJECT_" val="_AMO_SingleObject_395144097_ROM_F0.SEC2.SGRender_1.SEC1.BDY.IMG1"/>
  <p:tag name="RSID" val="395144097"/>
</p:tagLst>
</file>

<file path=ppt/tags/tag40.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FTR.TXT1"/>
  <p:tag name="RSID" val="94226577"/>
</p:tagLst>
</file>

<file path=ppt/tags/tag41.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HDR.TXT1"/>
</p:tagLst>
</file>

<file path=ppt/tags/tag42.xml><?xml version="1.0" encoding="utf-8"?>
<p:tagLst xmlns:a="http://schemas.openxmlformats.org/drawingml/2006/main" xmlns:r="http://schemas.openxmlformats.org/officeDocument/2006/relationships" xmlns:p="http://schemas.openxmlformats.org/presentationml/2006/main">
  <p:tag name="_AMO_SINGLEOBJECT_" val="_AMO_SingleObject_269802279_ROM_F0.SEC2.SGRender_1.SEC1.BDY.IMG1"/>
  <p:tag name="RSID" val="269802279"/>
</p:tagLst>
</file>

<file path=ppt/tags/tag43.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HDR.TXT1"/>
  <p:tag name="RSID" val="280977440"/>
</p:tagLst>
</file>

<file path=ppt/tags/tag44.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BDY.IMG1"/>
  <p:tag name="RSID" val="280977440"/>
</p:tagLst>
</file>

<file path=ppt/tags/tag45.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FTR.TXT1"/>
  <p:tag name="RSID" val="280977440"/>
</p:tagLst>
</file>

<file path=ppt/tags/tag46.xml><?xml version="1.0" encoding="utf-8"?>
<p:tagLst xmlns:a="http://schemas.openxmlformats.org/drawingml/2006/main" xmlns:r="http://schemas.openxmlformats.org/officeDocument/2006/relationships" xmlns:p="http://schemas.openxmlformats.org/presentationml/2006/main">
  <p:tag name="_AMO_SINGLEOBJECT_" val="_AMO_SingleObject_519007284_ROM_F0.SEC2.Report_1.SEC1.BDY.Detailed_and_or_summarized_report"/>
  <p:tag name="RSID" val="519007284"/>
</p:tagLst>
</file>

<file path=ppt/tags/tag47.xml><?xml version="1.0" encoding="utf-8"?>
<p:tagLst xmlns:a="http://schemas.openxmlformats.org/drawingml/2006/main" xmlns:r="http://schemas.openxmlformats.org/officeDocument/2006/relationships" xmlns:p="http://schemas.openxmlformats.org/presentationml/2006/main">
  <p:tag name="_AMO_SINGLEOBJECT_" val="_AMO_SingleObject_399779748_ROM_F0.SEC2.Report_1.SEC1.BDY.Detailed_and_or_summarized_report"/>
  <p:tag name="RSID" val="399779748"/>
</p:tagLst>
</file>

<file path=ppt/tags/tag48.xml><?xml version="1.0" encoding="utf-8"?>
<p:tagLst xmlns:a="http://schemas.openxmlformats.org/drawingml/2006/main" xmlns:r="http://schemas.openxmlformats.org/officeDocument/2006/relationships" xmlns:p="http://schemas.openxmlformats.org/presentationml/2006/main">
  <p:tag name="_AMO_SINGLEOBJECT_" val="_AMO_SingleObject_886857932_ROM_F0.SEC2.GChart_1.SEC1.BDY.IMG1"/>
  <p:tag name="RSID" val="886857932"/>
</p:tagLst>
</file>

<file path=ppt/tags/tag49.xml><?xml version="1.0" encoding="utf-8"?>
<p:tagLst xmlns:a="http://schemas.openxmlformats.org/drawingml/2006/main" xmlns:r="http://schemas.openxmlformats.org/officeDocument/2006/relationships" xmlns:p="http://schemas.openxmlformats.org/presentationml/2006/main">
  <p:tag name="_AMO_SINGLEOBJECT_" val="_AMO_SingleObject_365036911_ROM_F0.SEC2.GChart_1.SEC1.BDY.IMG1"/>
  <p:tag name="RSID" val="365036911"/>
</p:tagLst>
</file>

<file path=ppt/tags/tag5.xml><?xml version="1.0" encoding="utf-8"?>
<p:tagLst xmlns:a="http://schemas.openxmlformats.org/drawingml/2006/main" xmlns:r="http://schemas.openxmlformats.org/officeDocument/2006/relationships" xmlns:p="http://schemas.openxmlformats.org/presentationml/2006/main">
  <p:tag name="_AMO_SINGLEOBJECT_" val="_AMO_SingleObject_663530162_ROM_F0.SEC2.SGRender_1.SEC1.BDY.IMG1"/>
  <p:tag name="RSID" val="663530162"/>
</p:tagLst>
</file>

<file path=ppt/tags/tag50.xml><?xml version="1.0" encoding="utf-8"?>
<p:tagLst xmlns:a="http://schemas.openxmlformats.org/drawingml/2006/main" xmlns:r="http://schemas.openxmlformats.org/officeDocument/2006/relationships" xmlns:p="http://schemas.openxmlformats.org/presentationml/2006/main">
  <p:tag name="_AMO_SINGLEOBJECT_" val="_AMO_SingleObject_305787574_ROM_F0.SEC2.Report_1.SEC1.BDY.Detailed_and_or_summarized_report"/>
  <p:tag name="RSID" val="305787574"/>
</p:tagLst>
</file>

<file path=ppt/tags/tag51.xml><?xml version="1.0" encoding="utf-8"?>
<p:tagLst xmlns:a="http://schemas.openxmlformats.org/drawingml/2006/main" xmlns:r="http://schemas.openxmlformats.org/officeDocument/2006/relationships" xmlns:p="http://schemas.openxmlformats.org/presentationml/2006/main">
  <p:tag name="_AMO_SINGLEOBJECT_" val="_AMO_SingleObject_305787574_ROM_F0.SEC2.ODSTEXT_1.BDY.TXT1"/>
  <p:tag name="RSID" val="305787574"/>
</p:tagLst>
</file>

<file path=ppt/tags/tag52.xml><?xml version="1.0" encoding="utf-8"?>
<p:tagLst xmlns:a="http://schemas.openxmlformats.org/drawingml/2006/main" xmlns:r="http://schemas.openxmlformats.org/officeDocument/2006/relationships" xmlns:p="http://schemas.openxmlformats.org/presentationml/2006/main">
  <p:tag name="_AMO_SINGLEOBJECT_" val="_AMO_SingleObject_886561584_ROM_F0.SEC2.Report_1.SEC1.BDY.Detailed_and_or_summarized_report"/>
  <p:tag name="RSID" val="886561584"/>
</p:tagLst>
</file>

<file path=ppt/tags/tag53.xml><?xml version="1.0" encoding="utf-8"?>
<p:tagLst xmlns:a="http://schemas.openxmlformats.org/drawingml/2006/main" xmlns:r="http://schemas.openxmlformats.org/officeDocument/2006/relationships" xmlns:p="http://schemas.openxmlformats.org/presentationml/2006/main">
  <p:tag name="_AMO_SINGLEOBJECT_" val="_AMO_SingleObject_886561584_ROM_F0.SEC2.Report_2.SEC1.BDY.Detailed_and_or_summarized_report"/>
  <p:tag name="RSID" val="886561584"/>
</p:tagLst>
</file>

<file path=ppt/tags/tag54.xml><?xml version="1.0" encoding="utf-8"?>
<p:tagLst xmlns:a="http://schemas.openxmlformats.org/drawingml/2006/main" xmlns:r="http://schemas.openxmlformats.org/officeDocument/2006/relationships" xmlns:p="http://schemas.openxmlformats.org/presentationml/2006/main">
  <p:tag name="_AMO_SINGLEOBJECT_" val="_AMO_SingleObject_367455861_ROM_F0.SEC2.Report_1.SEC1.BDY.Detailed_and_or_summarized_report"/>
  <p:tag name="RSID" val="367455861"/>
</p:tagLst>
</file>

<file path=ppt/tags/tag55.xml><?xml version="1.0" encoding="utf-8"?>
<p:tagLst xmlns:a="http://schemas.openxmlformats.org/drawingml/2006/main" xmlns:r="http://schemas.openxmlformats.org/officeDocument/2006/relationships" xmlns:p="http://schemas.openxmlformats.org/presentationml/2006/main">
  <p:tag name="_AMO_SINGLEOBJECT_" val="_AMO_SingleObject_297297864_ROM_F0.SEC2.GChart_1.SEC1.HDR.TXT1"/>
  <p:tag name="RSID" val="297297864"/>
</p:tagLst>
</file>

<file path=ppt/tags/tag56.xml><?xml version="1.0" encoding="utf-8"?>
<p:tagLst xmlns:a="http://schemas.openxmlformats.org/drawingml/2006/main" xmlns:r="http://schemas.openxmlformats.org/officeDocument/2006/relationships" xmlns:p="http://schemas.openxmlformats.org/presentationml/2006/main">
  <p:tag name="_AMO_SINGLEOBJECT_" val="_AMO_SingleObject_297297864_ROM_F0.SEC2.GChart_1.SEC1.BDY.IMG1"/>
  <p:tag name="RSID" val="297297864"/>
</p:tagLst>
</file>

<file path=ppt/tags/tag57.xml><?xml version="1.0" encoding="utf-8"?>
<p:tagLst xmlns:a="http://schemas.openxmlformats.org/drawingml/2006/main" xmlns:r="http://schemas.openxmlformats.org/officeDocument/2006/relationships" xmlns:p="http://schemas.openxmlformats.org/presentationml/2006/main">
  <p:tag name="_AMO_SINGLEOBJECT_" val="_AMO_SingleObject_978866249_ROM_F0.SEC2.GChart_1.SEC1.HDR.TXT1"/>
  <p:tag name="RSID" val="978866249"/>
</p:tagLst>
</file>

<file path=ppt/tags/tag58.xml><?xml version="1.0" encoding="utf-8"?>
<p:tagLst xmlns:a="http://schemas.openxmlformats.org/drawingml/2006/main" xmlns:r="http://schemas.openxmlformats.org/officeDocument/2006/relationships" xmlns:p="http://schemas.openxmlformats.org/presentationml/2006/main">
  <p:tag name="_AMO_SINGLEOBJECT_" val="_AMO_SingleObject_978866249_ROM_F0.SEC2.GChart_1.SEC1.BDY.IMG1"/>
  <p:tag name="RSID" val="978866249"/>
</p:tagLst>
</file>

<file path=ppt/tags/tag59.xml><?xml version="1.0" encoding="utf-8"?>
<p:tagLst xmlns:a="http://schemas.openxmlformats.org/drawingml/2006/main" xmlns:r="http://schemas.openxmlformats.org/officeDocument/2006/relationships" xmlns:p="http://schemas.openxmlformats.org/presentationml/2006/main">
  <p:tag name="_AMO_SINGLEOBJECT_" val="_AMO_SingleObject_721409776_ROM_F0.SEC2.GChart_1.SEC1.HDR.TXT1"/>
  <p:tag name="RSID" val="721409776"/>
</p:tagLst>
</file>

<file path=ppt/tags/tag6.xml><?xml version="1.0" encoding="utf-8"?>
<p:tagLst xmlns:a="http://schemas.openxmlformats.org/drawingml/2006/main" xmlns:r="http://schemas.openxmlformats.org/officeDocument/2006/relationships" xmlns:p="http://schemas.openxmlformats.org/presentationml/2006/main">
  <p:tag name="_AMO_SINGLEOBJECT_" val="_AMO_SingleObject_173478144_ROM_F0.SEC2.SGRender_1.SEC1.BDY.IMG1"/>
  <p:tag name="RSID" val="173478144"/>
</p:tagLst>
</file>

<file path=ppt/tags/tag60.xml><?xml version="1.0" encoding="utf-8"?>
<p:tagLst xmlns:a="http://schemas.openxmlformats.org/drawingml/2006/main" xmlns:r="http://schemas.openxmlformats.org/officeDocument/2006/relationships" xmlns:p="http://schemas.openxmlformats.org/presentationml/2006/main">
  <p:tag name="_AMO_SINGLEOBJECT_" val="_AMO_SingleObject_721409776_ROM_F0.SEC2.GChart_1.SEC1.BDY.IMG1"/>
  <p:tag name="RSID" val="721409776"/>
</p:tagLst>
</file>

<file path=ppt/tags/tag61.xml><?xml version="1.0" encoding="utf-8"?>
<p:tagLst xmlns:a="http://schemas.openxmlformats.org/drawingml/2006/main" xmlns:r="http://schemas.openxmlformats.org/officeDocument/2006/relationships" xmlns:p="http://schemas.openxmlformats.org/presentationml/2006/main">
  <p:tag name="_AMO_SINGLEOBJECT_" val="_AMO_SingleObject_100873083_ROM_F0.SEC2.GChart_1.SEC1.HDR.TXT1"/>
  <p:tag name="RSID" val="100873083"/>
</p:tagLst>
</file>

<file path=ppt/tags/tag62.xml><?xml version="1.0" encoding="utf-8"?>
<p:tagLst xmlns:a="http://schemas.openxmlformats.org/drawingml/2006/main" xmlns:r="http://schemas.openxmlformats.org/officeDocument/2006/relationships" xmlns:p="http://schemas.openxmlformats.org/presentationml/2006/main">
  <p:tag name="_AMO_SINGLEOBJECT_" val="_AMO_SingleObject_100873083_ROM_F0.SEC2.GChart_1.SEC1.BDY.IMG1"/>
  <p:tag name="RSID" val="100873083"/>
</p:tagLst>
</file>

<file path=ppt/tags/tag63.xml><?xml version="1.0" encoding="utf-8"?>
<p:tagLst xmlns:a="http://schemas.openxmlformats.org/drawingml/2006/main" xmlns:r="http://schemas.openxmlformats.org/officeDocument/2006/relationships" xmlns:p="http://schemas.openxmlformats.org/presentationml/2006/main">
  <p:tag name="_AMO_SINGLEOBJECT_" val="_AMO_SingleObject_805623552_ROM_F0.SEC2.GChart_1.SEC1.HDR.TXT1"/>
  <p:tag name="RSID" val="805623552"/>
</p:tagLst>
</file>

<file path=ppt/tags/tag64.xml><?xml version="1.0" encoding="utf-8"?>
<p:tagLst xmlns:a="http://schemas.openxmlformats.org/drawingml/2006/main" xmlns:r="http://schemas.openxmlformats.org/officeDocument/2006/relationships" xmlns:p="http://schemas.openxmlformats.org/presentationml/2006/main">
  <p:tag name="_AMO_SINGLEOBJECT_" val="_AMO_SingleObject_805623552_ROM_F0.SEC2.GChart_1.SEC1.BDY.IMG1"/>
  <p:tag name="RSID" val="805623552"/>
</p:tagLst>
</file>

<file path=ppt/tags/tag65.xml><?xml version="1.0" encoding="utf-8"?>
<p:tagLst xmlns:a="http://schemas.openxmlformats.org/drawingml/2006/main" xmlns:r="http://schemas.openxmlformats.org/officeDocument/2006/relationships" xmlns:p="http://schemas.openxmlformats.org/presentationml/2006/main">
  <p:tag name="_AMO_SINGLEOBJECT_" val="_AMO_SingleObject_873795372_ROM_F0.SEC2.GChart_1.SEC1.HDR.TXT1"/>
  <p:tag name="RSID" val="873795372"/>
</p:tagLst>
</file>

<file path=ppt/tags/tag66.xml><?xml version="1.0" encoding="utf-8"?>
<p:tagLst xmlns:a="http://schemas.openxmlformats.org/drawingml/2006/main" xmlns:r="http://schemas.openxmlformats.org/officeDocument/2006/relationships" xmlns:p="http://schemas.openxmlformats.org/presentationml/2006/main">
  <p:tag name="_AMO_SINGLEOBJECT_" val="_AMO_SingleObject_873795372_ROM_F0.SEC2.GChart_1.SEC1.BDY.IMG1"/>
  <p:tag name="RSID" val="873795372"/>
</p:tagLst>
</file>

<file path=ppt/tags/tag67.xml><?xml version="1.0" encoding="utf-8"?>
<p:tagLst xmlns:a="http://schemas.openxmlformats.org/drawingml/2006/main" xmlns:r="http://schemas.openxmlformats.org/officeDocument/2006/relationships" xmlns:p="http://schemas.openxmlformats.org/presentationml/2006/main">
  <p:tag name="_AMO_SINGLEOBJECT_" val="_AMO_SingleObject_709013986_ROM_F0.SEC2.GPlot_1.SEC1.HDR.TXT1"/>
  <p:tag name="RSID" val="709013986"/>
</p:tagLst>
</file>

<file path=ppt/tags/tag68.xml><?xml version="1.0" encoding="utf-8"?>
<p:tagLst xmlns:a="http://schemas.openxmlformats.org/drawingml/2006/main" xmlns:r="http://schemas.openxmlformats.org/officeDocument/2006/relationships" xmlns:p="http://schemas.openxmlformats.org/presentationml/2006/main">
  <p:tag name="_AMO_SINGLEOBJECT_" val="_AMO_SingleObject_709013986_ROM_F0.SEC2.GPlot_1.SEC1.BDY.IMG1"/>
  <p:tag name="RSID" val="709013986"/>
</p:tagLst>
</file>

<file path=ppt/tags/tag69.xml><?xml version="1.0" encoding="utf-8"?>
<p:tagLst xmlns:a="http://schemas.openxmlformats.org/drawingml/2006/main" xmlns:r="http://schemas.openxmlformats.org/officeDocument/2006/relationships" xmlns:p="http://schemas.openxmlformats.org/presentationml/2006/main">
  <p:tag name="_AMO_SINGLEOBJECT_" val="_AMO_SingleObject_717085894_ROM_F0.SEC2.GPlot_1.SEC1.HDR.TXT1"/>
  <p:tag name="RSID" val="717085894"/>
</p:tagLst>
</file>

<file path=ppt/tags/tag7.xml><?xml version="1.0" encoding="utf-8"?>
<p:tagLst xmlns:a="http://schemas.openxmlformats.org/drawingml/2006/main" xmlns:r="http://schemas.openxmlformats.org/officeDocument/2006/relationships" xmlns:p="http://schemas.openxmlformats.org/presentationml/2006/main">
  <p:tag name="_AMO_SINGLEOBJECT_" val="_AMO_SingleObject_69687768_ROM_F0.SEC2.SGRender_1.SEC1.BDY.IMG1"/>
  <p:tag name="RSID" val="69687768"/>
</p:tagLst>
</file>

<file path=ppt/tags/tag70.xml><?xml version="1.0" encoding="utf-8"?>
<p:tagLst xmlns:a="http://schemas.openxmlformats.org/drawingml/2006/main" xmlns:r="http://schemas.openxmlformats.org/officeDocument/2006/relationships" xmlns:p="http://schemas.openxmlformats.org/presentationml/2006/main">
  <p:tag name="_AMO_SINGLEOBJECT_" val="_AMO_SingleObject_717085894_ROM_F0.SEC2.GPlot_1.SEC1.BDY.IMG1"/>
  <p:tag name="RSID" val="717085894"/>
</p:tagLst>
</file>

<file path=ppt/tags/tag71.xml><?xml version="1.0" encoding="utf-8"?>
<p:tagLst xmlns:a="http://schemas.openxmlformats.org/drawingml/2006/main" xmlns:r="http://schemas.openxmlformats.org/officeDocument/2006/relationships" xmlns:p="http://schemas.openxmlformats.org/presentationml/2006/main">
  <p:tag name="_AMO_SINGLEOBJECT_" val="_AMO_SingleObject_279457760_ROM_F0.SEC2.GPlot_1.SEC1.HDR.TXT1"/>
  <p:tag name="RSID" val="279457760"/>
</p:tagLst>
</file>

<file path=ppt/tags/tag72.xml><?xml version="1.0" encoding="utf-8"?>
<p:tagLst xmlns:a="http://schemas.openxmlformats.org/drawingml/2006/main" xmlns:r="http://schemas.openxmlformats.org/officeDocument/2006/relationships" xmlns:p="http://schemas.openxmlformats.org/presentationml/2006/main">
  <p:tag name="_AMO_SINGLEOBJECT_" val="_AMO_SingleObject_279457760_ROM_F0.SEC2.GPlot_1.SEC1.BDY.IMG1"/>
  <p:tag name="RSID" val="279457760"/>
</p:tagLst>
</file>

<file path=ppt/tags/tag73.xml><?xml version="1.0" encoding="utf-8"?>
<p:tagLst xmlns:a="http://schemas.openxmlformats.org/drawingml/2006/main" xmlns:r="http://schemas.openxmlformats.org/officeDocument/2006/relationships" xmlns:p="http://schemas.openxmlformats.org/presentationml/2006/main">
  <p:tag name="_AMO_SINGLEOBJECT_" val="_AMO_SingleObject_186390251_ROM_F0.SEC2.GPlot_1.SEC1.HDR.TXT1"/>
  <p:tag name="RSID" val="186390251"/>
</p:tagLst>
</file>

<file path=ppt/tags/tag74.xml><?xml version="1.0" encoding="utf-8"?>
<p:tagLst xmlns:a="http://schemas.openxmlformats.org/drawingml/2006/main" xmlns:r="http://schemas.openxmlformats.org/officeDocument/2006/relationships" xmlns:p="http://schemas.openxmlformats.org/presentationml/2006/main">
  <p:tag name="_AMO_SINGLEOBJECT_" val="_AMO_SingleObject_186390251_ROM_F0.SEC2.GPlot_1.SEC1.BDY.IMG1"/>
  <p:tag name="RSID" val="186390251"/>
</p:tagLst>
</file>

<file path=ppt/tags/tag75.xml><?xml version="1.0" encoding="utf-8"?>
<p:tagLst xmlns:a="http://schemas.openxmlformats.org/drawingml/2006/main" xmlns:r="http://schemas.openxmlformats.org/officeDocument/2006/relationships" xmlns:p="http://schemas.openxmlformats.org/presentationml/2006/main">
  <p:tag name="_AMO_SINGLEOBJECT_" val="_AMO_SingleObject_284212904_ROM_F0.SEC2.Print_1.SEC1.BDY.Data_Set_WORK_TAB_10_2_CLAS_3"/>
  <p:tag name="RSID" val="284212904"/>
</p:tagLst>
</file>

<file path=ppt/tags/tag76.xml><?xml version="1.0" encoding="utf-8"?>
<p:tagLst xmlns:a="http://schemas.openxmlformats.org/drawingml/2006/main" xmlns:r="http://schemas.openxmlformats.org/officeDocument/2006/relationships" xmlns:p="http://schemas.openxmlformats.org/presentationml/2006/main">
  <p:tag name="_AMO_SINGLEOBJECT_" val="_AMO_SingleObject_582075246_ROM_F0.SEC2.SGRender_1.SEC1.BDY.IMG1"/>
  <p:tag name="RSID" val="582075246"/>
</p:tagLst>
</file>

<file path=ppt/tags/tag77.xml><?xml version="1.0" encoding="utf-8"?>
<p:tagLst xmlns:a="http://schemas.openxmlformats.org/drawingml/2006/main" xmlns:r="http://schemas.openxmlformats.org/officeDocument/2006/relationships" xmlns:p="http://schemas.openxmlformats.org/presentationml/2006/main">
  <p:tag name="_AMO_SINGLEOBJECT_" val="_AMO_SingleObject_832913840_ROM_F0.SEC2.SGRender_1.SEC1.BDY.IMG1"/>
  <p:tag name="RSID" val="832913840"/>
</p:tagLst>
</file>

<file path=ppt/tags/tag78.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HDR.TXT1"/>
  <p:tag name="RSID" val="727989898"/>
</p:tagLst>
</file>

<file path=ppt/tags/tag79.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BDY.IMG1"/>
  <p:tag name="RSID" val="727989898"/>
</p:tagLst>
</file>

<file path=ppt/tags/tag8.xml><?xml version="1.0" encoding="utf-8"?>
<p:tagLst xmlns:a="http://schemas.openxmlformats.org/drawingml/2006/main" xmlns:r="http://schemas.openxmlformats.org/officeDocument/2006/relationships" xmlns:p="http://schemas.openxmlformats.org/presentationml/2006/main">
  <p:tag name="_AMO_SINGLEOBJECT_" val="_AMO_SingleObject_81438227_ROM_F0.SEC2.Report_1.SEC1.BDY.Detailed_and_or_summarized_report"/>
  <p:tag name="RSID" val="81438227"/>
</p:tagLst>
</file>

<file path=ppt/tags/tag80.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FTR.TXT1"/>
  <p:tag name="RSID" val="727989898"/>
</p:tagLst>
</file>

<file path=ppt/tags/tag81.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HDR.TXT1"/>
  <p:tag name="RSID" val="348748673"/>
</p:tagLst>
</file>

<file path=ppt/tags/tag82.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BDY.Detailed_and_or_summarized_report"/>
  <p:tag name="RSID" val="348748673"/>
</p:tagLst>
</file>

<file path=ppt/tags/tag83.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FTR.TXT1"/>
  <p:tag name="RSID" val="348748673"/>
</p:tagLst>
</file>

<file path=ppt/tags/tag84.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HDR.TXT1"/>
  <p:tag name="RSID" val="50138224"/>
</p:tagLst>
</file>

<file path=ppt/tags/tag85.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BDY.IMG1"/>
  <p:tag name="RSID" val="50138224"/>
</p:tagLst>
</file>

<file path=ppt/tags/tag86.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FTR.TXT1"/>
  <p:tag name="RSID" val="50138224"/>
</p:tagLst>
</file>

<file path=ppt/tags/tag87.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HDR.TXT1"/>
  <p:tag name="RSID" val="204958804"/>
</p:tagLst>
</file>

<file path=ppt/tags/tag88.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BDY.Detailed_and_or_summarized_report"/>
  <p:tag name="RSID" val="204958804"/>
</p:tagLst>
</file>

<file path=ppt/tags/tag89.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FTR.TXT1"/>
  <p:tag name="RSID" val="204958804"/>
</p:tagLst>
</file>

<file path=ppt/tags/tag9.xml><?xml version="1.0" encoding="utf-8"?>
<p:tagLst xmlns:a="http://schemas.openxmlformats.org/drawingml/2006/main" xmlns:r="http://schemas.openxmlformats.org/officeDocument/2006/relationships" xmlns:p="http://schemas.openxmlformats.org/presentationml/2006/main">
  <p:tag name="_AMO_SINGLEOBJECT_" val="_AMO_SingleObject_669362301_ROM_F0.SEC2.SGRender_1.SEC1.BDY.IMG1"/>
  <p:tag name="RSID" val="669362301"/>
</p:tagLst>
</file>

<file path=ppt/tags/tag90.xml><?xml version="1.0" encoding="utf-8"?>
<p:tagLst xmlns:a="http://schemas.openxmlformats.org/drawingml/2006/main" xmlns:r="http://schemas.openxmlformats.org/officeDocument/2006/relationships" xmlns:p="http://schemas.openxmlformats.org/presentationml/2006/main">
  <p:tag name="_AMO_SINGLEOBJECT_" val="_AMO_SingleObject_510825049_ROM_F0.SEC2.Report_1.SEC1.BDY.Detailed_and_or_summarized_report"/>
  <p:tag name="RSID" val="510825049"/>
</p:tagLst>
</file>

<file path=ppt/tags/tag91.xml><?xml version="1.0" encoding="utf-8"?>
<p:tagLst xmlns:a="http://schemas.openxmlformats.org/drawingml/2006/main" xmlns:r="http://schemas.openxmlformats.org/officeDocument/2006/relationships" xmlns:p="http://schemas.openxmlformats.org/presentationml/2006/main">
  <p:tag name="_AMO_SINGLEOBJECT_" val="_AMO_SingleObject_46527223_ROM_F0.SEC2.SGRender_1.SEC1.BDY.IMG1"/>
  <p:tag name="RSID" val="46527223"/>
</p:tagLst>
</file>

<file path=ppt/tags/tag92.xml><?xml version="1.0" encoding="utf-8"?>
<p:tagLst xmlns:a="http://schemas.openxmlformats.org/drawingml/2006/main" xmlns:r="http://schemas.openxmlformats.org/officeDocument/2006/relationships" xmlns:p="http://schemas.openxmlformats.org/presentationml/2006/main">
  <p:tag name="_AMO_SINGLEOBJECT_" val="_AMO_SingleObject_496183296_ROM_F0.SEC2.GPlot_1.SEC1.BDY.IMG1"/>
  <p:tag name="RSID" val="496183296"/>
</p:tagLst>
</file>

<file path=ppt/tags/tag93.xml><?xml version="1.0" encoding="utf-8"?>
<p:tagLst xmlns:a="http://schemas.openxmlformats.org/drawingml/2006/main" xmlns:r="http://schemas.openxmlformats.org/officeDocument/2006/relationships" xmlns:p="http://schemas.openxmlformats.org/presentationml/2006/main">
  <p:tag name="_AMO_SINGLEOBJECT_" val="_AMO_SingleObject_20307546_ROM_F0.SEC2.Report_1.SEC1.BDY.Detailed_and_or_summarized_report"/>
  <p:tag name="RSID" val="20307546"/>
</p:tagLst>
</file>

<file path=ppt/tags/tag94.xml><?xml version="1.0" encoding="utf-8"?>
<p:tagLst xmlns:a="http://schemas.openxmlformats.org/drawingml/2006/main" xmlns:r="http://schemas.openxmlformats.org/officeDocument/2006/relationships" xmlns:p="http://schemas.openxmlformats.org/presentationml/2006/main">
  <p:tag name="_AMO_SINGLEOBJECT_" val="_AMO_SingleObject_477832195_ROM_F0.SEC2.Report_1.SEC1.BDY.Detailed_and_or_summarized_report"/>
  <p:tag name="RSID" val="477832195"/>
</p:tagLst>
</file>

<file path=ppt/theme/theme1.xml><?xml version="1.0" encoding="utf-8"?>
<a:theme xmlns:a="http://schemas.openxmlformats.org/drawingml/2006/main" name="Pwt. Agence de la biomédecin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wt. Agence de la biomédec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rtlCol="0">
        <a:spAutoFit/>
      </a:bodyPr>
      <a:lstStyle>
        <a:defPPr>
          <a:defRPr/>
        </a:defPPr>
      </a:lstStyle>
    </a:txDef>
  </a:objectDefaults>
  <a:extraClrSchemeLst>
    <a:extraClrScheme>
      <a:clrScheme name="Pwt. Agence de la biomédeci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t. Agence de la biomédeci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t. Agence de la biomédeci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t. Agence de la biomédec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t. Agence de la biomédec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t. Agence de la biomédec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19684</TotalTime>
  <Words>4192</Words>
  <Application>Microsoft Office PowerPoint</Application>
  <PresentationFormat>Grand écran</PresentationFormat>
  <Paragraphs>1502</Paragraphs>
  <Slides>80</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80</vt:i4>
      </vt:variant>
    </vt:vector>
  </HeadingPairs>
  <TitlesOfParts>
    <vt:vector size="84" baseType="lpstr">
      <vt:lpstr>Arial</vt:lpstr>
      <vt:lpstr>Calibri</vt:lpstr>
      <vt:lpstr>Comic Sans MS</vt:lpstr>
      <vt:lpstr>Pwt. Agence de la biomédecine</vt:lpstr>
      <vt:lpstr>Rapport annuel REIN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Hamida.Kadri</dc:creator>
  <cp:lastModifiedBy>LASSALLE Mathilde</cp:lastModifiedBy>
  <cp:revision>1775</cp:revision>
  <cp:lastPrinted>2015-12-18T13:47:46Z</cp:lastPrinted>
  <dcterms:created xsi:type="dcterms:W3CDTF">2013-07-05T13:10:05Z</dcterms:created>
  <dcterms:modified xsi:type="dcterms:W3CDTF">2025-06-11T12:27:59Z</dcterms:modified>
</cp:coreProperties>
</file>